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797675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E1676F-97D7-AF10-2174-F23EDB204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C27E6EA-E094-8190-4D7F-A9A646685F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035FC05-A27E-5322-8A5B-2F17DC1F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8E89-0014-4CFA-9432-D10631DF3370}" type="datetimeFigureOut">
              <a:rPr lang="fi-FI" smtClean="0"/>
              <a:t>1.6.2023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95FF92-9404-BAF9-C630-870E31A32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98A9227-5F7D-126D-B4A3-850003985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83586-CC53-48DE-8725-59DC745845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493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B7FBEB-DD04-64D7-57B0-A7E91F567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DEC2AA8-CA78-2D29-F3DF-04F3C0921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2C97EA-C996-257D-921A-18E1EBCA9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8E89-0014-4CFA-9432-D10631DF3370}" type="datetimeFigureOut">
              <a:rPr lang="fi-FI" smtClean="0"/>
              <a:t>1.6.2023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6990E78-727C-7E83-7C99-2B6810836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F839864-1860-B582-3726-849BBA1ED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83586-CC53-48DE-8725-59DC745845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09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C731545-3579-B62D-2648-7DCD859E8C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E178DE4-2120-3D3F-A984-2248A353E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FF9F621-42B6-B161-DCD7-0FFCEC05E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8E89-0014-4CFA-9432-D10631DF3370}" type="datetimeFigureOut">
              <a:rPr lang="fi-FI" smtClean="0"/>
              <a:t>1.6.2023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0B2112-DE3D-F93E-6075-E49314D61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5F91E5D-53F2-70CE-E98E-75250D03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83586-CC53-48DE-8725-59DC745845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582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40603E-8682-D7E1-275E-6AA98907F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1C19A9-E8BA-6B9B-B073-5153C6847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08B5105-AF85-91CA-45F6-FBC3F3CDA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8E89-0014-4CFA-9432-D10631DF3370}" type="datetimeFigureOut">
              <a:rPr lang="fi-FI" smtClean="0"/>
              <a:t>1.6.2023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0BCA7A-47F2-9913-DC9E-341580F4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395938-F6A0-906F-53E5-E8485ED05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83586-CC53-48DE-8725-59DC745845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637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B9DDC1-E3E7-4EA0-3970-DF0F17CE3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10630CE-AE55-2528-A575-091A957DF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F878A0-34E9-5C5A-B4C7-13E4E43C2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8E89-0014-4CFA-9432-D10631DF3370}" type="datetimeFigureOut">
              <a:rPr lang="fi-FI" smtClean="0"/>
              <a:t>1.6.2023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CEBD3D-91C1-1A60-CE7E-0A291BD86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BD94F7-2107-46D1-0ACC-58714D1A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83586-CC53-48DE-8725-59DC745845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393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EA2A2D-D40C-5EB1-F1A1-79FD25D5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EB3B1D-CEA2-BDE2-F420-7B79314945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7B66D82-A67D-770A-D0D9-7D9E2C134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1C24463-EE73-85B3-0572-F26877E33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8E89-0014-4CFA-9432-D10631DF3370}" type="datetimeFigureOut">
              <a:rPr lang="fi-FI" smtClean="0"/>
              <a:t>1.6.2023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CC4478C-2B23-D893-C34E-005376572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65A3830-DB38-33D8-B1DB-7228CA2DF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83586-CC53-48DE-8725-59DC745845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017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A760AF-E864-890A-7268-D42A0BCA2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0E7A689-F9AC-D3F7-0C02-3B5AC6E68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9F73398-79E4-9D3D-2DB7-994A29F27B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2D8FBEA-8D48-EC7B-A177-35A12AE2F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7A0DA84-0718-7A74-1FC9-7F29CB5676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66A249F-21EA-B455-2C27-9D253C0DF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8E89-0014-4CFA-9432-D10631DF3370}" type="datetimeFigureOut">
              <a:rPr lang="fi-FI" smtClean="0"/>
              <a:t>1.6.2023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6F82E5E-5510-2529-7344-25BBC855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4DC8DF0-69D0-40E6-6B0D-F726C3555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83586-CC53-48DE-8725-59DC745845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115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A74E04-B6F7-B843-4ED9-8BE504876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55748D-2588-04F4-F54E-5F1195A97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8E89-0014-4CFA-9432-D10631DF3370}" type="datetimeFigureOut">
              <a:rPr lang="fi-FI" smtClean="0"/>
              <a:t>1.6.2023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7FCD84A-3F47-D951-DCEA-CAADE94ED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5CC1AC0-F7F7-4CBA-DF2D-053D64860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83586-CC53-48DE-8725-59DC745845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047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4732336-37F4-A65A-AA99-7708E1F97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8E89-0014-4CFA-9432-D10631DF3370}" type="datetimeFigureOut">
              <a:rPr lang="fi-FI" smtClean="0"/>
              <a:t>1.6.2023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97397FB-497D-AB1C-C393-68F915711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5BF91B-B581-0298-3D4C-A8A10A679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83586-CC53-48DE-8725-59DC745845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533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DBBDA-1E17-739B-DE25-8158BED86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BDF3DA-69D8-0446-28E0-1F648BC6E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B0B4FA7-9141-5C2B-EDE4-C8F38C6A4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0A8B650-659F-3218-5C20-44471C790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8E89-0014-4CFA-9432-D10631DF3370}" type="datetimeFigureOut">
              <a:rPr lang="fi-FI" smtClean="0"/>
              <a:t>1.6.2023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74D2722-82DD-BB24-56F7-DF4F73191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49868FF-920B-5DF6-258E-C01BCAFD0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83586-CC53-48DE-8725-59DC745845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425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5620B5-4A2D-7280-7236-F5043D33C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4B535A0-1B5B-8B27-2B81-BD7A507764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463CAD7-9CDF-0772-36CA-FF3A54F29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3B127B-5883-92F0-40E1-7811E4304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8E89-0014-4CFA-9432-D10631DF3370}" type="datetimeFigureOut">
              <a:rPr lang="fi-FI" smtClean="0"/>
              <a:t>1.6.2023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18D56BB-4658-11BE-9212-C9280F22A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7E48D17-CE3D-F713-483F-71E7EE86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83586-CC53-48DE-8725-59DC745845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738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822C134-FBC6-65E9-5ACA-38CA722B1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86002BD-A02C-069D-02CC-2B454C9E6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5C2B6C-F8F5-A7EB-6B56-7F65C8E09D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28E89-0014-4CFA-9432-D10631DF3370}" type="datetimeFigureOut">
              <a:rPr lang="fi-FI" smtClean="0"/>
              <a:t>1.6.2023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28BE27B-A5BC-BA3D-6862-CCA657A984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861595-9FC6-CE8A-AFD4-827DE4B5E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83586-CC53-48DE-8725-59DC7458452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32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ons.fi/aanesta2023" TargetMode="External"/><Relationship Id="rId2" Type="http://schemas.openxmlformats.org/officeDocument/2006/relationships/hyperlink" Target="http://www.lions.fi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BD8B520-64B6-DCF3-D838-8B806FA48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Äänestä Vuoden Hyväntekijää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8628082-A1B6-5855-E75D-02FBB97BB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b="1" dirty="0"/>
              <a:t>Suomen Lions-</a:t>
            </a:r>
            <a:r>
              <a:rPr lang="en-US" sz="1800" b="1" dirty="0" err="1"/>
              <a:t>liitto</a:t>
            </a:r>
            <a:r>
              <a:rPr lang="en-US" sz="1800" b="1" dirty="0"/>
              <a:t> </a:t>
            </a:r>
            <a:r>
              <a:rPr lang="en-US" sz="1800" b="1" dirty="0" err="1"/>
              <a:t>julkistaa</a:t>
            </a:r>
            <a:r>
              <a:rPr lang="en-US" sz="1800" b="1" dirty="0"/>
              <a:t> </a:t>
            </a:r>
            <a:r>
              <a:rPr lang="en-US" sz="1800" b="1" dirty="0" err="1"/>
              <a:t>vuosittain</a:t>
            </a:r>
            <a:r>
              <a:rPr lang="en-US" sz="1800" b="1" dirty="0"/>
              <a:t> </a:t>
            </a:r>
            <a:r>
              <a:rPr lang="en-US" sz="1800" b="1" dirty="0" err="1"/>
              <a:t>Hyvän</a:t>
            </a:r>
            <a:r>
              <a:rPr lang="en-US" sz="1800" b="1" dirty="0"/>
              <a:t> </a:t>
            </a:r>
            <a:r>
              <a:rPr lang="en-US" sz="1800" b="1" dirty="0" err="1"/>
              <a:t>Päivänä</a:t>
            </a:r>
            <a:r>
              <a:rPr lang="en-US" sz="1800" b="1" dirty="0"/>
              <a:t> 8.10. </a:t>
            </a:r>
            <a:br>
              <a:rPr lang="en-US" sz="1800" b="1" dirty="0"/>
            </a:br>
            <a:r>
              <a:rPr lang="en-US" sz="1800" b="1" dirty="0" err="1"/>
              <a:t>Vuoden</a:t>
            </a:r>
            <a:r>
              <a:rPr lang="en-US" sz="1800" b="1" dirty="0"/>
              <a:t> </a:t>
            </a:r>
            <a:r>
              <a:rPr lang="en-US" sz="1800" b="1" dirty="0" err="1"/>
              <a:t>Hyväntekijät</a:t>
            </a:r>
            <a:r>
              <a:rPr lang="en-US" sz="1800" b="1" dirty="0"/>
              <a:t>. </a:t>
            </a:r>
            <a:r>
              <a:rPr lang="en-US" sz="1800" b="1" dirty="0" err="1"/>
              <a:t>Vuoden</a:t>
            </a:r>
            <a:r>
              <a:rPr lang="en-US" sz="1800" b="1" dirty="0"/>
              <a:t> </a:t>
            </a:r>
            <a:r>
              <a:rPr lang="en-US" sz="1800" b="1" dirty="0" err="1"/>
              <a:t>Hyväntekijää</a:t>
            </a:r>
            <a:r>
              <a:rPr lang="en-US" sz="1800" b="1" dirty="0"/>
              <a:t> </a:t>
            </a:r>
            <a:r>
              <a:rPr lang="en-US" sz="1800" b="1" dirty="0" err="1"/>
              <a:t>ovat</a:t>
            </a:r>
            <a:r>
              <a:rPr lang="en-US" sz="1800" b="1" dirty="0"/>
              <a:t> </a:t>
            </a:r>
            <a:r>
              <a:rPr lang="en-US" sz="1800" b="1" dirty="0" err="1"/>
              <a:t>voineet</a:t>
            </a:r>
            <a:r>
              <a:rPr lang="en-US" sz="1800" b="1" dirty="0"/>
              <a:t> </a:t>
            </a:r>
            <a:r>
              <a:rPr lang="en-US" sz="1800" b="1" dirty="0" err="1"/>
              <a:t>ehdottaa</a:t>
            </a:r>
            <a:r>
              <a:rPr lang="en-US" sz="1800" b="1" dirty="0"/>
              <a:t> </a:t>
            </a:r>
            <a:r>
              <a:rPr lang="en-US" sz="1800" b="1" dirty="0" err="1"/>
              <a:t>kaikki</a:t>
            </a:r>
            <a:r>
              <a:rPr lang="en-US" sz="1800" b="1" dirty="0"/>
              <a:t> </a:t>
            </a:r>
            <a:r>
              <a:rPr lang="en-US" sz="1800" b="1" dirty="0" err="1"/>
              <a:t>suomalaiset</a:t>
            </a:r>
            <a:r>
              <a:rPr lang="en-US" sz="1800" b="1" dirty="0"/>
              <a:t>. </a:t>
            </a:r>
            <a:r>
              <a:rPr lang="en-US" sz="1800" b="1" dirty="0" err="1"/>
              <a:t>Lopullinen</a:t>
            </a:r>
            <a:r>
              <a:rPr lang="en-US" sz="1800" b="1" dirty="0"/>
              <a:t> </a:t>
            </a:r>
            <a:r>
              <a:rPr lang="en-US" sz="1800" b="1" dirty="0" err="1"/>
              <a:t>valinta</a:t>
            </a:r>
            <a:r>
              <a:rPr lang="en-US" sz="1800" b="1" dirty="0"/>
              <a:t> </a:t>
            </a:r>
            <a:r>
              <a:rPr lang="en-US" sz="1800" b="1" dirty="0" err="1"/>
              <a:t>tehdään</a:t>
            </a:r>
            <a:r>
              <a:rPr lang="en-US" sz="1800" b="1" dirty="0"/>
              <a:t> </a:t>
            </a:r>
            <a:r>
              <a:rPr lang="en-US" sz="1800" b="1" dirty="0" err="1"/>
              <a:t>yleisöäänestyksellä</a:t>
            </a:r>
            <a:r>
              <a:rPr lang="en-US" sz="1800" b="1" dirty="0"/>
              <a:t> </a:t>
            </a:r>
            <a:r>
              <a:rPr lang="en-US" sz="1800" b="1" dirty="0" err="1"/>
              <a:t>jatkoon</a:t>
            </a:r>
            <a:r>
              <a:rPr lang="en-US" sz="1800" b="1" dirty="0"/>
              <a:t> </a:t>
            </a:r>
            <a:r>
              <a:rPr lang="en-US" sz="1800" b="1" dirty="0" err="1"/>
              <a:t>päässeistä</a:t>
            </a:r>
            <a:r>
              <a:rPr lang="en-US" sz="1800" b="1" dirty="0"/>
              <a:t> </a:t>
            </a:r>
            <a:r>
              <a:rPr lang="en-US" sz="1800" b="1" dirty="0" err="1"/>
              <a:t>ehdokkaista</a:t>
            </a:r>
            <a:r>
              <a:rPr lang="en-US" sz="1800" b="1" dirty="0"/>
              <a:t>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b="1" dirty="0" err="1"/>
              <a:t>Tutustu</a:t>
            </a:r>
            <a:r>
              <a:rPr lang="en-US" sz="1800" b="1" dirty="0"/>
              <a:t> </a:t>
            </a:r>
            <a:r>
              <a:rPr lang="en-US" sz="1800" b="1" dirty="0" err="1"/>
              <a:t>ehdokkaisiin</a:t>
            </a:r>
            <a:r>
              <a:rPr lang="en-US" sz="1800" b="1" dirty="0"/>
              <a:t> </a:t>
            </a:r>
            <a:r>
              <a:rPr lang="en-US" sz="1800" b="1" dirty="0" err="1"/>
              <a:t>osoitteessa</a:t>
            </a:r>
            <a:r>
              <a:rPr lang="en-US" sz="1800" b="1" dirty="0"/>
              <a:t> </a:t>
            </a:r>
            <a:r>
              <a:rPr lang="en-US" sz="1800" b="1" dirty="0">
                <a:hlinkClick r:id="rId2"/>
              </a:rPr>
              <a:t>www.lions.fi</a:t>
            </a:r>
            <a:r>
              <a:rPr lang="en-US" sz="1800" b="1" dirty="0"/>
              <a:t> ja </a:t>
            </a:r>
            <a:r>
              <a:rPr lang="en-US" sz="1800" b="1" dirty="0" err="1"/>
              <a:t>äänestä</a:t>
            </a:r>
            <a:r>
              <a:rPr lang="en-US" sz="1800" b="1" dirty="0"/>
              <a:t> </a:t>
            </a:r>
            <a:r>
              <a:rPr lang="en-US" sz="1800" b="1" dirty="0" err="1"/>
              <a:t>Vuoden</a:t>
            </a:r>
            <a:r>
              <a:rPr lang="en-US" sz="1800" b="1" dirty="0"/>
              <a:t> </a:t>
            </a:r>
            <a:r>
              <a:rPr lang="en-US" sz="1800" b="1" dirty="0" err="1"/>
              <a:t>Hyväntekijää</a:t>
            </a:r>
            <a:r>
              <a:rPr lang="en-US" sz="1800" b="1" dirty="0"/>
              <a:t> 15.8. </a:t>
            </a:r>
            <a:r>
              <a:rPr lang="en-US" sz="1800" b="1" dirty="0" err="1"/>
              <a:t>mennessä</a:t>
            </a:r>
            <a:r>
              <a:rPr lang="en-US" sz="1800" b="1" dirty="0"/>
              <a:t> </a:t>
            </a:r>
            <a:r>
              <a:rPr lang="en-US" sz="1800" b="1" dirty="0" err="1"/>
              <a:t>osoitteessa</a:t>
            </a:r>
            <a:r>
              <a:rPr lang="en-US" sz="1800" b="1" dirty="0"/>
              <a:t> </a:t>
            </a:r>
            <a:r>
              <a:rPr lang="en-US" sz="1800" b="1" dirty="0">
                <a:hlinkClick r:id="rId3"/>
              </a:rPr>
              <a:t>www.lions.fi/aanesta2023</a:t>
            </a:r>
            <a:r>
              <a:rPr lang="en-US" sz="1800" b="1" dirty="0"/>
              <a:t>. </a:t>
            </a:r>
          </a:p>
          <a:p>
            <a:pPr algn="l"/>
            <a:endParaRPr lang="en-US" sz="1700" dirty="0"/>
          </a:p>
          <a:p>
            <a:pPr algn="l"/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1. Tarja Kärkkäinen</a:t>
            </a:r>
          </a:p>
          <a:p>
            <a:pPr algn="l"/>
            <a:r>
              <a:rPr lang="en-US" sz="1700" dirty="0"/>
              <a:t>Agape-</a:t>
            </a:r>
            <a:r>
              <a:rPr lang="en-US" sz="1700" dirty="0" err="1"/>
              <a:t>kahvilan</a:t>
            </a:r>
            <a:r>
              <a:rPr lang="en-US" sz="1700" dirty="0"/>
              <a:t> </a:t>
            </a:r>
            <a:r>
              <a:rPr lang="en-US" sz="1700" dirty="0" err="1"/>
              <a:t>yrittäjä</a:t>
            </a:r>
            <a:endParaRPr lang="en-US" sz="1700" dirty="0"/>
          </a:p>
          <a:p>
            <a:pPr algn="l"/>
            <a:endParaRPr lang="en-US" sz="1700" dirty="0"/>
          </a:p>
          <a:p>
            <a:pPr algn="l"/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Gunilla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Luther-Lindqvist</a:t>
            </a:r>
          </a:p>
          <a:p>
            <a:pPr algn="l"/>
            <a:r>
              <a:rPr lang="en-US" sz="1700" dirty="0"/>
              <a:t>Nada-Nord-</a:t>
            </a:r>
            <a:r>
              <a:rPr lang="en-US" sz="1700" dirty="0" err="1"/>
              <a:t>järjestön</a:t>
            </a:r>
            <a:r>
              <a:rPr lang="en-US" sz="1700" dirty="0"/>
              <a:t> </a:t>
            </a:r>
            <a:r>
              <a:rPr lang="en-US" sz="1700" dirty="0" err="1"/>
              <a:t>puheenjohtaja</a:t>
            </a:r>
            <a:endParaRPr lang="en-US" sz="17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algn="l"/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3. Mika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</a:rPr>
              <a:t>Hujanen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en-US" sz="1700" dirty="0" err="1"/>
              <a:t>Sukevan</a:t>
            </a:r>
            <a:r>
              <a:rPr lang="en-US" sz="1700" dirty="0"/>
              <a:t> </a:t>
            </a:r>
            <a:r>
              <a:rPr lang="en-US" sz="1700" dirty="0" err="1"/>
              <a:t>Sulttaani</a:t>
            </a:r>
            <a:endParaRPr lang="en-US" sz="17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544122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7301D10-0769-E016-76B8-3697CF645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1. Tarja Kärkkäinen</a:t>
            </a:r>
            <a:br>
              <a:rPr lang="en-US" sz="4800" b="1" dirty="0"/>
            </a:br>
            <a:r>
              <a:rPr lang="en-US" sz="4800" b="1" dirty="0"/>
              <a:t>Agape-</a:t>
            </a:r>
            <a:r>
              <a:rPr lang="en-US" sz="4800" b="1" dirty="0" err="1"/>
              <a:t>kahvilan</a:t>
            </a:r>
            <a:r>
              <a:rPr lang="en-US" sz="4800" b="1" dirty="0"/>
              <a:t> </a:t>
            </a:r>
            <a:r>
              <a:rPr lang="en-US" sz="4800" b="1" dirty="0" err="1"/>
              <a:t>yrittäjä</a:t>
            </a:r>
            <a:endParaRPr lang="en-US" sz="4800" b="1" dirty="0"/>
          </a:p>
        </p:txBody>
      </p:sp>
      <p:pic>
        <p:nvPicPr>
          <p:cNvPr id="7" name="Kuva 6" descr="Kuva, joka sisältää kohteen henkilö, Ihmisen kasvot, vaate, hymy&#10;&#10;Kuvaus luotu automaattisesti">
            <a:extLst>
              <a:ext uri="{FF2B5EF4-FFF2-40B4-BE49-F238E27FC236}">
                <a16:creationId xmlns:a16="http://schemas.microsoft.com/office/drawing/2014/main" id="{477A41BF-AD00-397F-C540-5BEA5858DE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38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3D853BD-0834-0D53-C900-2D39174666B8}"/>
              </a:ext>
            </a:extLst>
          </p:cNvPr>
          <p:cNvSpPr txBox="1"/>
          <p:nvPr/>
        </p:nvSpPr>
        <p:spPr>
          <a:xfrm>
            <a:off x="5297762" y="4531605"/>
            <a:ext cx="66146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 err="1">
                <a:solidFill>
                  <a:schemeClr val="tx1"/>
                </a:solidFill>
                <a:effectLst/>
              </a:rPr>
              <a:t>Joka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effectLst/>
              </a:rPr>
              <a:t>torstai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effectLst/>
              </a:rPr>
              <a:t>lahjalounas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effectLst/>
              </a:rPr>
              <a:t>ukrainalaisille</a:t>
            </a:r>
            <a:endParaRPr lang="en-US" sz="1600" b="1" i="1" dirty="0">
              <a:solidFill>
                <a:schemeClr val="tx1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 err="1"/>
              <a:t>R</a:t>
            </a:r>
            <a:r>
              <a:rPr lang="en-US" sz="1600" b="1" i="1" dirty="0" err="1">
                <a:solidFill>
                  <a:schemeClr val="tx1"/>
                </a:solidFill>
                <a:effectLst/>
              </a:rPr>
              <a:t>uoka-apua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effectLst/>
              </a:rPr>
              <a:t>sadoille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effectLst/>
              </a:rPr>
              <a:t>ihmisille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 err="1"/>
              <a:t>T</a:t>
            </a:r>
            <a:r>
              <a:rPr lang="en-US" sz="1600" b="1" i="1" dirty="0" err="1">
                <a:solidFill>
                  <a:schemeClr val="tx1"/>
                </a:solidFill>
                <a:effectLst/>
              </a:rPr>
              <a:t>yöllistää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effectLst/>
              </a:rPr>
              <a:t>maahanmuuttajia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 err="1"/>
              <a:t>K</a:t>
            </a:r>
            <a:r>
              <a:rPr lang="en-US" sz="1600" b="1" i="1" dirty="0" err="1">
                <a:solidFill>
                  <a:schemeClr val="tx1"/>
                </a:solidFill>
                <a:effectLst/>
              </a:rPr>
              <a:t>ouluttaa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effectLst/>
              </a:rPr>
              <a:t>kondiittoreita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, </a:t>
            </a:r>
            <a:r>
              <a:rPr lang="en-US" sz="1600" b="1" i="1" dirty="0" err="1">
                <a:solidFill>
                  <a:schemeClr val="tx1"/>
                </a:solidFill>
                <a:effectLst/>
              </a:rPr>
              <a:t>keittiöhenkilöitä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 err="1"/>
              <a:t>O</a:t>
            </a:r>
            <a:r>
              <a:rPr lang="en-US" sz="1600" b="1" i="1" dirty="0" err="1">
                <a:solidFill>
                  <a:schemeClr val="tx1"/>
                </a:solidFill>
                <a:effectLst/>
              </a:rPr>
              <a:t>pettaa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effectLst/>
              </a:rPr>
              <a:t>suomea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 ja </a:t>
            </a:r>
            <a:r>
              <a:rPr lang="en-US" sz="1600" b="1" i="1" dirty="0" err="1">
                <a:solidFill>
                  <a:schemeClr val="tx1"/>
                </a:solidFill>
                <a:effectLst/>
              </a:rPr>
              <a:t>avustaa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effectLst/>
              </a:rPr>
              <a:t>hädässä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 err="1"/>
              <a:t>K</a:t>
            </a:r>
            <a:r>
              <a:rPr lang="en-US" sz="1600" b="1" i="1" dirty="0" err="1">
                <a:solidFill>
                  <a:schemeClr val="tx1"/>
                </a:solidFill>
                <a:effectLst/>
              </a:rPr>
              <a:t>ristillinen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effectLst/>
              </a:rPr>
              <a:t>näkemys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effectLst/>
              </a:rPr>
              <a:t>muiden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effectLst/>
              </a:rPr>
              <a:t>auttamisesta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/>
              <a:t>“</a:t>
            </a:r>
            <a:r>
              <a:rPr lang="en-US" sz="1600" b="1" i="1" dirty="0" err="1">
                <a:solidFill>
                  <a:schemeClr val="tx1"/>
                </a:solidFill>
                <a:effectLst/>
              </a:rPr>
              <a:t>Näin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effectLst/>
              </a:rPr>
              <a:t>oikeasti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effectLst/>
              </a:rPr>
              <a:t>sydämellistä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effectLst/>
              </a:rPr>
              <a:t>ihmistä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effectLst/>
              </a:rPr>
              <a:t>en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 ole </a:t>
            </a:r>
            <a:r>
              <a:rPr lang="en-US" sz="1600" b="1" i="1" dirty="0" err="1">
                <a:solidFill>
                  <a:schemeClr val="tx1"/>
                </a:solidFill>
                <a:effectLst/>
              </a:rPr>
              <a:t>ikinä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effectLst/>
              </a:rPr>
              <a:t>ennen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effectLst/>
              </a:rPr>
              <a:t>tavannut</a:t>
            </a:r>
            <a:r>
              <a:rPr lang="en-US" sz="1600" b="1" i="1" dirty="0">
                <a:solidFill>
                  <a:schemeClr val="tx1"/>
                </a:solidFill>
                <a:effectLst/>
              </a:rPr>
              <a:t>.”</a:t>
            </a:r>
          </a:p>
          <a:p>
            <a:endParaRPr lang="en-US" sz="1600" b="1" i="0" dirty="0">
              <a:solidFill>
                <a:schemeClr val="tx1"/>
              </a:solidFill>
              <a:effectLst/>
            </a:endParaRPr>
          </a:p>
          <a:p>
            <a:r>
              <a:rPr lang="en-US" sz="1600" b="1" i="0" dirty="0" err="1">
                <a:solidFill>
                  <a:schemeClr val="tx1"/>
                </a:solidFill>
                <a:effectLst/>
              </a:rPr>
              <a:t>Ehdottaja</a:t>
            </a:r>
            <a:r>
              <a:rPr lang="en-US" sz="1600" b="1" i="0" dirty="0">
                <a:solidFill>
                  <a:schemeClr val="tx1"/>
                </a:solidFill>
                <a:effectLst/>
              </a:rPr>
              <a:t>: Anne Salmi</a:t>
            </a:r>
          </a:p>
        </p:txBody>
      </p:sp>
    </p:spTree>
    <p:extLst>
      <p:ext uri="{BB962C8B-B14F-4D97-AF65-F5344CB8AC3E}">
        <p14:creationId xmlns:p14="http://schemas.microsoft.com/office/powerpoint/2010/main" val="537783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9D6D251-4B33-6B1B-48A5-1BD60B8FB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1" y="329184"/>
            <a:ext cx="6799164" cy="1948052"/>
          </a:xfrm>
        </p:spPr>
        <p:txBody>
          <a:bodyPr anchor="b">
            <a:normAutofit fontScale="90000"/>
          </a:bodyPr>
          <a:lstStyle/>
          <a:p>
            <a:r>
              <a:rPr lang="fi-FI" sz="5300" b="1" i="0" dirty="0">
                <a:effectLst/>
              </a:rPr>
              <a:t>2. Gunilla Luther-Lindqvist</a:t>
            </a:r>
            <a:br>
              <a:rPr lang="fi-FI" sz="5300" b="1" i="0" dirty="0">
                <a:effectLst/>
              </a:rPr>
            </a:br>
            <a:r>
              <a:rPr lang="fi-FI" sz="5300" b="1" i="0" dirty="0" err="1">
                <a:effectLst/>
              </a:rPr>
              <a:t>ordförande</a:t>
            </a:r>
            <a:r>
              <a:rPr lang="fi-FI" sz="5300" b="1" i="0" dirty="0">
                <a:effectLst/>
              </a:rPr>
              <a:t>/ puheenjohtaja</a:t>
            </a:r>
            <a:endParaRPr lang="fi-FI" sz="3000" dirty="0"/>
          </a:p>
        </p:txBody>
      </p:sp>
      <p:pic>
        <p:nvPicPr>
          <p:cNvPr id="5" name="Kuva 4" descr="Kuva, joka sisältää kohteen henkilö, vaate, hymy, kasvi&#10;&#10;Kuvaus luotu automaattisesti">
            <a:extLst>
              <a:ext uri="{FF2B5EF4-FFF2-40B4-BE49-F238E27FC236}">
                <a16:creationId xmlns:a16="http://schemas.microsoft.com/office/drawing/2014/main" id="{64DBB215-E381-20B2-B39B-15BB5BE978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F48378-348D-57D7-81FF-86A367B05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3133174" cy="3483864"/>
          </a:xfrm>
        </p:spPr>
        <p:txBody>
          <a:bodyPr>
            <a:normAutofit lnSpcReduction="10000"/>
          </a:bodyPr>
          <a:lstStyle/>
          <a:p>
            <a:r>
              <a:rPr lang="fi-FI" sz="1600" b="1" i="1" dirty="0" err="1">
                <a:ea typeface="Calibri Light" panose="020F0302020204030204" pitchFamily="34" charset="0"/>
                <a:cs typeface="Calibri Light" panose="020F0302020204030204" pitchFamily="34" charset="0"/>
              </a:rPr>
              <a:t>H</a:t>
            </a:r>
            <a:r>
              <a:rPr lang="fi-FI" sz="1600" b="1" i="1" dirty="0" err="1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ar</a:t>
            </a:r>
            <a:r>
              <a:rPr lang="fi-FI" sz="1600" b="1" i="1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 varit </a:t>
            </a:r>
            <a:r>
              <a:rPr lang="fi-FI" sz="1600" b="1" i="1" dirty="0" err="1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ordförande</a:t>
            </a:r>
            <a:r>
              <a:rPr lang="fi-FI" sz="1600" b="1" i="1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 för Nada-Nord sedan 2013. Nada-Nord </a:t>
            </a:r>
            <a:r>
              <a:rPr lang="fi-FI" sz="1600" b="1" i="1" dirty="0" err="1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är</a:t>
            </a:r>
            <a:r>
              <a:rPr lang="fi-FI" sz="1600" b="1" i="1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 en </a:t>
            </a:r>
            <a:r>
              <a:rPr lang="fi-FI" sz="1600" b="1" i="1" dirty="0" err="1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ideell</a:t>
            </a:r>
            <a:r>
              <a:rPr lang="fi-FI" sz="1600" b="1" i="1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i-FI" sz="1600" b="1" i="1" dirty="0" err="1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politiskt</a:t>
            </a:r>
            <a:r>
              <a:rPr lang="fi-FI" sz="1600" b="1" i="1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sz="1600" b="1" i="1" dirty="0" err="1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och</a:t>
            </a:r>
            <a:r>
              <a:rPr lang="fi-FI" sz="1600" b="1" i="1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sz="1600" b="1" i="1" dirty="0" err="1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religiöst</a:t>
            </a:r>
            <a:r>
              <a:rPr lang="fi-FI" sz="1600" b="1" i="1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sz="1600" b="1" i="1" dirty="0" err="1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oberoende</a:t>
            </a:r>
            <a:r>
              <a:rPr lang="fi-FI" sz="1600" b="1" i="1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sz="1600" b="1" i="1" dirty="0" err="1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organisation</a:t>
            </a:r>
            <a:r>
              <a:rPr lang="fi-FI" sz="1600" b="1" i="1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i-FI" sz="1600" b="1" i="1" dirty="0" err="1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som</a:t>
            </a:r>
            <a:r>
              <a:rPr lang="fi-FI" sz="1600" b="1" i="1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sz="1600" b="1" i="1" dirty="0" err="1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grundades</a:t>
            </a:r>
            <a:r>
              <a:rPr lang="fi-FI" sz="1600" b="1" i="1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 i </a:t>
            </a:r>
            <a:r>
              <a:rPr lang="fi-FI" sz="1600" b="1" i="1" dirty="0" err="1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Jakobstad</a:t>
            </a:r>
            <a:r>
              <a:rPr lang="fi-FI" sz="1600" b="1" i="1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 1993</a:t>
            </a:r>
          </a:p>
          <a:p>
            <a:r>
              <a:rPr lang="fi-FI" sz="1600" b="1" i="1" dirty="0" err="1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Har</a:t>
            </a:r>
            <a:r>
              <a:rPr lang="fi-FI" sz="1600" b="1" i="1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sz="1600" b="1" i="1" dirty="0" err="1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under</a:t>
            </a:r>
            <a:r>
              <a:rPr lang="fi-FI" sz="1600" b="1" i="1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sz="1600" b="1" i="1" dirty="0" err="1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många</a:t>
            </a:r>
            <a:r>
              <a:rPr lang="fi-FI" sz="1600" b="1" i="1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sz="1600" b="1" i="1" dirty="0" err="1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år</a:t>
            </a:r>
            <a:r>
              <a:rPr lang="fi-FI" sz="1600" b="1" i="1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sz="1600" b="1" i="1" dirty="0" err="1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arbetat</a:t>
            </a:r>
            <a:r>
              <a:rPr lang="fi-FI" sz="1600" b="1" i="1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sz="1600" b="1" i="1" dirty="0" err="1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outtröttligt</a:t>
            </a:r>
            <a:r>
              <a:rPr lang="fi-FI" sz="1600" b="1" i="1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sz="1600" b="1" i="1" dirty="0" err="1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jobbat</a:t>
            </a:r>
            <a:r>
              <a:rPr lang="fi-FI" sz="1600" b="1" i="1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sz="1600" b="1" i="1" dirty="0" err="1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med</a:t>
            </a:r>
            <a:r>
              <a:rPr lang="fi-FI" sz="1600" b="1" i="1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sz="1600" b="1" i="1" dirty="0" err="1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att</a:t>
            </a:r>
            <a:r>
              <a:rPr lang="fi-FI" sz="1600" b="1" i="1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sz="1600" b="1" i="1" dirty="0" err="1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hjälpa</a:t>
            </a:r>
            <a:r>
              <a:rPr lang="fi-FI" sz="1600" b="1" i="1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sz="1600" b="1" i="1" dirty="0" err="1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människor</a:t>
            </a:r>
            <a:r>
              <a:rPr lang="fi-FI" sz="1600" b="1" i="1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sz="1600" b="1" i="1" dirty="0" err="1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som</a:t>
            </a:r>
            <a:r>
              <a:rPr lang="fi-FI" sz="1600" b="1" i="1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sz="1600" b="1" i="1" dirty="0" err="1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är</a:t>
            </a:r>
            <a:r>
              <a:rPr lang="fi-FI" sz="1600" b="1" i="1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 i akut </a:t>
            </a:r>
            <a:r>
              <a:rPr lang="fi-FI" sz="1600" b="1" i="1" dirty="0" err="1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behov</a:t>
            </a:r>
            <a:r>
              <a:rPr lang="fi-FI" sz="1600" b="1" i="1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 av </a:t>
            </a:r>
            <a:r>
              <a:rPr lang="fi-FI" sz="1600" b="1" i="1" dirty="0" err="1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hjälp</a:t>
            </a:r>
            <a:r>
              <a:rPr lang="fi-FI" sz="1600" b="1" i="1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i-FI" sz="1600" b="1" i="1" dirty="0" err="1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skydd</a:t>
            </a:r>
            <a:r>
              <a:rPr lang="fi-FI" sz="1600" b="1" i="1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i-FI" sz="1600" b="1" i="1" dirty="0" err="1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boende</a:t>
            </a:r>
            <a:r>
              <a:rPr lang="fi-FI" sz="1600" b="1" i="1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i-FI" sz="1600" b="1" i="1" dirty="0" err="1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mat</a:t>
            </a:r>
            <a:r>
              <a:rPr lang="fi-FI" sz="1600" b="1" i="1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sz="1600" b="1" i="1" dirty="0" err="1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och</a:t>
            </a:r>
            <a:r>
              <a:rPr lang="fi-FI" sz="1600" b="1" i="1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sz="1600" b="1" i="1" dirty="0" err="1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trygghet</a:t>
            </a:r>
            <a:r>
              <a:rPr lang="fi-FI" sz="1600" b="1" i="1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fi-FI" sz="1600" b="1" i="1" dirty="0" err="1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Arbetet</a:t>
            </a:r>
            <a:r>
              <a:rPr lang="fi-FI" sz="1600" b="1" i="1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 för </a:t>
            </a:r>
            <a:r>
              <a:rPr lang="fi-FI" sz="1600" b="1" i="1" dirty="0" err="1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utsatta</a:t>
            </a:r>
            <a:r>
              <a:rPr lang="fi-FI" sz="1600" b="1" i="1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sz="1600" b="1" i="1" dirty="0" err="1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människor</a:t>
            </a:r>
            <a:r>
              <a:rPr lang="fi-FI" sz="1600" b="1" i="1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sz="1600" b="1" i="1" dirty="0" err="1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utförs</a:t>
            </a:r>
            <a:r>
              <a:rPr lang="fi-FI" sz="1600" b="1" i="1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sz="1600" b="1" i="1" dirty="0" err="1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både</a:t>
            </a:r>
            <a:r>
              <a:rPr lang="fi-FI" sz="1600" b="1" i="1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 i </a:t>
            </a:r>
            <a:r>
              <a:rPr lang="fi-FI" sz="1600" b="1" i="1" dirty="0" err="1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flyktingläger</a:t>
            </a:r>
            <a:r>
              <a:rPr lang="fi-FI" sz="1600" b="1" i="1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sz="1600" b="1" i="1" dirty="0" err="1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och</a:t>
            </a:r>
            <a:r>
              <a:rPr lang="fi-FI" sz="1600" b="1" i="1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 i </a:t>
            </a:r>
            <a:r>
              <a:rPr lang="fi-FI" sz="1600" b="1" i="1" dirty="0" err="1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närområdet</a:t>
            </a:r>
            <a:endParaRPr lang="fi-FI" sz="1600" b="1" i="1" dirty="0">
              <a:effectLst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fi-FI" sz="1600" b="1" i="0" dirty="0" err="1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Nominerare</a:t>
            </a:r>
            <a:r>
              <a:rPr lang="fi-FI" sz="1600" b="1" i="0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: Siv Brandt, LC </a:t>
            </a:r>
            <a:r>
              <a:rPr lang="fi-FI" sz="1600" b="1" i="0" dirty="0" err="1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Jakobstad-Pedersöre</a:t>
            </a:r>
            <a:r>
              <a:rPr lang="fi-FI" sz="1600" b="1" i="0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sz="1600" b="1" i="0" dirty="0" err="1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Linnéor</a:t>
            </a:r>
            <a:endParaRPr lang="fi-FI" sz="1600" b="1" i="0" dirty="0">
              <a:effectLst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i-FI" sz="14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8A74AE7-C8F4-D26F-B7E1-B85799B6DB43}"/>
              </a:ext>
            </a:extLst>
          </p:cNvPr>
          <p:cNvSpPr txBox="1"/>
          <p:nvPr/>
        </p:nvSpPr>
        <p:spPr>
          <a:xfrm>
            <a:off x="8523137" y="2706624"/>
            <a:ext cx="3133174" cy="3395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1500" b="1" i="1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Pietarsaaressa vuonna 1993 perustetun voittoa tavoittelemattoman, poliittisesti ja uskonnollisesti sitoutumattoman Nada-Nord-järjestön puheenjohtaja vuodesta 2013 alkaen </a:t>
            </a:r>
          </a:p>
          <a:p>
            <a:pPr marL="285750" indent="-28575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1500" b="1" i="1" dirty="0">
                <a:ea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fi-FI" sz="1500" b="1" i="1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yöskennellyt vuosia väsymättä auttaakseen ihmisiä, jotka tarvitsevat kipeästi apua suojelussa, asumisessa, ruoassa ja turvallisuudessa </a:t>
            </a:r>
          </a:p>
          <a:p>
            <a:pPr marL="285750" indent="-285750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i-FI" sz="1500" b="1" i="1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Työtä haavoittuvassa asemassa olevien ihmisten hyväksi sekä pakolaisleireillä että naapurustossa</a:t>
            </a:r>
            <a:endParaRPr lang="fi-FI" sz="1500" b="1" i="0" dirty="0">
              <a:effectLst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70000"/>
              </a:lnSpc>
              <a:spcBef>
                <a:spcPts val="1000"/>
              </a:spcBef>
              <a:buNone/>
            </a:pPr>
            <a:r>
              <a:rPr lang="fi-FI" sz="1500" b="1" i="0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Ehdottaja: Siv Brandt, LC </a:t>
            </a:r>
            <a:r>
              <a:rPr lang="fi-FI" sz="1500" b="1" i="0" dirty="0" err="1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Jakobstad-Pedersöre</a:t>
            </a:r>
            <a:r>
              <a:rPr lang="fi-FI" sz="1500" b="1" i="0" dirty="0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sz="1500" b="1" i="0" dirty="0" err="1">
                <a:effectLst/>
                <a:ea typeface="Calibri Light" panose="020F0302020204030204" pitchFamily="34" charset="0"/>
                <a:cs typeface="Calibri Light" panose="020F0302020204030204" pitchFamily="34" charset="0"/>
              </a:rPr>
              <a:t>Linnéor</a:t>
            </a:r>
            <a:endParaRPr lang="fi-FI" sz="1500" b="1" i="0" dirty="0">
              <a:effectLst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220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B4FB32E-41DC-7A7A-0A73-761ECCF3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593" y="1371173"/>
            <a:ext cx="6251110" cy="2857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3</a:t>
            </a:r>
            <a:r>
              <a:rPr lang="en-US" sz="5400" dirty="0"/>
              <a:t>. </a:t>
            </a:r>
            <a:r>
              <a:rPr lang="en-US" sz="5400" b="1" i="0" dirty="0">
                <a:effectLst/>
              </a:rPr>
              <a:t>Mika </a:t>
            </a:r>
            <a:r>
              <a:rPr lang="en-US" sz="5400" b="1" i="0" dirty="0" err="1">
                <a:effectLst/>
              </a:rPr>
              <a:t>Hujanen</a:t>
            </a:r>
            <a:br>
              <a:rPr lang="en-US" sz="5400" b="1" i="0" dirty="0">
                <a:effectLst/>
              </a:rPr>
            </a:br>
            <a:r>
              <a:rPr lang="en-US" sz="5400" b="1" i="0" dirty="0" err="1">
                <a:effectLst/>
              </a:rPr>
              <a:t>Sukevan</a:t>
            </a:r>
            <a:r>
              <a:rPr lang="en-US" sz="5400" b="1" i="0" dirty="0">
                <a:effectLst/>
              </a:rPr>
              <a:t> </a:t>
            </a:r>
            <a:r>
              <a:rPr lang="en-US" sz="5400" b="1" i="0" dirty="0" err="1">
                <a:effectLst/>
              </a:rPr>
              <a:t>Sulttaani</a:t>
            </a:r>
            <a:endParaRPr lang="en-US" sz="54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7E79853-8AB8-719D-0AFD-7306667A4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97760" y="4581525"/>
            <a:ext cx="6547495" cy="209626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i="1" dirty="0">
                <a:solidFill>
                  <a:schemeClr val="tx1"/>
                </a:solidFill>
                <a:effectLst/>
              </a:rPr>
              <a:t>Tehnyt vuosia hyväntekeväisyyttä erilaisilla tempauksilla ja yritysyhteistyöllä. Hän on poiminut marjoja, järjestänyt pelitapahtumia, hyväntekeväisyysotteluita ja nyt monen vuoden projekti on Helsinki-Nuorgam -juoksu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i="1" dirty="0">
                <a:solidFill>
                  <a:schemeClr val="tx1"/>
                </a:solidFill>
                <a:effectLst/>
              </a:rPr>
              <a:t>Toteuttanut omassa elämässään lähimmäisen rakkautta, kuunnellut sydämensä ääntä ja halunnut auttaa muita ihmisiä, erityisesti nuoria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1" i="1" dirty="0">
                <a:solidFill>
                  <a:schemeClr val="tx1"/>
                </a:solidFill>
                <a:effectLst/>
              </a:rPr>
              <a:t>Näyttää omalla elämällään, miten hyväntekeväisyyttä voi tehdä</a:t>
            </a:r>
          </a:p>
          <a:p>
            <a:r>
              <a:rPr lang="en-US" sz="1600" b="1" i="0" dirty="0" err="1">
                <a:solidFill>
                  <a:schemeClr val="tx1"/>
                </a:solidFill>
                <a:effectLst/>
              </a:rPr>
              <a:t>Ehdottajat</a:t>
            </a:r>
            <a:r>
              <a:rPr lang="en-US" sz="1600" b="1" i="0" dirty="0">
                <a:solidFill>
                  <a:schemeClr val="tx1"/>
                </a:solidFill>
                <a:effectLst/>
              </a:rPr>
              <a:t>: Eija Laitinen ja Olavi </a:t>
            </a:r>
            <a:r>
              <a:rPr lang="en-US" sz="1600" b="1" i="0" dirty="0" err="1">
                <a:solidFill>
                  <a:schemeClr val="tx1"/>
                </a:solidFill>
                <a:effectLst/>
              </a:rPr>
              <a:t>Tapaninen</a:t>
            </a:r>
            <a:endParaRPr lang="en-US" sz="1600" b="1" i="0" dirty="0">
              <a:solidFill>
                <a:schemeClr val="tx1"/>
              </a:solidFill>
              <a:effectLst/>
            </a:endParaRPr>
          </a:p>
          <a:p>
            <a:endParaRPr lang="en-US" sz="1100" b="1" dirty="0">
              <a:solidFill>
                <a:schemeClr val="tx1"/>
              </a:solidFill>
            </a:endParaRPr>
          </a:p>
        </p:txBody>
      </p:sp>
      <p:pic>
        <p:nvPicPr>
          <p:cNvPr id="5" name="Kuva 4" descr="Kuva, joka sisältää kohteen Ihmisen kasvot, henkilö, hymy, vaate&#10;&#10;Kuvaus luotu automaattisesti">
            <a:extLst>
              <a:ext uri="{FF2B5EF4-FFF2-40B4-BE49-F238E27FC236}">
                <a16:creationId xmlns:a16="http://schemas.microsoft.com/office/drawing/2014/main" id="{52D710E8-89B3-AFC1-9B78-DEEA7381FA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7" r="34520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32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310</Words>
  <Application>Microsoft Office PowerPoint</Application>
  <PresentationFormat>Laajakuva</PresentationFormat>
  <Paragraphs>36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Office-teema</vt:lpstr>
      <vt:lpstr>Äänestä Vuoden Hyväntekijää</vt:lpstr>
      <vt:lpstr>1. Tarja Kärkkäinen Agape-kahvilan yrittäjä</vt:lpstr>
      <vt:lpstr>2. Gunilla Luther-Lindqvist ordförande/ puheenjohtaja</vt:lpstr>
      <vt:lpstr>3. Mika Hujanen Sukevan Sulttaani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Äänestä Vuoden Hyväntekijää</dc:title>
  <dc:creator>Anna-Kaisa Jansson</dc:creator>
  <cp:lastModifiedBy>Anna-Kaisa Jansson</cp:lastModifiedBy>
  <cp:revision>9</cp:revision>
  <cp:lastPrinted>2023-05-30T10:30:56Z</cp:lastPrinted>
  <dcterms:created xsi:type="dcterms:W3CDTF">2023-05-24T06:43:13Z</dcterms:created>
  <dcterms:modified xsi:type="dcterms:W3CDTF">2023-06-01T12:45:13Z</dcterms:modified>
</cp:coreProperties>
</file>