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Lst>
  <p:notesMasterIdLst>
    <p:notesMasterId r:id="rId12"/>
  </p:notesMasterIdLst>
  <p:sldIdLst>
    <p:sldId id="267" r:id="rId5"/>
    <p:sldId id="315" r:id="rId6"/>
    <p:sldId id="318" r:id="rId7"/>
    <p:sldId id="262" r:id="rId8"/>
    <p:sldId id="257" r:id="rId9"/>
    <p:sldId id="316" r:id="rId10"/>
    <p:sldId id="277"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338D"/>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71634" autoAdjust="0"/>
  </p:normalViewPr>
  <p:slideViewPr>
    <p:cSldViewPr snapToGrid="0">
      <p:cViewPr varScale="1">
        <p:scale>
          <a:sx n="78" d="100"/>
          <a:sy n="78" d="100"/>
        </p:scale>
        <p:origin x="2010" y="84"/>
      </p:cViewPr>
      <p:guideLst>
        <p:guide orient="horz" pos="3838"/>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skanen Timo" userId="739ea3c8-fe00-4044-900e-2b05cb250b97" providerId="ADAL" clId="{86E088FF-B8C9-49E9-8071-C3620885C72E}"/>
    <pc:docChg chg="undo custSel modSld">
      <pc:chgData name="Tanskanen Timo" userId="739ea3c8-fe00-4044-900e-2b05cb250b97" providerId="ADAL" clId="{86E088FF-B8C9-49E9-8071-C3620885C72E}" dt="2023-04-04T15:56:29.533" v="3" actId="478"/>
      <pc:docMkLst>
        <pc:docMk/>
      </pc:docMkLst>
      <pc:sldChg chg="addSp delSp mod">
        <pc:chgData name="Tanskanen Timo" userId="739ea3c8-fe00-4044-900e-2b05cb250b97" providerId="ADAL" clId="{86E088FF-B8C9-49E9-8071-C3620885C72E}" dt="2023-04-04T15:56:29.533" v="3" actId="478"/>
        <pc:sldMkLst>
          <pc:docMk/>
          <pc:sldMk cId="1219011982" sldId="257"/>
        </pc:sldMkLst>
        <pc:spChg chg="add del">
          <ac:chgData name="Tanskanen Timo" userId="739ea3c8-fe00-4044-900e-2b05cb250b97" providerId="ADAL" clId="{86E088FF-B8C9-49E9-8071-C3620885C72E}" dt="2023-04-04T15:56:28.491" v="2" actId="478"/>
          <ac:spMkLst>
            <pc:docMk/>
            <pc:sldMk cId="1219011982" sldId="257"/>
            <ac:spMk id="2" creationId="{E5085D2D-4BA2-A4E9-61F0-661EE3053FFF}"/>
          </ac:spMkLst>
        </pc:spChg>
        <pc:picChg chg="add del">
          <ac:chgData name="Tanskanen Timo" userId="739ea3c8-fe00-4044-900e-2b05cb250b97" providerId="ADAL" clId="{86E088FF-B8C9-49E9-8071-C3620885C72E}" dt="2023-04-04T15:56:29.533" v="3" actId="478"/>
          <ac:picMkLst>
            <pc:docMk/>
            <pc:sldMk cId="1219011982" sldId="257"/>
            <ac:picMk id="3" creationId="{FA62A5A9-D578-D829-3B0E-3EC1B42E3621}"/>
          </ac:picMkLst>
        </pc:picChg>
      </pc:sldChg>
    </pc:docChg>
  </pc:docChgLst>
  <pc:docChgLst>
    <pc:chgData name="Tanskanen Timo" userId="739ea3c8-fe00-4044-900e-2b05cb250b97" providerId="ADAL" clId="{F384E3E3-B7CB-4E11-9E2C-DB4027ADFF2A}"/>
    <pc:docChg chg="modSld">
      <pc:chgData name="Tanskanen Timo" userId="739ea3c8-fe00-4044-900e-2b05cb250b97" providerId="ADAL" clId="{F384E3E3-B7CB-4E11-9E2C-DB4027ADFF2A}" dt="2023-04-06T09:02:25.495" v="48"/>
      <pc:docMkLst>
        <pc:docMk/>
      </pc:docMkLst>
      <pc:sldChg chg="modSp mod modNotesTx">
        <pc:chgData name="Tanskanen Timo" userId="739ea3c8-fe00-4044-900e-2b05cb250b97" providerId="ADAL" clId="{F384E3E3-B7CB-4E11-9E2C-DB4027ADFF2A}" dt="2023-04-06T09:02:25.495" v="48"/>
        <pc:sldMkLst>
          <pc:docMk/>
          <pc:sldMk cId="909796335" sldId="262"/>
        </pc:sldMkLst>
        <pc:spChg chg="mod">
          <ac:chgData name="Tanskanen Timo" userId="739ea3c8-fe00-4044-900e-2b05cb250b97" providerId="ADAL" clId="{F384E3E3-B7CB-4E11-9E2C-DB4027ADFF2A}" dt="2023-04-06T09:01:56.965" v="28" actId="20577"/>
          <ac:spMkLst>
            <pc:docMk/>
            <pc:sldMk cId="909796335" sldId="262"/>
            <ac:spMk id="13" creationId="{5A78CBA1-8AD5-4C35-B3C4-036ACC503158}"/>
          </ac:spMkLst>
        </pc:spChg>
        <pc:spChg chg="mod">
          <ac:chgData name="Tanskanen Timo" userId="739ea3c8-fe00-4044-900e-2b05cb250b97" providerId="ADAL" clId="{F384E3E3-B7CB-4E11-9E2C-DB4027ADFF2A}" dt="2023-04-06T09:01:44.368" v="15" actId="14100"/>
          <ac:spMkLst>
            <pc:docMk/>
            <pc:sldMk cId="909796335" sldId="262"/>
            <ac:spMk id="20" creationId="{D52A807B-3DF2-124D-0C26-273A4601BB7D}"/>
          </ac:spMkLst>
        </pc:spChg>
      </pc:sldChg>
    </pc:docChg>
  </pc:docChgLst>
  <pc:docChgLst>
    <pc:chgData name="Tanskanen Timo" userId="739ea3c8-fe00-4044-900e-2b05cb250b97" providerId="ADAL" clId="{D1CD3BB7-7742-4A08-BB15-47C682B41B2F}"/>
    <pc:docChg chg="modSld">
      <pc:chgData name="Tanskanen Timo" userId="739ea3c8-fe00-4044-900e-2b05cb250b97" providerId="ADAL" clId="{D1CD3BB7-7742-4A08-BB15-47C682B41B2F}" dt="2023-04-06T09:17:13.006" v="0" actId="6549"/>
      <pc:docMkLst>
        <pc:docMk/>
      </pc:docMkLst>
      <pc:sldChg chg="modNotesTx">
        <pc:chgData name="Tanskanen Timo" userId="739ea3c8-fe00-4044-900e-2b05cb250b97" providerId="ADAL" clId="{D1CD3BB7-7742-4A08-BB15-47C682B41B2F}" dt="2023-04-06T09:17:13.006" v="0" actId="6549"/>
        <pc:sldMkLst>
          <pc:docMk/>
          <pc:sldMk cId="909796335" sldId="262"/>
        </pc:sldMkLst>
      </pc:sldChg>
    </pc:docChg>
  </pc:docChgLst>
  <pc:docChgLst>
    <pc:chgData name="Tanskanen Timo" userId="739ea3c8-fe00-4044-900e-2b05cb250b97" providerId="ADAL" clId="{7FA1BD36-3796-4F0D-B451-96F9DCCBC7D3}"/>
    <pc:docChg chg="modSld">
      <pc:chgData name="Tanskanen Timo" userId="739ea3c8-fe00-4044-900e-2b05cb250b97" providerId="ADAL" clId="{7FA1BD36-3796-4F0D-B451-96F9DCCBC7D3}" dt="2023-04-02T07:28:01.281" v="2" actId="13926"/>
      <pc:docMkLst>
        <pc:docMk/>
      </pc:docMkLst>
      <pc:sldChg chg="modSp mod">
        <pc:chgData name="Tanskanen Timo" userId="739ea3c8-fe00-4044-900e-2b05cb250b97" providerId="ADAL" clId="{7FA1BD36-3796-4F0D-B451-96F9DCCBC7D3}" dt="2023-04-02T07:28:01.281" v="2" actId="13926"/>
        <pc:sldMkLst>
          <pc:docMk/>
          <pc:sldMk cId="909796335" sldId="262"/>
        </pc:sldMkLst>
        <pc:spChg chg="mod">
          <ac:chgData name="Tanskanen Timo" userId="739ea3c8-fe00-4044-900e-2b05cb250b97" providerId="ADAL" clId="{7FA1BD36-3796-4F0D-B451-96F9DCCBC7D3}" dt="2023-04-02T07:27:55.631" v="1" actId="13926"/>
          <ac:spMkLst>
            <pc:docMk/>
            <pc:sldMk cId="909796335" sldId="262"/>
            <ac:spMk id="7" creationId="{6450097F-A32A-4311-8A9A-C8E5032F03B0}"/>
          </ac:spMkLst>
        </pc:spChg>
        <pc:spChg chg="mod">
          <ac:chgData name="Tanskanen Timo" userId="739ea3c8-fe00-4044-900e-2b05cb250b97" providerId="ADAL" clId="{7FA1BD36-3796-4F0D-B451-96F9DCCBC7D3}" dt="2023-04-02T07:28:01.281" v="2" actId="13926"/>
          <ac:spMkLst>
            <pc:docMk/>
            <pc:sldMk cId="909796335" sldId="262"/>
            <ac:spMk id="12" creationId="{B70AC52A-43CE-4EB2-8C54-8E8CE0D816DE}"/>
          </ac:spMkLst>
        </pc:spChg>
      </pc:sldChg>
      <pc:sldChg chg="modSp mod">
        <pc:chgData name="Tanskanen Timo" userId="739ea3c8-fe00-4044-900e-2b05cb250b97" providerId="ADAL" clId="{7FA1BD36-3796-4F0D-B451-96F9DCCBC7D3}" dt="2023-04-01T18:04:23.997" v="0" actId="20577"/>
        <pc:sldMkLst>
          <pc:docMk/>
          <pc:sldMk cId="3996854526" sldId="315"/>
        </pc:sldMkLst>
        <pc:spChg chg="mod">
          <ac:chgData name="Tanskanen Timo" userId="739ea3c8-fe00-4044-900e-2b05cb250b97" providerId="ADAL" clId="{7FA1BD36-3796-4F0D-B451-96F9DCCBC7D3}" dt="2023-04-01T18:04:23.997" v="0" actId="20577"/>
          <ac:spMkLst>
            <pc:docMk/>
            <pc:sldMk cId="3996854526" sldId="315"/>
            <ac:spMk id="10" creationId="{91225AE2-FFD4-6928-C027-CEA8709FD7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1AAEB-9239-4063-9D34-165114130E47}" type="datetimeFigureOut">
              <a:rPr lang="fi-FI" smtClean="0"/>
              <a:t>6.4.2023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2C830-0E9C-42E1-A4F6-9F0B6C4A4262}" type="slidenum">
              <a:rPr lang="fi-FI" smtClean="0"/>
              <a:t>‹#›</a:t>
            </a:fld>
            <a:endParaRPr lang="fi-FI"/>
          </a:p>
        </p:txBody>
      </p:sp>
    </p:spTree>
    <p:extLst>
      <p:ext uri="{BB962C8B-B14F-4D97-AF65-F5344CB8AC3E}">
        <p14:creationId xmlns:p14="http://schemas.microsoft.com/office/powerpoint/2010/main" val="59887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7E75A-A217-4F64-9DE0-5F0CA5814AC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613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9E2C830-0E9C-42E1-A4F6-9F0B6C4A4262}" type="slidenum">
              <a:rPr lang="fi-FI" smtClean="0"/>
              <a:t>2</a:t>
            </a:fld>
            <a:endParaRPr lang="fi-FI"/>
          </a:p>
        </p:txBody>
      </p:sp>
    </p:spTree>
    <p:extLst>
      <p:ext uri="{BB962C8B-B14F-4D97-AF65-F5344CB8AC3E}">
        <p14:creationId xmlns:p14="http://schemas.microsoft.com/office/powerpoint/2010/main" val="778056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Strategiarbetsgruppen</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föreslår</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för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årsmötet</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Esbo</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2023 strategin för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beslut</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För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att</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befrämja</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verkställandet</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av strategin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föreslår</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arbetsgruppen</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att</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åtgärderna</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förslaget</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implementeras</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förbundets</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sektorernas</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och</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distriktens</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årliga</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verksamhetsplaner</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Åtgärdsförslagen</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är</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beslutsärenden</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på</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årsmötet</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utan</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operativ</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verksamhet</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som</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tillämpas</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och</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följs</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upp</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under</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kommande</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verksamhetsperioder</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enligt</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fastställda</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ansvarsområden</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Åtgärdsförslagen</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presenteras</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likväl</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årsmötet</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till</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kännedom</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samband</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att</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strategin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godkänns</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för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att</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klargöra</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helheten</a:t>
            </a:r>
            <a:r>
              <a:rPr lang="fi-FI"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fld id="{49E2C830-0E9C-42E1-A4F6-9F0B6C4A4262}" type="slidenum">
              <a:rPr lang="fi-FI" smtClean="0"/>
              <a:t>3</a:t>
            </a:fld>
            <a:endParaRPr lang="fi-FI"/>
          </a:p>
        </p:txBody>
      </p:sp>
    </p:spTree>
    <p:extLst>
      <p:ext uri="{BB962C8B-B14F-4D97-AF65-F5344CB8AC3E}">
        <p14:creationId xmlns:p14="http://schemas.microsoft.com/office/powerpoint/2010/main" val="123463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800" b="1" kern="1200" dirty="0">
                <a:solidFill>
                  <a:srgbClr val="000000"/>
                </a:solidFill>
                <a:effectLst/>
                <a:latin typeface="Arial" panose="020B0604020202020204" pitchFamily="34" charset="0"/>
                <a:ea typeface="+mn-ea"/>
              </a:rPr>
              <a:t>Vår vision </a:t>
            </a:r>
            <a:r>
              <a:rPr lang="sv-FI" sz="1800" kern="1200" dirty="0">
                <a:solidFill>
                  <a:srgbClr val="000000"/>
                </a:solidFill>
                <a:effectLst/>
                <a:latin typeface="Arial" panose="020B0604020202020204" pitchFamily="34" charset="0"/>
                <a:ea typeface="+mn-ea"/>
              </a:rPr>
              <a:t>är att år 2030 vara Finlands mest betydelsefulla hjälpare. Att vara betydelsefull innebär kvalitet i verksamheten, att vi når dem som behöver vår hjälp, resultatrik och synlig service och inspirerande </a:t>
            </a:r>
            <a:r>
              <a:rPr lang="sv-FI" sz="1800" kern="1200" dirty="0" err="1">
                <a:solidFill>
                  <a:srgbClr val="000000"/>
                </a:solidFill>
                <a:effectLst/>
                <a:latin typeface="Arial" panose="020B0604020202020204" pitchFamily="34" charset="0"/>
                <a:ea typeface="+mn-ea"/>
              </a:rPr>
              <a:t>lionsverksamhet</a:t>
            </a:r>
            <a:r>
              <a:rPr lang="sv-FI" sz="1800" kern="1200" dirty="0">
                <a:solidFill>
                  <a:srgbClr val="000000"/>
                </a:solidFill>
                <a:effectLst/>
                <a:latin typeface="Arial" panose="020B0604020202020204" pitchFamily="34" charset="0"/>
                <a:ea typeface="+mn-ea"/>
              </a:rPr>
              <a:t>. Klubbarna är betydelsefulla på sina områden och var och en av oss kan vara den mest betydelsefulla hjälparen för någon medmänniska.</a:t>
            </a:r>
            <a:endParaRPr lang="fi-FI" sz="1800" dirty="0">
              <a:effectLst/>
              <a:latin typeface="Times New Roman" panose="02020603050405020304" pitchFamily="18" charset="0"/>
              <a:ea typeface="Times New Roman" panose="02020603050405020304" pitchFamily="18" charset="0"/>
            </a:endParaRPr>
          </a:p>
          <a:p>
            <a:r>
              <a:rPr lang="sv-FI" sz="1800" kern="1200" dirty="0">
                <a:solidFill>
                  <a:srgbClr val="000000"/>
                </a:solidFill>
                <a:effectLst/>
                <a:latin typeface="Arial" panose="020B0604020202020204" pitchFamily="34" charset="0"/>
                <a:ea typeface="+mn-ea"/>
              </a:rPr>
              <a:t> </a:t>
            </a:r>
            <a:endParaRPr lang="fi-FI" sz="1800" dirty="0">
              <a:effectLst/>
              <a:latin typeface="Times New Roman" panose="02020603050405020304" pitchFamily="18" charset="0"/>
              <a:ea typeface="Times New Roman" panose="02020603050405020304" pitchFamily="18" charset="0"/>
            </a:endParaRPr>
          </a:p>
          <a:p>
            <a:r>
              <a:rPr lang="sv-FI" sz="1800" b="1" kern="1200" dirty="0">
                <a:solidFill>
                  <a:srgbClr val="000000"/>
                </a:solidFill>
                <a:effectLst/>
                <a:latin typeface="Arial" panose="020B0604020202020204" pitchFamily="34" charset="0"/>
                <a:ea typeface="+mn-ea"/>
              </a:rPr>
              <a:t>Vår mission </a:t>
            </a:r>
            <a:r>
              <a:rPr lang="sv-FI" sz="1800" kern="1200" dirty="0">
                <a:solidFill>
                  <a:srgbClr val="000000"/>
                </a:solidFill>
                <a:effectLst/>
                <a:latin typeface="Arial" panose="020B0604020202020204" pitchFamily="34" charset="0"/>
                <a:ea typeface="+mn-ea"/>
              </a:rPr>
              <a:t>är att hjälpa och tjäna i vårt samhälle. Lionsverksamheten erbjuder ett samarbetsnätverk, som långsiktigt erbjuder erfarenhet av att vara delaktig och bygga en bättre framtid.</a:t>
            </a:r>
            <a:endParaRPr lang="fi-FI" sz="1800" dirty="0">
              <a:effectLst/>
              <a:latin typeface="Times New Roman" panose="02020603050405020304" pitchFamily="18" charset="0"/>
              <a:ea typeface="Times New Roman" panose="02020603050405020304" pitchFamily="18" charset="0"/>
            </a:endParaRPr>
          </a:p>
          <a:p>
            <a:pPr>
              <a:lnSpc>
                <a:spcPct val="106000"/>
              </a:lnSpc>
              <a:spcAft>
                <a:spcPts val="800"/>
              </a:spcAft>
            </a:pPr>
            <a:r>
              <a:rPr lang="sv-FI" sz="1800" dirty="0">
                <a:effectLst/>
                <a:latin typeface="Arial" panose="020B060402020202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v-FI" sz="1800" b="1" dirty="0">
                <a:effectLst/>
                <a:latin typeface="Arial" panose="020B0604020202020204" pitchFamily="34" charset="0"/>
                <a:ea typeface="Calibri" panose="020F0502020204030204" pitchFamily="34" charset="0"/>
                <a:cs typeface="Times New Roman" panose="02020603050405020304" pitchFamily="18" charset="0"/>
              </a:rPr>
              <a:t>Vi känner till behoven i vår omgivning </a:t>
            </a:r>
            <a:r>
              <a:rPr lang="sv-FI" sz="1800" dirty="0">
                <a:effectLst/>
                <a:latin typeface="Arial" panose="020B0604020202020204" pitchFamily="34" charset="0"/>
                <a:ea typeface="Calibri" panose="020F0502020204030204" pitchFamily="34" charset="0"/>
                <a:cs typeface="Times New Roman" panose="02020603050405020304" pitchFamily="18" charset="0"/>
              </a:rPr>
              <a:t>och utvecklingstrenderna för att kunna tjäna framgångsrikt. Vi kan identifiera vilka förväntningar som ställs på välgörenhetsverksamhet. Vi erbjuder meningsfulla möjligheter att delta för våra medlemmar och för andra som deltar i vår verksamhet.</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v-FI" sz="1800" dirty="0">
                <a:effectLst/>
                <a:latin typeface="Arial" panose="020B060402020202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v-FI" sz="1800" b="1" dirty="0" err="1">
                <a:effectLst/>
                <a:latin typeface="Arial" panose="020B0604020202020204" pitchFamily="34" charset="0"/>
                <a:ea typeface="Calibri" panose="020F0502020204030204" pitchFamily="34" charset="0"/>
                <a:cs typeface="Times New Roman" panose="02020603050405020304" pitchFamily="18" charset="0"/>
              </a:rPr>
              <a:t>Vära</a:t>
            </a:r>
            <a:r>
              <a:rPr lang="sv-FI" sz="1800" b="1" dirty="0">
                <a:effectLst/>
                <a:latin typeface="Arial" panose="020B0604020202020204" pitchFamily="34" charset="0"/>
                <a:ea typeface="Calibri" panose="020F0502020204030204" pitchFamily="34" charset="0"/>
                <a:cs typeface="Times New Roman" panose="02020603050405020304" pitchFamily="18" charset="0"/>
              </a:rPr>
              <a:t> värderingar </a:t>
            </a:r>
            <a:r>
              <a:rPr lang="sv-FI" sz="1800" dirty="0">
                <a:effectLst/>
                <a:latin typeface="Arial" panose="020B0604020202020204" pitchFamily="34" charset="0"/>
                <a:ea typeface="Calibri" panose="020F0502020204030204" pitchFamily="34" charset="0"/>
                <a:cs typeface="Times New Roman" panose="02020603050405020304" pitchFamily="18" charset="0"/>
              </a:rPr>
              <a:t>är kärnan i vår verksamhet. Vi hjälper genom att verka och stöda tillsammans i lokalsamhället överallt i världen. Vi förverkligar på ett pålitligt sätt det som vi lovar. Vi tror på gemenskap – vi är fler tillsammans.</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v-FI" sz="1800" dirty="0">
                <a:effectLst/>
                <a:latin typeface="Arial" panose="020B060402020202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v-FI" sz="1800" dirty="0">
                <a:effectLst/>
                <a:latin typeface="Arial" panose="020B0604020202020204" pitchFamily="34" charset="0"/>
                <a:ea typeface="Calibri" panose="020F0502020204030204" pitchFamily="34" charset="0"/>
                <a:cs typeface="Times New Roman" panose="02020603050405020304" pitchFamily="18" charset="0"/>
              </a:rPr>
              <a:t>För att kunna uppnå våra ideal har vi </a:t>
            </a:r>
            <a:r>
              <a:rPr lang="sv-FI" sz="1800" b="1" dirty="0">
                <a:effectLst/>
                <a:latin typeface="Arial" panose="020B0604020202020204" pitchFamily="34" charset="0"/>
                <a:ea typeface="Calibri" panose="020F0502020204030204" pitchFamily="34" charset="0"/>
                <a:cs typeface="Times New Roman" panose="02020603050405020304" pitchFamily="18" charset="0"/>
              </a:rPr>
              <a:t>tre huvudmålsättningar</a:t>
            </a:r>
            <a:r>
              <a:rPr lang="sv-FI" sz="1800" dirty="0">
                <a:effectLst/>
                <a:latin typeface="Arial" panose="020B0604020202020204" pitchFamily="34" charset="0"/>
                <a:ea typeface="Calibri" panose="020F0502020204030204" pitchFamily="34" charset="0"/>
                <a:cs typeface="Times New Roman" panose="02020603050405020304" pitchFamily="18" charset="0"/>
              </a:rPr>
              <a:t>. Vår organisation och vårt sätt att verka skall tjäna våra klubbar och våra medlemmar på bästa möjliga sätt. Våra klubbar måste kunna blomstra, vara lockande och erbjuda en utmärkt medlemsupplevelse. För att kunna vara en stark samhällsaktör måste vi synas och påverka samhället på alla nivåer – både i klubbarnas serviceprojekt i beslutsfattande i samhället.</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v-FI" sz="1800" dirty="0">
                <a:effectLst/>
                <a:latin typeface="Arial" panose="020B060402020202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v-FI" sz="1800" dirty="0">
                <a:effectLst/>
                <a:latin typeface="Arial" panose="020B0604020202020204" pitchFamily="34" charset="0"/>
                <a:ea typeface="Calibri" panose="020F0502020204030204" pitchFamily="34" charset="0"/>
                <a:cs typeface="Times New Roman" panose="02020603050405020304" pitchFamily="18" charset="0"/>
              </a:rPr>
              <a:t>Vi når våra mål med </a:t>
            </a:r>
            <a:r>
              <a:rPr lang="sv-FI" sz="1800" b="1" dirty="0">
                <a:effectLst/>
                <a:latin typeface="Arial" panose="020B0604020202020204" pitchFamily="34" charset="0"/>
                <a:ea typeface="Calibri" panose="020F0502020204030204" pitchFamily="34" charset="0"/>
                <a:cs typeface="Times New Roman" panose="02020603050405020304" pitchFamily="18" charset="0"/>
              </a:rPr>
              <a:t>sju åtgärdsprogram</a:t>
            </a:r>
            <a:r>
              <a:rPr lang="sv-FI" sz="1800" dirty="0">
                <a:effectLst/>
                <a:latin typeface="Arial" panose="020B0604020202020204" pitchFamily="34" charset="0"/>
                <a:ea typeface="Calibri" panose="020F0502020204030204" pitchFamily="34" charset="0"/>
                <a:cs typeface="Times New Roman" panose="02020603050405020304" pitchFamily="18" charset="0"/>
              </a:rPr>
              <a:t>, som utvecklar distriktens och förbundets sätt att verka. Vi skapar en inspirerande verksamhetsmiljö för klubbarna, där de kan blomstra.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fld id="{49E2C830-0E9C-42E1-A4F6-9F0B6C4A4262}" type="slidenum">
              <a:rPr lang="fi-FI" smtClean="0"/>
              <a:t>4</a:t>
            </a:fld>
            <a:endParaRPr lang="fi-FI"/>
          </a:p>
        </p:txBody>
      </p:sp>
    </p:spTree>
    <p:extLst>
      <p:ext uri="{BB962C8B-B14F-4D97-AF65-F5344CB8AC3E}">
        <p14:creationId xmlns:p14="http://schemas.microsoft.com/office/powerpoint/2010/main" val="1890675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Tx/>
              <a:buNone/>
            </a:pPr>
            <a:r>
              <a:rPr lang="sv-SE" dirty="0"/>
              <a:t>Genomförandet av strategin handlar om små konkreta saker. Det finns två viktiga aspekter av klubbens arbete:</a:t>
            </a:r>
          </a:p>
          <a:p>
            <a:pPr marL="285750" indent="-285750">
              <a:buFontTx/>
              <a:buChar char="-"/>
            </a:pPr>
            <a:r>
              <a:rPr lang="fi-FI" sz="1800" dirty="0" err="1">
                <a:effectLst/>
                <a:latin typeface="Calibri" panose="020F0502020204030204" pitchFamily="34" charset="0"/>
                <a:ea typeface="Calibri" panose="020F0502020204030204" pitchFamily="34" charset="0"/>
                <a:cs typeface="Arial" panose="020B0604020202020204" pitchFamily="34" charset="0"/>
              </a:rPr>
              <a:t>Det</a:t>
            </a:r>
            <a:r>
              <a:rPr lang="fi-FI" sz="1800" dirty="0">
                <a:effectLst/>
                <a:latin typeface="Calibri" panose="020F0502020204030204" pitchFamily="34" charset="0"/>
                <a:ea typeface="Calibri" panose="020F0502020204030204" pitchFamily="34" charset="0"/>
                <a:cs typeface="Arial" panose="020B0604020202020204" pitchFamily="34" charset="0"/>
              </a:rPr>
              <a:t> </a:t>
            </a:r>
            <a:r>
              <a:rPr lang="fi-FI" sz="1800" dirty="0" err="1">
                <a:effectLst/>
                <a:latin typeface="Calibri" panose="020F0502020204030204" pitchFamily="34" charset="0"/>
                <a:ea typeface="Calibri" panose="020F0502020204030204" pitchFamily="34" charset="0"/>
                <a:cs typeface="Arial" panose="020B0604020202020204" pitchFamily="34" charset="0"/>
              </a:rPr>
              <a:t>är</a:t>
            </a:r>
            <a:r>
              <a:rPr lang="fi-FI" sz="1800" dirty="0">
                <a:effectLst/>
                <a:latin typeface="Calibri" panose="020F0502020204030204" pitchFamily="34" charset="0"/>
                <a:ea typeface="Calibri" panose="020F0502020204030204" pitchFamily="34" charset="0"/>
                <a:cs typeface="Arial" panose="020B0604020202020204" pitchFamily="34" charset="0"/>
              </a:rPr>
              <a:t> </a:t>
            </a:r>
            <a:r>
              <a:rPr lang="fi-FI" sz="1800" dirty="0" err="1">
                <a:effectLst/>
                <a:latin typeface="Calibri" panose="020F0502020204030204" pitchFamily="34" charset="0"/>
                <a:ea typeface="Calibri" panose="020F0502020204030204" pitchFamily="34" charset="0"/>
                <a:cs typeface="Arial" panose="020B0604020202020204" pitchFamily="34" charset="0"/>
              </a:rPr>
              <a:t>medlemmarna</a:t>
            </a:r>
            <a:r>
              <a:rPr lang="fi-FI" sz="1800" dirty="0">
                <a:effectLst/>
                <a:latin typeface="Calibri" panose="020F0502020204030204" pitchFamily="34" charset="0"/>
                <a:ea typeface="Calibri" panose="020F0502020204030204" pitchFamily="34" charset="0"/>
                <a:cs typeface="Arial" panose="020B0604020202020204" pitchFamily="34" charset="0"/>
              </a:rPr>
              <a:t> </a:t>
            </a:r>
            <a:r>
              <a:rPr lang="fi-FI" sz="1800" dirty="0" err="1">
                <a:effectLst/>
                <a:latin typeface="Calibri" panose="020F0502020204030204" pitchFamily="34" charset="0"/>
                <a:ea typeface="Calibri" panose="020F0502020204030204" pitchFamily="34" charset="0"/>
                <a:cs typeface="Arial" panose="020B0604020202020204" pitchFamily="34" charset="0"/>
              </a:rPr>
              <a:t>som</a:t>
            </a:r>
            <a:r>
              <a:rPr lang="fi-FI" sz="1800" dirty="0">
                <a:effectLst/>
                <a:latin typeface="Calibri" panose="020F0502020204030204" pitchFamily="34" charset="0"/>
                <a:ea typeface="Calibri" panose="020F0502020204030204" pitchFamily="34" charset="0"/>
                <a:cs typeface="Arial" panose="020B0604020202020204" pitchFamily="34" charset="0"/>
              </a:rPr>
              <a:t> </a:t>
            </a:r>
            <a:r>
              <a:rPr lang="fi-FI" sz="1800" dirty="0" err="1">
                <a:effectLst/>
                <a:latin typeface="Calibri" panose="020F0502020204030204" pitchFamily="34" charset="0"/>
                <a:ea typeface="Calibri" panose="020F0502020204030204" pitchFamily="34" charset="0"/>
                <a:cs typeface="Arial" panose="020B0604020202020204" pitchFamily="34" charset="0"/>
              </a:rPr>
              <a:t>står</a:t>
            </a:r>
            <a:r>
              <a:rPr lang="fi-FI" sz="1800" dirty="0">
                <a:effectLst/>
                <a:latin typeface="Calibri" panose="020F0502020204030204" pitchFamily="34" charset="0"/>
                <a:ea typeface="Calibri" panose="020F0502020204030204" pitchFamily="34" charset="0"/>
                <a:cs typeface="Arial" panose="020B0604020202020204" pitchFamily="34" charset="0"/>
              </a:rPr>
              <a:t> för </a:t>
            </a:r>
            <a:r>
              <a:rPr lang="fi-FI" sz="1800" dirty="0" err="1">
                <a:effectLst/>
                <a:latin typeface="Calibri" panose="020F0502020204030204" pitchFamily="34" charset="0"/>
                <a:ea typeface="Calibri" panose="020F0502020204030204" pitchFamily="34" charset="0"/>
                <a:cs typeface="Arial" panose="020B0604020202020204" pitchFamily="34" charset="0"/>
              </a:rPr>
              <a:t>aktiviteterna</a:t>
            </a:r>
            <a:r>
              <a:rPr lang="fi-FI" sz="1800" dirty="0">
                <a:effectLst/>
                <a:latin typeface="Calibri" panose="020F0502020204030204" pitchFamily="34" charset="0"/>
                <a:ea typeface="Calibri" panose="020F0502020204030204" pitchFamily="34" charset="0"/>
                <a:cs typeface="Arial" panose="020B0604020202020204" pitchFamily="34" charset="0"/>
              </a:rPr>
              <a:t>, </a:t>
            </a:r>
            <a:r>
              <a:rPr lang="fi-FI" sz="1800" dirty="0" err="1">
                <a:effectLst/>
                <a:latin typeface="Calibri" panose="020F0502020204030204" pitchFamily="34" charset="0"/>
                <a:ea typeface="Calibri" panose="020F0502020204030204" pitchFamily="34" charset="0"/>
                <a:cs typeface="Arial" panose="020B0604020202020204" pitchFamily="34" charset="0"/>
              </a:rPr>
              <a:t>som</a:t>
            </a:r>
            <a:r>
              <a:rPr lang="fi-FI" sz="1800" dirty="0">
                <a:effectLst/>
                <a:latin typeface="Calibri" panose="020F0502020204030204" pitchFamily="34" charset="0"/>
                <a:ea typeface="Calibri" panose="020F0502020204030204" pitchFamily="34" charset="0"/>
                <a:cs typeface="Arial" panose="020B0604020202020204" pitchFamily="34" charset="0"/>
              </a:rPr>
              <a:t> </a:t>
            </a:r>
            <a:r>
              <a:rPr lang="fi-FI" sz="1800" dirty="0" err="1">
                <a:effectLst/>
                <a:latin typeface="Calibri" panose="020F0502020204030204" pitchFamily="34" charset="0"/>
                <a:ea typeface="Calibri" panose="020F0502020204030204" pitchFamily="34" charset="0"/>
                <a:cs typeface="Arial" panose="020B0604020202020204" pitchFamily="34" charset="0"/>
              </a:rPr>
              <a:t>tjänar</a:t>
            </a:r>
            <a:r>
              <a:rPr lang="sv-SE" dirty="0"/>
              <a:t>. </a:t>
            </a:r>
            <a:r>
              <a:rPr lang="fi-FI" sz="1800" dirty="0" err="1">
                <a:effectLst/>
                <a:latin typeface="Calibri" panose="020F0502020204030204" pitchFamily="34" charset="0"/>
                <a:ea typeface="Calibri" panose="020F0502020204030204" pitchFamily="34" charset="0"/>
                <a:cs typeface="Arial" panose="020B0604020202020204" pitchFamily="34" charset="0"/>
              </a:rPr>
              <a:t>Deltagandet</a:t>
            </a:r>
            <a:r>
              <a:rPr lang="fi-FI" sz="1800" dirty="0">
                <a:effectLst/>
                <a:latin typeface="Calibri" panose="020F0502020204030204" pitchFamily="34" charset="0"/>
                <a:ea typeface="Calibri" panose="020F0502020204030204" pitchFamily="34" charset="0"/>
                <a:cs typeface="Arial" panose="020B0604020202020204" pitchFamily="34" charset="0"/>
              </a:rPr>
              <a:t> i </a:t>
            </a:r>
            <a:r>
              <a:rPr lang="fi-FI" sz="1800" dirty="0" err="1">
                <a:effectLst/>
                <a:latin typeface="Calibri" panose="020F0502020204030204" pitchFamily="34" charset="0"/>
                <a:ea typeface="Calibri" panose="020F0502020204030204" pitchFamily="34" charset="0"/>
                <a:cs typeface="Arial" panose="020B0604020202020204" pitchFamily="34" charset="0"/>
              </a:rPr>
              <a:t>klubbverksamheten</a:t>
            </a:r>
            <a:r>
              <a:rPr lang="fi-FI" sz="1800" dirty="0">
                <a:effectLst/>
                <a:latin typeface="Calibri" panose="020F0502020204030204" pitchFamily="34" charset="0"/>
                <a:ea typeface="Calibri" panose="020F0502020204030204" pitchFamily="34" charset="0"/>
                <a:cs typeface="Arial" panose="020B0604020202020204" pitchFamily="34" charset="0"/>
              </a:rPr>
              <a:t> </a:t>
            </a:r>
            <a:r>
              <a:rPr lang="fi-FI" sz="1800" dirty="0" err="1">
                <a:effectLst/>
                <a:latin typeface="Calibri" panose="020F0502020204030204" pitchFamily="34" charset="0"/>
                <a:ea typeface="Calibri" panose="020F0502020204030204" pitchFamily="34" charset="0"/>
                <a:cs typeface="Arial" panose="020B0604020202020204" pitchFamily="34" charset="0"/>
              </a:rPr>
              <a:t>måste</a:t>
            </a:r>
            <a:r>
              <a:rPr lang="fi-FI" sz="1800" dirty="0">
                <a:effectLst/>
                <a:latin typeface="Calibri" panose="020F0502020204030204" pitchFamily="34" charset="0"/>
                <a:ea typeface="Calibri" panose="020F0502020204030204" pitchFamily="34" charset="0"/>
                <a:cs typeface="Arial" panose="020B0604020202020204" pitchFamily="34" charset="0"/>
              </a:rPr>
              <a:t> vara </a:t>
            </a:r>
            <a:r>
              <a:rPr lang="fi-FI" sz="1800" dirty="0" err="1">
                <a:effectLst/>
                <a:latin typeface="Calibri" panose="020F0502020204030204" pitchFamily="34" charset="0"/>
                <a:ea typeface="Calibri" panose="020F0502020204030204" pitchFamily="34" charset="0"/>
                <a:cs typeface="Arial" panose="020B0604020202020204" pitchFamily="34" charset="0"/>
              </a:rPr>
              <a:t>meningsfullt</a:t>
            </a:r>
            <a:r>
              <a:rPr lang="fi-FI" sz="1800" dirty="0">
                <a:effectLst/>
                <a:latin typeface="Calibri" panose="020F0502020204030204" pitchFamily="34" charset="0"/>
                <a:ea typeface="Calibri" panose="020F0502020204030204" pitchFamily="34" charset="0"/>
                <a:cs typeface="Arial" panose="020B0604020202020204" pitchFamily="34" charset="0"/>
              </a:rPr>
              <a:t> </a:t>
            </a:r>
            <a:r>
              <a:rPr lang="fi-FI" sz="1800" dirty="0" err="1">
                <a:effectLst/>
                <a:latin typeface="Calibri" panose="020F0502020204030204" pitchFamily="34" charset="0"/>
                <a:ea typeface="Calibri" panose="020F0502020204030204" pitchFamily="34" charset="0"/>
                <a:cs typeface="Arial" panose="020B0604020202020204" pitchFamily="34" charset="0"/>
              </a:rPr>
              <a:t>och</a:t>
            </a:r>
            <a:r>
              <a:rPr lang="fi-FI" sz="1800" dirty="0">
                <a:effectLst/>
                <a:latin typeface="Calibri" panose="020F0502020204030204" pitchFamily="34" charset="0"/>
                <a:ea typeface="Calibri" panose="020F0502020204030204" pitchFamily="34" charset="0"/>
                <a:cs typeface="Arial" panose="020B0604020202020204" pitchFamily="34" charset="0"/>
              </a:rPr>
              <a:t> </a:t>
            </a:r>
            <a:r>
              <a:rPr lang="fi-FI" sz="1800" dirty="0" err="1">
                <a:effectLst/>
                <a:latin typeface="Calibri" panose="020F0502020204030204" pitchFamily="34" charset="0"/>
                <a:ea typeface="Calibri" panose="020F0502020204030204" pitchFamily="34" charset="0"/>
                <a:cs typeface="Arial" panose="020B0604020202020204" pitchFamily="34" charset="0"/>
              </a:rPr>
              <a:t>betydelsefullt</a:t>
            </a:r>
            <a:r>
              <a:rPr lang="sv-SE" dirty="0"/>
              <a:t>.</a:t>
            </a:r>
          </a:p>
          <a:p>
            <a:pPr marL="285750" indent="-285750">
              <a:buFontTx/>
              <a:buChar char="-"/>
            </a:pPr>
            <a:r>
              <a:rPr lang="sv-SE" dirty="0"/>
              <a:t>Klubben måste känna till aktörerna och servicebehoven i sitt område och bygga upp ett samarbete med andra aktörer. När en klubb är aktiv, synlig och inflytelserik i sitt område är den också attraktiv för nya medlemmar. Strategin kommer att genomföras och </a:t>
            </a:r>
            <a:r>
              <a:rPr lang="sv-SE" dirty="0" err="1"/>
              <a:t>lionsverksamheten</a:t>
            </a:r>
            <a:r>
              <a:rPr lang="sv-SE" dirty="0"/>
              <a:t> i Finland kommer att utvecklas genom allas vårt agerande.</a:t>
            </a:r>
            <a:endParaRPr lang="fi-FI" dirty="0"/>
          </a:p>
        </p:txBody>
      </p:sp>
      <p:sp>
        <p:nvSpPr>
          <p:cNvPr id="4" name="Dian numeron paikkamerkki 3"/>
          <p:cNvSpPr>
            <a:spLocks noGrp="1"/>
          </p:cNvSpPr>
          <p:nvPr>
            <p:ph type="sldNum" sz="quarter" idx="5"/>
          </p:nvPr>
        </p:nvSpPr>
        <p:spPr/>
        <p:txBody>
          <a:bodyPr/>
          <a:lstStyle/>
          <a:p>
            <a:fld id="{49E2C830-0E9C-42E1-A4F6-9F0B6C4A4262}" type="slidenum">
              <a:rPr lang="fi-FI" smtClean="0"/>
              <a:t>5</a:t>
            </a:fld>
            <a:endParaRPr lang="fi-FI"/>
          </a:p>
        </p:txBody>
      </p:sp>
    </p:spTree>
    <p:extLst>
      <p:ext uri="{BB962C8B-B14F-4D97-AF65-F5344CB8AC3E}">
        <p14:creationId xmlns:p14="http://schemas.microsoft.com/office/powerpoint/2010/main" val="31792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BE4892-EE9F-A63B-033C-E91267B0E7D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5601DE5-EA6D-7088-0DD0-8CA94B3F06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AFDA32F-B3B5-7268-94EF-CBA89B822FD2}"/>
              </a:ext>
            </a:extLst>
          </p:cNvPr>
          <p:cNvSpPr>
            <a:spLocks noGrp="1"/>
          </p:cNvSpPr>
          <p:nvPr>
            <p:ph type="dt" sz="half" idx="10"/>
          </p:nvPr>
        </p:nvSpPr>
        <p:spPr/>
        <p:txBody>
          <a:bodyPr/>
          <a:lstStyle/>
          <a:p>
            <a:fld id="{85759180-F65F-446A-AC7E-D1412DE68CE8}" type="datetimeFigureOut">
              <a:rPr lang="fi-FI" smtClean="0"/>
              <a:t>6.4.2023</a:t>
            </a:fld>
            <a:endParaRPr lang="fi-FI"/>
          </a:p>
        </p:txBody>
      </p:sp>
      <p:sp>
        <p:nvSpPr>
          <p:cNvPr id="5" name="Alatunnisteen paikkamerkki 4">
            <a:extLst>
              <a:ext uri="{FF2B5EF4-FFF2-40B4-BE49-F238E27FC236}">
                <a16:creationId xmlns:a16="http://schemas.microsoft.com/office/drawing/2014/main" id="{A10727D9-CA5E-6BFF-3CBB-0CFA5553D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5D6457B-C5AE-ED64-C870-44FA857B01E4}"/>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284609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474EF1-83F5-4EDB-01A6-04E6673D01BB}"/>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7F0EB7B-1F4F-F54B-4D03-9BECAA5B243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62772FC-4C3D-200E-E790-082BF5A15E3B}"/>
              </a:ext>
            </a:extLst>
          </p:cNvPr>
          <p:cNvSpPr>
            <a:spLocks noGrp="1"/>
          </p:cNvSpPr>
          <p:nvPr>
            <p:ph type="dt" sz="half" idx="10"/>
          </p:nvPr>
        </p:nvSpPr>
        <p:spPr/>
        <p:txBody>
          <a:bodyPr/>
          <a:lstStyle/>
          <a:p>
            <a:fld id="{85759180-F65F-446A-AC7E-D1412DE68CE8}" type="datetimeFigureOut">
              <a:rPr lang="fi-FI" smtClean="0"/>
              <a:t>6.4.2023</a:t>
            </a:fld>
            <a:endParaRPr lang="fi-FI"/>
          </a:p>
        </p:txBody>
      </p:sp>
      <p:sp>
        <p:nvSpPr>
          <p:cNvPr id="5" name="Alatunnisteen paikkamerkki 4">
            <a:extLst>
              <a:ext uri="{FF2B5EF4-FFF2-40B4-BE49-F238E27FC236}">
                <a16:creationId xmlns:a16="http://schemas.microsoft.com/office/drawing/2014/main" id="{5302D1F1-AEDF-1280-1499-4D0E0F1B130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AEEDBC2-1113-23D4-FA43-EC8982C29770}"/>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142430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A4D6CA6-28F9-5BA8-D97D-6412BCEEAF53}"/>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7931F90-86C7-E2CC-D675-A78E3639C718}"/>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390C16E-5DB0-7CD1-2FFD-8B26E87DBB26}"/>
              </a:ext>
            </a:extLst>
          </p:cNvPr>
          <p:cNvSpPr>
            <a:spLocks noGrp="1"/>
          </p:cNvSpPr>
          <p:nvPr>
            <p:ph type="dt" sz="half" idx="10"/>
          </p:nvPr>
        </p:nvSpPr>
        <p:spPr/>
        <p:txBody>
          <a:bodyPr/>
          <a:lstStyle/>
          <a:p>
            <a:fld id="{85759180-F65F-446A-AC7E-D1412DE68CE8}" type="datetimeFigureOut">
              <a:rPr lang="fi-FI" smtClean="0"/>
              <a:t>6.4.2023</a:t>
            </a:fld>
            <a:endParaRPr lang="fi-FI"/>
          </a:p>
        </p:txBody>
      </p:sp>
      <p:sp>
        <p:nvSpPr>
          <p:cNvPr id="5" name="Alatunnisteen paikkamerkki 4">
            <a:extLst>
              <a:ext uri="{FF2B5EF4-FFF2-40B4-BE49-F238E27FC236}">
                <a16:creationId xmlns:a16="http://schemas.microsoft.com/office/drawing/2014/main" id="{0ABCCF3A-2CEE-2B49-7249-E5D61271659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B366B84-95EE-AF1B-EF70-1EA436BA97B5}"/>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153263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3C3999-1526-4A19-945D-F79D2F187D95}"/>
              </a:ext>
            </a:extLst>
          </p:cNvPr>
          <p:cNvSpPr>
            <a:spLocks noGrp="1"/>
          </p:cNvSpPr>
          <p:nvPr>
            <p:ph type="title" hasCustomPrompt="1"/>
          </p:nvPr>
        </p:nvSpPr>
        <p:spPr/>
        <p:txBody>
          <a:bodyPr/>
          <a:lstStyle>
            <a:lvl1pPr>
              <a:defRPr/>
            </a:lvl1pPr>
          </a:lstStyle>
          <a:p>
            <a:r>
              <a:rPr lang="fi-FI" dirty="0"/>
              <a:t>Pääotsikko aina logon kanssa</a:t>
            </a:r>
          </a:p>
        </p:txBody>
      </p:sp>
    </p:spTree>
    <p:extLst>
      <p:ext uri="{BB962C8B-B14F-4D97-AF65-F5344CB8AC3E}">
        <p14:creationId xmlns:p14="http://schemas.microsoft.com/office/powerpoint/2010/main" val="1254288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075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55718E-6231-AE77-F128-B51640712A38}"/>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00C8BF4-ADD3-EB07-44EF-A3A4D96DA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4EBCD5AC-9C31-55E9-A7D6-B185CD6CD6B7}"/>
              </a:ext>
            </a:extLst>
          </p:cNvPr>
          <p:cNvSpPr>
            <a:spLocks noGrp="1"/>
          </p:cNvSpPr>
          <p:nvPr>
            <p:ph type="dt" sz="half" idx="10"/>
          </p:nvPr>
        </p:nvSpPr>
        <p:spPr/>
        <p:txBody>
          <a:bodyPr/>
          <a:lstStyle/>
          <a:p>
            <a:fld id="{222B5419-0908-4521-ABDA-943E1D53815A}" type="datetimeFigureOut">
              <a:rPr lang="fi-FI" smtClean="0"/>
              <a:t>6.4.2023</a:t>
            </a:fld>
            <a:endParaRPr lang="fi-FI"/>
          </a:p>
        </p:txBody>
      </p:sp>
      <p:sp>
        <p:nvSpPr>
          <p:cNvPr id="5" name="Alatunnisteen paikkamerkki 4">
            <a:extLst>
              <a:ext uri="{FF2B5EF4-FFF2-40B4-BE49-F238E27FC236}">
                <a16:creationId xmlns:a16="http://schemas.microsoft.com/office/drawing/2014/main" id="{8CCA7063-A16E-8179-ABEB-47B8CE63C0B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3FC9296-CBC8-02C4-9225-698F7DB1B563}"/>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806423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3B627A-89D8-3834-E6CF-6B77C420498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EBFA7B0-BA94-0895-8C43-7E014CCC78F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CE1210-AF5C-4714-B2FB-960E35134DED}"/>
              </a:ext>
            </a:extLst>
          </p:cNvPr>
          <p:cNvSpPr>
            <a:spLocks noGrp="1"/>
          </p:cNvSpPr>
          <p:nvPr>
            <p:ph type="dt" sz="half" idx="10"/>
          </p:nvPr>
        </p:nvSpPr>
        <p:spPr/>
        <p:txBody>
          <a:bodyPr/>
          <a:lstStyle/>
          <a:p>
            <a:fld id="{222B5419-0908-4521-ABDA-943E1D53815A}" type="datetimeFigureOut">
              <a:rPr lang="fi-FI" smtClean="0"/>
              <a:t>6.4.2023</a:t>
            </a:fld>
            <a:endParaRPr lang="fi-FI"/>
          </a:p>
        </p:txBody>
      </p:sp>
      <p:sp>
        <p:nvSpPr>
          <p:cNvPr id="5" name="Alatunnisteen paikkamerkki 4">
            <a:extLst>
              <a:ext uri="{FF2B5EF4-FFF2-40B4-BE49-F238E27FC236}">
                <a16:creationId xmlns:a16="http://schemas.microsoft.com/office/drawing/2014/main" id="{195862BD-341C-4D31-7F3B-3EF8FB2DFDC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927293-7659-2682-3D02-17B6D8479AB1}"/>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316083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CDE680-2B59-0F60-58BE-895A1D433E21}"/>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2C83673E-19E7-ADBE-3B52-8C51DC72FE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78952AF-9609-56A2-5FF9-EFCF4418CDC1}"/>
              </a:ext>
            </a:extLst>
          </p:cNvPr>
          <p:cNvSpPr>
            <a:spLocks noGrp="1"/>
          </p:cNvSpPr>
          <p:nvPr>
            <p:ph type="dt" sz="half" idx="10"/>
          </p:nvPr>
        </p:nvSpPr>
        <p:spPr/>
        <p:txBody>
          <a:bodyPr/>
          <a:lstStyle/>
          <a:p>
            <a:fld id="{222B5419-0908-4521-ABDA-943E1D53815A}" type="datetimeFigureOut">
              <a:rPr lang="fi-FI" smtClean="0"/>
              <a:t>6.4.2023</a:t>
            </a:fld>
            <a:endParaRPr lang="fi-FI"/>
          </a:p>
        </p:txBody>
      </p:sp>
      <p:sp>
        <p:nvSpPr>
          <p:cNvPr id="5" name="Alatunnisteen paikkamerkki 4">
            <a:extLst>
              <a:ext uri="{FF2B5EF4-FFF2-40B4-BE49-F238E27FC236}">
                <a16:creationId xmlns:a16="http://schemas.microsoft.com/office/drawing/2014/main" id="{FF0FBF55-D846-0DE7-53AB-06920EB613F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8DF56A4-6A1F-1EF3-2616-8ECAFDDEB8A1}"/>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61021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AD6086-AF8F-0B61-2641-46E6C1F595B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9BD356B-06A2-5FA1-4302-9BC833A4B28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3C563A4-A6BF-E1DC-DED6-16F7587C50DD}"/>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DA82099-F2BF-21CF-6D32-F935C25D278F}"/>
              </a:ext>
            </a:extLst>
          </p:cNvPr>
          <p:cNvSpPr>
            <a:spLocks noGrp="1"/>
          </p:cNvSpPr>
          <p:nvPr>
            <p:ph type="dt" sz="half" idx="10"/>
          </p:nvPr>
        </p:nvSpPr>
        <p:spPr/>
        <p:txBody>
          <a:bodyPr/>
          <a:lstStyle/>
          <a:p>
            <a:fld id="{222B5419-0908-4521-ABDA-943E1D53815A}" type="datetimeFigureOut">
              <a:rPr lang="fi-FI" smtClean="0"/>
              <a:t>6.4.2023</a:t>
            </a:fld>
            <a:endParaRPr lang="fi-FI"/>
          </a:p>
        </p:txBody>
      </p:sp>
      <p:sp>
        <p:nvSpPr>
          <p:cNvPr id="6" name="Alatunnisteen paikkamerkki 5">
            <a:extLst>
              <a:ext uri="{FF2B5EF4-FFF2-40B4-BE49-F238E27FC236}">
                <a16:creationId xmlns:a16="http://schemas.microsoft.com/office/drawing/2014/main" id="{EA161AE3-8FCB-4099-7C80-45F3FB509A4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4BC0F7D-6C05-20E7-5D07-F58E1C855475}"/>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1908993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A979DF-3407-8FA4-1337-0DCB774743B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8C7D425-ED7A-4046-64EB-D4E7C17D53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BE3FAF9-33DF-C573-1F69-E5A38948CB5D}"/>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D0F7C79-97D0-86CD-F9BF-47B255D823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8C7CB2B-3CBC-CABD-1EFE-96ACDBCCD3B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513D9A8-BFDA-A634-C236-557613E911A9}"/>
              </a:ext>
            </a:extLst>
          </p:cNvPr>
          <p:cNvSpPr>
            <a:spLocks noGrp="1"/>
          </p:cNvSpPr>
          <p:nvPr>
            <p:ph type="dt" sz="half" idx="10"/>
          </p:nvPr>
        </p:nvSpPr>
        <p:spPr/>
        <p:txBody>
          <a:bodyPr/>
          <a:lstStyle/>
          <a:p>
            <a:fld id="{222B5419-0908-4521-ABDA-943E1D53815A}" type="datetimeFigureOut">
              <a:rPr lang="fi-FI" smtClean="0"/>
              <a:t>6.4.2023</a:t>
            </a:fld>
            <a:endParaRPr lang="fi-FI"/>
          </a:p>
        </p:txBody>
      </p:sp>
      <p:sp>
        <p:nvSpPr>
          <p:cNvPr id="8" name="Alatunnisteen paikkamerkki 7">
            <a:extLst>
              <a:ext uri="{FF2B5EF4-FFF2-40B4-BE49-F238E27FC236}">
                <a16:creationId xmlns:a16="http://schemas.microsoft.com/office/drawing/2014/main" id="{340294B7-654F-C19F-1BD7-6358EEA456B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8F82BF3B-CBCA-E203-B874-87B976D2C020}"/>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1125698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AF2895-8F2A-88B9-505B-4E7856CB372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738ACFE-4CBC-0480-4D36-C83D4D3604B1}"/>
              </a:ext>
            </a:extLst>
          </p:cNvPr>
          <p:cNvSpPr>
            <a:spLocks noGrp="1"/>
          </p:cNvSpPr>
          <p:nvPr>
            <p:ph type="dt" sz="half" idx="10"/>
          </p:nvPr>
        </p:nvSpPr>
        <p:spPr/>
        <p:txBody>
          <a:bodyPr/>
          <a:lstStyle/>
          <a:p>
            <a:fld id="{222B5419-0908-4521-ABDA-943E1D53815A}" type="datetimeFigureOut">
              <a:rPr lang="fi-FI" smtClean="0"/>
              <a:t>6.4.2023</a:t>
            </a:fld>
            <a:endParaRPr lang="fi-FI"/>
          </a:p>
        </p:txBody>
      </p:sp>
      <p:sp>
        <p:nvSpPr>
          <p:cNvPr id="4" name="Alatunnisteen paikkamerkki 3">
            <a:extLst>
              <a:ext uri="{FF2B5EF4-FFF2-40B4-BE49-F238E27FC236}">
                <a16:creationId xmlns:a16="http://schemas.microsoft.com/office/drawing/2014/main" id="{4B13E061-D0EE-9CBF-6E4E-947963EF0B3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21DBFC8-4535-F7FE-FFAA-E79431121EE2}"/>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225575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B5B936-1BC9-7024-18E7-DD36635EEB9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CFF02F6-87F0-A8F6-8B05-9393CF0C14E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07173DD-8EDE-5B6F-2DF6-CFE1A98851CC}"/>
              </a:ext>
            </a:extLst>
          </p:cNvPr>
          <p:cNvSpPr>
            <a:spLocks noGrp="1"/>
          </p:cNvSpPr>
          <p:nvPr>
            <p:ph type="dt" sz="half" idx="10"/>
          </p:nvPr>
        </p:nvSpPr>
        <p:spPr/>
        <p:txBody>
          <a:bodyPr/>
          <a:lstStyle/>
          <a:p>
            <a:fld id="{85759180-F65F-446A-AC7E-D1412DE68CE8}" type="datetimeFigureOut">
              <a:rPr lang="fi-FI" smtClean="0"/>
              <a:t>6.4.2023</a:t>
            </a:fld>
            <a:endParaRPr lang="fi-FI"/>
          </a:p>
        </p:txBody>
      </p:sp>
      <p:sp>
        <p:nvSpPr>
          <p:cNvPr id="5" name="Alatunnisteen paikkamerkki 4">
            <a:extLst>
              <a:ext uri="{FF2B5EF4-FFF2-40B4-BE49-F238E27FC236}">
                <a16:creationId xmlns:a16="http://schemas.microsoft.com/office/drawing/2014/main" id="{6FD36964-FEAC-AC28-6E07-CCCFBE911BD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BB7C4FB-2B86-E290-1645-6817335442C3}"/>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2006139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06D394B-F017-E487-C98E-FA016F46F6E3}"/>
              </a:ext>
            </a:extLst>
          </p:cNvPr>
          <p:cNvSpPr>
            <a:spLocks noGrp="1"/>
          </p:cNvSpPr>
          <p:nvPr>
            <p:ph type="dt" sz="half" idx="10"/>
          </p:nvPr>
        </p:nvSpPr>
        <p:spPr/>
        <p:txBody>
          <a:bodyPr/>
          <a:lstStyle/>
          <a:p>
            <a:fld id="{222B5419-0908-4521-ABDA-943E1D53815A}" type="datetimeFigureOut">
              <a:rPr lang="fi-FI" smtClean="0"/>
              <a:t>6.4.2023</a:t>
            </a:fld>
            <a:endParaRPr lang="fi-FI"/>
          </a:p>
        </p:txBody>
      </p:sp>
      <p:sp>
        <p:nvSpPr>
          <p:cNvPr id="3" name="Alatunnisteen paikkamerkki 2">
            <a:extLst>
              <a:ext uri="{FF2B5EF4-FFF2-40B4-BE49-F238E27FC236}">
                <a16:creationId xmlns:a16="http://schemas.microsoft.com/office/drawing/2014/main" id="{A20501DC-6F00-D5F7-2B7A-13448C8B865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458E7EC-4331-B837-0891-56151C510D4B}"/>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2790068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947FC8-19BB-DC53-5879-BD648657195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4771B21-664D-8933-9D14-14DB7DFC25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DE69490-F032-5AD8-C45C-C525F7AE0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4E636D2-98D7-6356-4164-121284F527C3}"/>
              </a:ext>
            </a:extLst>
          </p:cNvPr>
          <p:cNvSpPr>
            <a:spLocks noGrp="1"/>
          </p:cNvSpPr>
          <p:nvPr>
            <p:ph type="dt" sz="half" idx="10"/>
          </p:nvPr>
        </p:nvSpPr>
        <p:spPr/>
        <p:txBody>
          <a:bodyPr/>
          <a:lstStyle/>
          <a:p>
            <a:fld id="{222B5419-0908-4521-ABDA-943E1D53815A}" type="datetimeFigureOut">
              <a:rPr lang="fi-FI" smtClean="0"/>
              <a:t>6.4.2023</a:t>
            </a:fld>
            <a:endParaRPr lang="fi-FI"/>
          </a:p>
        </p:txBody>
      </p:sp>
      <p:sp>
        <p:nvSpPr>
          <p:cNvPr id="6" name="Alatunnisteen paikkamerkki 5">
            <a:extLst>
              <a:ext uri="{FF2B5EF4-FFF2-40B4-BE49-F238E27FC236}">
                <a16:creationId xmlns:a16="http://schemas.microsoft.com/office/drawing/2014/main" id="{A59D6E9B-2441-DC83-7D5D-09B10A5A1A3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66B1053-2C19-4732-1506-248E79757B2E}"/>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1217083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63BFDF-70B8-3490-A751-497898CC561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DAF1B2E-6DFA-3324-65A7-502A3C5D3A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46ADC45-D2F9-3612-6BC0-146E585E0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FD1891C-4579-80A2-A6EF-4C21E22C58F9}"/>
              </a:ext>
            </a:extLst>
          </p:cNvPr>
          <p:cNvSpPr>
            <a:spLocks noGrp="1"/>
          </p:cNvSpPr>
          <p:nvPr>
            <p:ph type="dt" sz="half" idx="10"/>
          </p:nvPr>
        </p:nvSpPr>
        <p:spPr/>
        <p:txBody>
          <a:bodyPr/>
          <a:lstStyle/>
          <a:p>
            <a:fld id="{222B5419-0908-4521-ABDA-943E1D53815A}" type="datetimeFigureOut">
              <a:rPr lang="fi-FI" smtClean="0"/>
              <a:t>6.4.2023</a:t>
            </a:fld>
            <a:endParaRPr lang="fi-FI"/>
          </a:p>
        </p:txBody>
      </p:sp>
      <p:sp>
        <p:nvSpPr>
          <p:cNvPr id="6" name="Alatunnisteen paikkamerkki 5">
            <a:extLst>
              <a:ext uri="{FF2B5EF4-FFF2-40B4-BE49-F238E27FC236}">
                <a16:creationId xmlns:a16="http://schemas.microsoft.com/office/drawing/2014/main" id="{89CCA495-5AA3-F11D-1D6B-8C65D0DFAB9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976B477-83C6-2EC8-67B4-B1CBF89D8740}"/>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2335438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F033A8-0A17-E1C6-F728-F95CD484896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BE6C560-44E2-912E-87A7-7F7DA58EA9ED}"/>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4E4BCE2-D0E7-1F47-ECD4-4AD49D1F6049}"/>
              </a:ext>
            </a:extLst>
          </p:cNvPr>
          <p:cNvSpPr>
            <a:spLocks noGrp="1"/>
          </p:cNvSpPr>
          <p:nvPr>
            <p:ph type="dt" sz="half" idx="10"/>
          </p:nvPr>
        </p:nvSpPr>
        <p:spPr/>
        <p:txBody>
          <a:bodyPr/>
          <a:lstStyle/>
          <a:p>
            <a:fld id="{222B5419-0908-4521-ABDA-943E1D53815A}" type="datetimeFigureOut">
              <a:rPr lang="fi-FI" smtClean="0"/>
              <a:t>6.4.2023</a:t>
            </a:fld>
            <a:endParaRPr lang="fi-FI"/>
          </a:p>
        </p:txBody>
      </p:sp>
      <p:sp>
        <p:nvSpPr>
          <p:cNvPr id="5" name="Alatunnisteen paikkamerkki 4">
            <a:extLst>
              <a:ext uri="{FF2B5EF4-FFF2-40B4-BE49-F238E27FC236}">
                <a16:creationId xmlns:a16="http://schemas.microsoft.com/office/drawing/2014/main" id="{C4A19A18-F5D9-08D0-8CEE-4C602602BF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8EBF056-FDC3-0D24-2443-7D4FF8662B40}"/>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2316226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0CC1E70-C5EE-A771-4D9A-F60904348288}"/>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BD7C41E-48DD-6168-F97F-0BA4E1A5FB33}"/>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36D8ADC-83C6-9FC0-C7D1-98A23059177F}"/>
              </a:ext>
            </a:extLst>
          </p:cNvPr>
          <p:cNvSpPr>
            <a:spLocks noGrp="1"/>
          </p:cNvSpPr>
          <p:nvPr>
            <p:ph type="dt" sz="half" idx="10"/>
          </p:nvPr>
        </p:nvSpPr>
        <p:spPr/>
        <p:txBody>
          <a:bodyPr/>
          <a:lstStyle/>
          <a:p>
            <a:fld id="{222B5419-0908-4521-ABDA-943E1D53815A}" type="datetimeFigureOut">
              <a:rPr lang="fi-FI" smtClean="0"/>
              <a:t>6.4.2023</a:t>
            </a:fld>
            <a:endParaRPr lang="fi-FI"/>
          </a:p>
        </p:txBody>
      </p:sp>
      <p:sp>
        <p:nvSpPr>
          <p:cNvPr id="5" name="Alatunnisteen paikkamerkki 4">
            <a:extLst>
              <a:ext uri="{FF2B5EF4-FFF2-40B4-BE49-F238E27FC236}">
                <a16:creationId xmlns:a16="http://schemas.microsoft.com/office/drawing/2014/main" id="{368276F0-C323-E368-DD4D-F1EFD0562A8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5B16F0A-D6C7-F8A1-95E2-5B657470E098}"/>
              </a:ext>
            </a:extLst>
          </p:cNvPr>
          <p:cNvSpPr>
            <a:spLocks noGrp="1"/>
          </p:cNvSpPr>
          <p:nvPr>
            <p:ph type="sldNum" sz="quarter" idx="12"/>
          </p:nvPr>
        </p:nvSpPr>
        <p:spPr/>
        <p:txBody>
          <a:bodyPr/>
          <a:lstStyle/>
          <a:p>
            <a:fld id="{D0E35FA7-6ABC-468F-9D2A-FDAEF103C038}" type="slidenum">
              <a:rPr lang="fi-FI" smtClean="0"/>
              <a:t>‹#›</a:t>
            </a:fld>
            <a:endParaRPr lang="fi-FI"/>
          </a:p>
        </p:txBody>
      </p:sp>
    </p:spTree>
    <p:extLst>
      <p:ext uri="{BB962C8B-B14F-4D97-AF65-F5344CB8AC3E}">
        <p14:creationId xmlns:p14="http://schemas.microsoft.com/office/powerpoint/2010/main" val="292807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B77276-727F-B9AF-DE67-B9D7710E654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A308A23-BD23-DF7C-62E4-9B93A03F18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DF7C6193-0624-CF9E-7099-13ACFE6DC339}"/>
              </a:ext>
            </a:extLst>
          </p:cNvPr>
          <p:cNvSpPr>
            <a:spLocks noGrp="1"/>
          </p:cNvSpPr>
          <p:nvPr>
            <p:ph type="dt" sz="half" idx="10"/>
          </p:nvPr>
        </p:nvSpPr>
        <p:spPr/>
        <p:txBody>
          <a:bodyPr/>
          <a:lstStyle/>
          <a:p>
            <a:fld id="{85759180-F65F-446A-AC7E-D1412DE68CE8}" type="datetimeFigureOut">
              <a:rPr lang="fi-FI" smtClean="0"/>
              <a:t>6.4.2023</a:t>
            </a:fld>
            <a:endParaRPr lang="fi-FI"/>
          </a:p>
        </p:txBody>
      </p:sp>
      <p:sp>
        <p:nvSpPr>
          <p:cNvPr id="5" name="Alatunnisteen paikkamerkki 4">
            <a:extLst>
              <a:ext uri="{FF2B5EF4-FFF2-40B4-BE49-F238E27FC236}">
                <a16:creationId xmlns:a16="http://schemas.microsoft.com/office/drawing/2014/main" id="{76635686-802F-5414-B3C7-5BEF3342330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21BE818-7587-48DA-EED2-36A8531287CE}"/>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161291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A9C18D-76A7-4710-0132-015B63DD11A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0574332-ACD3-DB55-81BC-C38DCB4783F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7E4CC543-DABA-3282-F608-F41F671FEA2D}"/>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4A3C47D8-78D8-062B-2992-76B7FDE738FE}"/>
              </a:ext>
            </a:extLst>
          </p:cNvPr>
          <p:cNvSpPr>
            <a:spLocks noGrp="1"/>
          </p:cNvSpPr>
          <p:nvPr>
            <p:ph type="dt" sz="half" idx="10"/>
          </p:nvPr>
        </p:nvSpPr>
        <p:spPr/>
        <p:txBody>
          <a:bodyPr/>
          <a:lstStyle/>
          <a:p>
            <a:fld id="{85759180-F65F-446A-AC7E-D1412DE68CE8}" type="datetimeFigureOut">
              <a:rPr lang="fi-FI" smtClean="0"/>
              <a:t>6.4.2023</a:t>
            </a:fld>
            <a:endParaRPr lang="fi-FI"/>
          </a:p>
        </p:txBody>
      </p:sp>
      <p:sp>
        <p:nvSpPr>
          <p:cNvPr id="6" name="Alatunnisteen paikkamerkki 5">
            <a:extLst>
              <a:ext uri="{FF2B5EF4-FFF2-40B4-BE49-F238E27FC236}">
                <a16:creationId xmlns:a16="http://schemas.microsoft.com/office/drawing/2014/main" id="{304CDE7B-90B2-6D23-B655-9C111D88A32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7AD218D-5CB1-B3BB-F8D9-61AC568F80EC}"/>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232509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36B843-FB7C-2A7D-6017-B5F288C1365A}"/>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9E6CB06C-53B8-1ABA-A49A-00D5212FBB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6A193A7-5065-4081-973F-4645079CD365}"/>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29DC05CC-1357-B412-0EDF-1FCCFB4C0D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57F479F-5642-ACF0-C766-F0C617582AF4}"/>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D764FB2-B416-1A81-3D0A-8BD72945CA32}"/>
              </a:ext>
            </a:extLst>
          </p:cNvPr>
          <p:cNvSpPr>
            <a:spLocks noGrp="1"/>
          </p:cNvSpPr>
          <p:nvPr>
            <p:ph type="dt" sz="half" idx="10"/>
          </p:nvPr>
        </p:nvSpPr>
        <p:spPr/>
        <p:txBody>
          <a:bodyPr/>
          <a:lstStyle/>
          <a:p>
            <a:fld id="{85759180-F65F-446A-AC7E-D1412DE68CE8}" type="datetimeFigureOut">
              <a:rPr lang="fi-FI" smtClean="0"/>
              <a:t>6.4.2023</a:t>
            </a:fld>
            <a:endParaRPr lang="fi-FI"/>
          </a:p>
        </p:txBody>
      </p:sp>
      <p:sp>
        <p:nvSpPr>
          <p:cNvPr id="8" name="Alatunnisteen paikkamerkki 7">
            <a:extLst>
              <a:ext uri="{FF2B5EF4-FFF2-40B4-BE49-F238E27FC236}">
                <a16:creationId xmlns:a16="http://schemas.microsoft.com/office/drawing/2014/main" id="{6207A484-B380-D5C5-3B09-D52F252298FE}"/>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72353295-3D9D-0C1A-3B1E-6678D8CF03D9}"/>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244303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4C5DCC-1BE1-B790-3B37-1CE17F4A49BB}"/>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99C1F60-979A-ABC2-9C15-64DB792165B4}"/>
              </a:ext>
            </a:extLst>
          </p:cNvPr>
          <p:cNvSpPr>
            <a:spLocks noGrp="1"/>
          </p:cNvSpPr>
          <p:nvPr>
            <p:ph type="dt" sz="half" idx="10"/>
          </p:nvPr>
        </p:nvSpPr>
        <p:spPr/>
        <p:txBody>
          <a:bodyPr/>
          <a:lstStyle/>
          <a:p>
            <a:fld id="{85759180-F65F-446A-AC7E-D1412DE68CE8}" type="datetimeFigureOut">
              <a:rPr lang="fi-FI" smtClean="0"/>
              <a:t>6.4.2023</a:t>
            </a:fld>
            <a:endParaRPr lang="fi-FI"/>
          </a:p>
        </p:txBody>
      </p:sp>
      <p:sp>
        <p:nvSpPr>
          <p:cNvPr id="4" name="Alatunnisteen paikkamerkki 3">
            <a:extLst>
              <a:ext uri="{FF2B5EF4-FFF2-40B4-BE49-F238E27FC236}">
                <a16:creationId xmlns:a16="http://schemas.microsoft.com/office/drawing/2014/main" id="{4AECF728-DE4C-9EF4-14D8-3023B567A4D9}"/>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F5C3DC2-B03E-FED3-8865-3D60E091399B}"/>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220216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AAA23E2-6FB4-74EF-75AC-9F537AD50B02}"/>
              </a:ext>
            </a:extLst>
          </p:cNvPr>
          <p:cNvSpPr>
            <a:spLocks noGrp="1"/>
          </p:cNvSpPr>
          <p:nvPr>
            <p:ph type="dt" sz="half" idx="10"/>
          </p:nvPr>
        </p:nvSpPr>
        <p:spPr/>
        <p:txBody>
          <a:bodyPr/>
          <a:lstStyle/>
          <a:p>
            <a:fld id="{85759180-F65F-446A-AC7E-D1412DE68CE8}" type="datetimeFigureOut">
              <a:rPr lang="fi-FI" smtClean="0"/>
              <a:t>6.4.2023</a:t>
            </a:fld>
            <a:endParaRPr lang="fi-FI"/>
          </a:p>
        </p:txBody>
      </p:sp>
      <p:sp>
        <p:nvSpPr>
          <p:cNvPr id="3" name="Alatunnisteen paikkamerkki 2">
            <a:extLst>
              <a:ext uri="{FF2B5EF4-FFF2-40B4-BE49-F238E27FC236}">
                <a16:creationId xmlns:a16="http://schemas.microsoft.com/office/drawing/2014/main" id="{08631D61-0ADB-3CCB-E4A4-A486A2544594}"/>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08834E16-7541-3344-FE21-60943A4289C8}"/>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1834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649972-92AD-BE33-E44F-29A389A94C2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716A41D-DE8C-5E79-BE4F-FC9F20111B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DC2A9EA-625C-AC05-93BB-A73C4B0DE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F9BBC47-54B1-E498-F5AF-2067A7E0B19E}"/>
              </a:ext>
            </a:extLst>
          </p:cNvPr>
          <p:cNvSpPr>
            <a:spLocks noGrp="1"/>
          </p:cNvSpPr>
          <p:nvPr>
            <p:ph type="dt" sz="half" idx="10"/>
          </p:nvPr>
        </p:nvSpPr>
        <p:spPr/>
        <p:txBody>
          <a:bodyPr/>
          <a:lstStyle/>
          <a:p>
            <a:fld id="{85759180-F65F-446A-AC7E-D1412DE68CE8}" type="datetimeFigureOut">
              <a:rPr lang="fi-FI" smtClean="0"/>
              <a:t>6.4.2023</a:t>
            </a:fld>
            <a:endParaRPr lang="fi-FI"/>
          </a:p>
        </p:txBody>
      </p:sp>
      <p:sp>
        <p:nvSpPr>
          <p:cNvPr id="6" name="Alatunnisteen paikkamerkki 5">
            <a:extLst>
              <a:ext uri="{FF2B5EF4-FFF2-40B4-BE49-F238E27FC236}">
                <a16:creationId xmlns:a16="http://schemas.microsoft.com/office/drawing/2014/main" id="{F399AD19-8F85-7A42-5299-875D79DF1E3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46B4A5C-2BC5-A460-A2E2-11E2E5B514AB}"/>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172997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6C1272-416C-6D27-4C8F-EEBCFA4E973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425C007-6E3D-27C1-5028-85C73EB42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AB9DBE03-A26F-D226-C102-AC363FF30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3249B05-03D9-651F-56FD-7B311668DF0C}"/>
              </a:ext>
            </a:extLst>
          </p:cNvPr>
          <p:cNvSpPr>
            <a:spLocks noGrp="1"/>
          </p:cNvSpPr>
          <p:nvPr>
            <p:ph type="dt" sz="half" idx="10"/>
          </p:nvPr>
        </p:nvSpPr>
        <p:spPr/>
        <p:txBody>
          <a:bodyPr/>
          <a:lstStyle/>
          <a:p>
            <a:fld id="{85759180-F65F-446A-AC7E-D1412DE68CE8}" type="datetimeFigureOut">
              <a:rPr lang="fi-FI" smtClean="0"/>
              <a:t>6.4.2023</a:t>
            </a:fld>
            <a:endParaRPr lang="fi-FI"/>
          </a:p>
        </p:txBody>
      </p:sp>
      <p:sp>
        <p:nvSpPr>
          <p:cNvPr id="6" name="Alatunnisteen paikkamerkki 5">
            <a:extLst>
              <a:ext uri="{FF2B5EF4-FFF2-40B4-BE49-F238E27FC236}">
                <a16:creationId xmlns:a16="http://schemas.microsoft.com/office/drawing/2014/main" id="{AE8D299E-3EC7-3DF6-F32C-19C5EAC8ED5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61206ED-5CCB-E376-9368-A660DB56C784}"/>
              </a:ext>
            </a:extLst>
          </p:cNvPr>
          <p:cNvSpPr>
            <a:spLocks noGrp="1"/>
          </p:cNvSpPr>
          <p:nvPr>
            <p:ph type="sldNum" sz="quarter" idx="12"/>
          </p:nvPr>
        </p:nvSpPr>
        <p:spPr/>
        <p:txBody>
          <a:bodyPr/>
          <a:lstStyle/>
          <a:p>
            <a:fld id="{849347E5-9994-475F-94EA-CFB9F20F5C54}" type="slidenum">
              <a:rPr lang="fi-FI" smtClean="0"/>
              <a:t>‹#›</a:t>
            </a:fld>
            <a:endParaRPr lang="fi-FI"/>
          </a:p>
        </p:txBody>
      </p:sp>
    </p:spTree>
    <p:extLst>
      <p:ext uri="{BB962C8B-B14F-4D97-AF65-F5344CB8AC3E}">
        <p14:creationId xmlns:p14="http://schemas.microsoft.com/office/powerpoint/2010/main" val="218841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7EBCA13-22E0-7706-48C7-20482C502A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89FA480-40AD-ADCD-1742-4EB47A3460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48E7423-CA0C-902D-13D3-203B5B5802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59180-F65F-446A-AC7E-D1412DE68CE8}" type="datetimeFigureOut">
              <a:rPr lang="fi-FI" smtClean="0"/>
              <a:t>6.4.2023</a:t>
            </a:fld>
            <a:endParaRPr lang="fi-FI"/>
          </a:p>
        </p:txBody>
      </p:sp>
      <p:sp>
        <p:nvSpPr>
          <p:cNvPr id="5" name="Alatunnisteen paikkamerkki 4">
            <a:extLst>
              <a:ext uri="{FF2B5EF4-FFF2-40B4-BE49-F238E27FC236}">
                <a16:creationId xmlns:a16="http://schemas.microsoft.com/office/drawing/2014/main" id="{B4CE0E6C-68D4-EC22-2762-2653FDE81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2AF73DF-ADA5-C2D2-338A-B766055332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347E5-9994-475F-94EA-CFB9F20F5C54}" type="slidenum">
              <a:rPr lang="fi-FI" smtClean="0"/>
              <a:t>‹#›</a:t>
            </a:fld>
            <a:endParaRPr lang="fi-FI"/>
          </a:p>
        </p:txBody>
      </p:sp>
    </p:spTree>
    <p:extLst>
      <p:ext uri="{BB962C8B-B14F-4D97-AF65-F5344CB8AC3E}">
        <p14:creationId xmlns:p14="http://schemas.microsoft.com/office/powerpoint/2010/main" val="4242179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sp>
        <p:nvSpPr>
          <p:cNvPr id="9" name="Yellow Bar">
            <a:extLst>
              <a:ext uri="{FF2B5EF4-FFF2-40B4-BE49-F238E27FC236}">
                <a16:creationId xmlns:a16="http://schemas.microsoft.com/office/drawing/2014/main" id="{7F6D81CC-5920-40C5-8869-32EF0EF337ED}"/>
              </a:ext>
            </a:extLst>
          </p:cNvPr>
          <p:cNvSpPr/>
          <p:nvPr userDrawn="1"/>
        </p:nvSpPr>
        <p:spPr>
          <a:xfrm>
            <a:off x="1066799" y="3895726"/>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11" name="Tekstiruutu 10">
            <a:extLst>
              <a:ext uri="{FF2B5EF4-FFF2-40B4-BE49-F238E27FC236}">
                <a16:creationId xmlns:a16="http://schemas.microsoft.com/office/drawing/2014/main" id="{36214D05-5CC7-470A-8130-A8FEC7699B8E}"/>
              </a:ext>
            </a:extLst>
          </p:cNvPr>
          <p:cNvSpPr txBox="1"/>
          <p:nvPr userDrawn="1"/>
        </p:nvSpPr>
        <p:spPr>
          <a:xfrm>
            <a:off x="944880" y="1606550"/>
            <a:ext cx="4240271" cy="1569660"/>
          </a:xfrm>
          <a:prstGeom prst="rect">
            <a:avLst/>
          </a:prstGeom>
          <a:noFill/>
        </p:spPr>
        <p:txBody>
          <a:bodyPr wrap="square" rtlCol="0">
            <a:spAutoFit/>
          </a:bodyPr>
          <a:lstStyle/>
          <a:p>
            <a:r>
              <a:rPr lang="fi-FI" sz="4800" b="1" dirty="0">
                <a:solidFill>
                  <a:schemeClr val="bg1"/>
                </a:solidFill>
                <a:latin typeface="Arial" panose="020B0604020202020204" pitchFamily="34" charset="0"/>
                <a:cs typeface="Arial" panose="020B0604020202020204" pitchFamily="34" charset="0"/>
              </a:rPr>
              <a:t>Lions </a:t>
            </a:r>
            <a:r>
              <a:rPr lang="fi-FI" sz="4800" b="1" dirty="0" err="1">
                <a:solidFill>
                  <a:schemeClr val="bg1"/>
                </a:solidFill>
                <a:latin typeface="Arial" panose="020B0604020202020204" pitchFamily="34" charset="0"/>
                <a:cs typeface="Arial" panose="020B0604020202020204" pitchFamily="34" charset="0"/>
              </a:rPr>
              <a:t>Clubs</a:t>
            </a:r>
            <a:r>
              <a:rPr lang="fi-FI" sz="4800" b="1" dirty="0">
                <a:solidFill>
                  <a:schemeClr val="bg1"/>
                </a:solidFill>
                <a:latin typeface="Arial" panose="020B0604020202020204" pitchFamily="34" charset="0"/>
                <a:cs typeface="Arial" panose="020B0604020202020204" pitchFamily="34" charset="0"/>
              </a:rPr>
              <a:t> International</a:t>
            </a:r>
            <a:endParaRPr lang="fi-FI" sz="4800" dirty="0"/>
          </a:p>
        </p:txBody>
      </p:sp>
      <p:sp>
        <p:nvSpPr>
          <p:cNvPr id="14" name="Otsikon paikkamerkki 13">
            <a:extLst>
              <a:ext uri="{FF2B5EF4-FFF2-40B4-BE49-F238E27FC236}">
                <a16:creationId xmlns:a16="http://schemas.microsoft.com/office/drawing/2014/main" id="{593D2BDF-F60E-4F49-933E-B91897B1F9D0}"/>
              </a:ext>
            </a:extLst>
          </p:cNvPr>
          <p:cNvSpPr>
            <a:spLocks noGrp="1"/>
          </p:cNvSpPr>
          <p:nvPr>
            <p:ph type="title"/>
          </p:nvPr>
        </p:nvSpPr>
        <p:spPr>
          <a:xfrm>
            <a:off x="944880" y="4021247"/>
            <a:ext cx="5257800" cy="1538288"/>
          </a:xfrm>
          <a:prstGeom prst="rect">
            <a:avLst/>
          </a:prstGeom>
        </p:spPr>
        <p:txBody>
          <a:bodyPr vert="horz" lIns="91440" tIns="45720" rIns="91440" bIns="45720" rtlCol="0" anchor="ctr">
            <a:normAutofit/>
          </a:bodyPr>
          <a:lstStyle/>
          <a:p>
            <a:r>
              <a:rPr lang="fi-FI" dirty="0"/>
              <a:t>Pääotsikko aina logon kanssa</a:t>
            </a:r>
          </a:p>
        </p:txBody>
      </p:sp>
      <p:pic>
        <p:nvPicPr>
          <p:cNvPr id="7" name="Emblem - White" descr="lionlogo_white.eps">
            <a:extLst>
              <a:ext uri="{FF2B5EF4-FFF2-40B4-BE49-F238E27FC236}">
                <a16:creationId xmlns:a16="http://schemas.microsoft.com/office/drawing/2014/main" id="{EC51B871-63B6-44F2-8402-566E1DAA37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3510" y="3195260"/>
            <a:ext cx="4311474" cy="4205848"/>
          </a:xfrm>
          <a:prstGeom prst="rect">
            <a:avLst/>
          </a:prstGeom>
        </p:spPr>
      </p:pic>
      <p:sp>
        <p:nvSpPr>
          <p:cNvPr id="10" name="Otsikon paikkamerkki 13">
            <a:extLst>
              <a:ext uri="{FF2B5EF4-FFF2-40B4-BE49-F238E27FC236}">
                <a16:creationId xmlns:a16="http://schemas.microsoft.com/office/drawing/2014/main" id="{E30CABFF-AC4F-4C04-8916-DFD13D105147}"/>
              </a:ext>
            </a:extLst>
          </p:cNvPr>
          <p:cNvSpPr txBox="1">
            <a:spLocks/>
          </p:cNvSpPr>
          <p:nvPr userDrawn="1"/>
        </p:nvSpPr>
        <p:spPr>
          <a:xfrm>
            <a:off x="949569" y="3173581"/>
            <a:ext cx="1906966" cy="557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fi-FI" sz="1600" b="1" dirty="0"/>
              <a:t>MD 107 Finland</a:t>
            </a:r>
          </a:p>
        </p:txBody>
      </p:sp>
    </p:spTree>
    <p:extLst>
      <p:ext uri="{BB962C8B-B14F-4D97-AF65-F5344CB8AC3E}">
        <p14:creationId xmlns:p14="http://schemas.microsoft.com/office/powerpoint/2010/main" val="218317620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Yellow Bar">
            <a:extLst>
              <a:ext uri="{FF2B5EF4-FFF2-40B4-BE49-F238E27FC236}">
                <a16:creationId xmlns:a16="http://schemas.microsoft.com/office/drawing/2014/main" id="{C2B2E9D6-1C54-49B1-A1CF-453CEC33016E}"/>
              </a:ext>
            </a:extLst>
          </p:cNvPr>
          <p:cNvSpPr/>
          <p:nvPr userDrawn="1"/>
        </p:nvSpPr>
        <p:spPr>
          <a:xfrm>
            <a:off x="5359216" y="3878837"/>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9" name="Suorakulmio 8">
            <a:extLst>
              <a:ext uri="{FF2B5EF4-FFF2-40B4-BE49-F238E27FC236}">
                <a16:creationId xmlns:a16="http://schemas.microsoft.com/office/drawing/2014/main" id="{4A3144AE-5FCC-4C0E-814E-2215A3F5A65A}"/>
              </a:ext>
            </a:extLst>
          </p:cNvPr>
          <p:cNvSpPr/>
          <p:nvPr userDrawn="1"/>
        </p:nvSpPr>
        <p:spPr>
          <a:xfrm>
            <a:off x="4840574" y="4153050"/>
            <a:ext cx="2510851" cy="769441"/>
          </a:xfrm>
          <a:prstGeom prst="rect">
            <a:avLst/>
          </a:prstGeom>
        </p:spPr>
        <p:txBody>
          <a:bodyPr wrap="square">
            <a:spAutoFit/>
          </a:bodyPr>
          <a:lstStyle/>
          <a:p>
            <a:pPr algn="ctr"/>
            <a:r>
              <a:rPr lang="fi-FI" sz="4400" b="1" dirty="0" err="1">
                <a:solidFill>
                  <a:schemeClr val="bg1"/>
                </a:solidFill>
                <a:latin typeface="Ariel"/>
                <a:ea typeface="Helvetica Neue" charset="0"/>
                <a:cs typeface="Helvetica Neue" charset="0"/>
              </a:rPr>
              <a:t>Tack</a:t>
            </a:r>
            <a:endParaRPr lang="fi-FI" sz="4400" dirty="0"/>
          </a:p>
        </p:txBody>
      </p:sp>
      <p:pic>
        <p:nvPicPr>
          <p:cNvPr id="3" name="Kuva 2" descr="Kuva, joka sisältää kohteen teksti&#10;&#10;Kuvaus luotu automaattisesti">
            <a:extLst>
              <a:ext uri="{FF2B5EF4-FFF2-40B4-BE49-F238E27FC236}">
                <a16:creationId xmlns:a16="http://schemas.microsoft.com/office/drawing/2014/main" id="{8B707073-43B8-4E7B-A94B-B8CFE9DE90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0262" y="437182"/>
            <a:ext cx="2191474" cy="3204160"/>
          </a:xfrm>
          <a:prstGeom prst="rect">
            <a:avLst/>
          </a:prstGeom>
        </p:spPr>
      </p:pic>
    </p:spTree>
    <p:extLst>
      <p:ext uri="{BB962C8B-B14F-4D97-AF65-F5344CB8AC3E}">
        <p14:creationId xmlns:p14="http://schemas.microsoft.com/office/powerpoint/2010/main" val="2977593712"/>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DB61E61-8B03-27C0-DA3C-EB3877B21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574FBF1D-8335-0779-3E87-2D5E4EA438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932DD2D-A8BD-553F-7CC5-2008B0D1D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B5419-0908-4521-ABDA-943E1D53815A}" type="datetimeFigureOut">
              <a:rPr lang="fi-FI" smtClean="0"/>
              <a:t>6.4.2023</a:t>
            </a:fld>
            <a:endParaRPr lang="fi-FI"/>
          </a:p>
        </p:txBody>
      </p:sp>
      <p:sp>
        <p:nvSpPr>
          <p:cNvPr id="5" name="Alatunnisteen paikkamerkki 4">
            <a:extLst>
              <a:ext uri="{FF2B5EF4-FFF2-40B4-BE49-F238E27FC236}">
                <a16:creationId xmlns:a16="http://schemas.microsoft.com/office/drawing/2014/main" id="{CE531151-277C-7F95-14CE-7D6CBAF53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6CD177A-A794-6208-24FE-466C0C7E5D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35FA7-6ABC-468F-9D2A-FDAEF103C038}" type="slidenum">
              <a:rPr lang="fi-FI" smtClean="0"/>
              <a:t>‹#›</a:t>
            </a:fld>
            <a:endParaRPr lang="fi-FI"/>
          </a:p>
        </p:txBody>
      </p:sp>
    </p:spTree>
    <p:extLst>
      <p:ext uri="{BB962C8B-B14F-4D97-AF65-F5344CB8AC3E}">
        <p14:creationId xmlns:p14="http://schemas.microsoft.com/office/powerpoint/2010/main" val="374906425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ED0A8A-67E0-44B4-A35A-4A764081276C}"/>
              </a:ext>
            </a:extLst>
          </p:cNvPr>
          <p:cNvSpPr>
            <a:spLocks noGrp="1"/>
          </p:cNvSpPr>
          <p:nvPr>
            <p:ph type="title"/>
          </p:nvPr>
        </p:nvSpPr>
        <p:spPr>
          <a:xfrm>
            <a:off x="944879" y="4021247"/>
            <a:ext cx="6007583" cy="1538288"/>
          </a:xfrm>
        </p:spPr>
        <p:txBody>
          <a:bodyPr>
            <a:normAutofit fontScale="90000"/>
          </a:bodyPr>
          <a:lstStyle/>
          <a:p>
            <a:pPr>
              <a:spcBef>
                <a:spcPts val="600"/>
              </a:spcBef>
            </a:pPr>
            <a:r>
              <a:rPr lang="fi-FI" b="1" dirty="0"/>
              <a:t>Lions 2030 Strategi </a:t>
            </a:r>
            <a:br>
              <a:rPr lang="fi-FI" b="1" dirty="0"/>
            </a:br>
            <a:r>
              <a:rPr lang="fi-FI" b="1" dirty="0"/>
              <a:t>Vi </a:t>
            </a:r>
            <a:r>
              <a:rPr lang="fi-FI" b="1" dirty="0" err="1"/>
              <a:t>gör</a:t>
            </a:r>
            <a:r>
              <a:rPr lang="fi-FI" b="1" dirty="0"/>
              <a:t> </a:t>
            </a:r>
            <a:r>
              <a:rPr lang="fi-FI" b="1" dirty="0" err="1"/>
              <a:t>det</a:t>
            </a:r>
            <a:r>
              <a:rPr lang="fi-FI" b="1" dirty="0"/>
              <a:t> </a:t>
            </a:r>
            <a:r>
              <a:rPr lang="fi-FI" b="1" dirty="0" err="1"/>
              <a:t>tillsammans</a:t>
            </a:r>
            <a:br>
              <a:rPr lang="fi-FI" sz="1800" b="1" dirty="0"/>
            </a:br>
            <a:r>
              <a:rPr lang="fi-FI" sz="1800" b="1" dirty="0" err="1"/>
              <a:t>Kommunikations</a:t>
            </a:r>
            <a:r>
              <a:rPr lang="fi-FI" sz="1800" b="1" dirty="0"/>
              <a:t>- </a:t>
            </a:r>
            <a:r>
              <a:rPr lang="fi-FI" sz="1800" b="1" dirty="0" err="1"/>
              <a:t>och</a:t>
            </a:r>
            <a:r>
              <a:rPr lang="fi-FI" sz="1800" b="1" dirty="0"/>
              <a:t> </a:t>
            </a:r>
            <a:r>
              <a:rPr lang="fi-FI" sz="1800" b="1" dirty="0" err="1"/>
              <a:t>utbildningsmaterial</a:t>
            </a:r>
            <a:r>
              <a:rPr lang="fi-FI" sz="1800" b="1" dirty="0"/>
              <a:t>, </a:t>
            </a:r>
            <a:r>
              <a:rPr lang="fi-FI" sz="1800" b="1" dirty="0" err="1"/>
              <a:t>våren</a:t>
            </a:r>
            <a:r>
              <a:rPr lang="fi-FI" sz="1800" b="1" dirty="0"/>
              <a:t> 2023</a:t>
            </a:r>
          </a:p>
        </p:txBody>
      </p:sp>
      <p:sp>
        <p:nvSpPr>
          <p:cNvPr id="3" name="Otsikko 1">
            <a:extLst>
              <a:ext uri="{FF2B5EF4-FFF2-40B4-BE49-F238E27FC236}">
                <a16:creationId xmlns:a16="http://schemas.microsoft.com/office/drawing/2014/main" id="{FB527D5A-252B-4514-ABE9-85E42FB0F2F6}"/>
              </a:ext>
            </a:extLst>
          </p:cNvPr>
          <p:cNvSpPr txBox="1">
            <a:spLocks/>
          </p:cNvSpPr>
          <p:nvPr/>
        </p:nvSpPr>
        <p:spPr>
          <a:xfrm>
            <a:off x="944880" y="5181489"/>
            <a:ext cx="5257800" cy="15382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600" b="1" i="0" u="none" strike="noStrike" kern="1200" cap="none" spc="0" normalizeH="0" baseline="0" noProof="0" dirty="0">
                <a:ln>
                  <a:noFill/>
                </a:ln>
                <a:solidFill>
                  <a:srgbClr val="FFFFFF"/>
                </a:solidFill>
                <a:effectLst/>
                <a:uLnTx/>
                <a:uFillTx/>
                <a:latin typeface="Arial" panose="020B0604020202020204"/>
                <a:ea typeface="+mj-ea"/>
                <a:cs typeface="+mj-cs"/>
              </a:rPr>
              <a:t>Nina Moilanen / Timo Tanskanen</a:t>
            </a:r>
          </a:p>
        </p:txBody>
      </p:sp>
    </p:spTree>
    <p:extLst>
      <p:ext uri="{BB962C8B-B14F-4D97-AF65-F5344CB8AC3E}">
        <p14:creationId xmlns:p14="http://schemas.microsoft.com/office/powerpoint/2010/main" val="107751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kstiruutu 19">
            <a:extLst>
              <a:ext uri="{FF2B5EF4-FFF2-40B4-BE49-F238E27FC236}">
                <a16:creationId xmlns:a16="http://schemas.microsoft.com/office/drawing/2014/main" id="{D52A807B-3DF2-124D-0C26-273A4601BB7D}"/>
              </a:ext>
            </a:extLst>
          </p:cNvPr>
          <p:cNvSpPr txBox="1"/>
          <p:nvPr/>
        </p:nvSpPr>
        <p:spPr>
          <a:xfrm>
            <a:off x="2593812" y="270257"/>
            <a:ext cx="765806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3000" b="1" dirty="0">
                <a:solidFill>
                  <a:srgbClr val="00338D"/>
                </a:solidFill>
                <a:latin typeface="Arial" panose="020B0604020202020204" pitchFamily="34" charset="0"/>
                <a:cs typeface="Arial" panose="020B0604020202020204" pitchFamily="34" charset="0"/>
              </a:rPr>
              <a:t>Lions 2030 Strategi –</a:t>
            </a:r>
            <a:r>
              <a:rPr lang="fi-FI" sz="3000" b="1" dirty="0" err="1">
                <a:solidFill>
                  <a:srgbClr val="00338D"/>
                </a:solidFill>
                <a:latin typeface="Arial" panose="020B0604020202020204" pitchFamily="34" charset="0"/>
                <a:cs typeface="Arial" panose="020B0604020202020204" pitchFamily="34" charset="0"/>
              </a:rPr>
              <a:t>arbetets</a:t>
            </a:r>
            <a:r>
              <a:rPr lang="fi-FI" sz="3000" b="1" dirty="0">
                <a:solidFill>
                  <a:srgbClr val="00338D"/>
                </a:solidFill>
                <a:latin typeface="Arial" panose="020B0604020202020204" pitchFamily="34" charset="0"/>
                <a:cs typeface="Arial" panose="020B0604020202020204" pitchFamily="34" charset="0"/>
              </a:rPr>
              <a:t> </a:t>
            </a:r>
            <a:r>
              <a:rPr lang="fi-FI" sz="3000" b="1" dirty="0" err="1">
                <a:solidFill>
                  <a:srgbClr val="00338D"/>
                </a:solidFill>
                <a:latin typeface="Arial" panose="020B0604020202020204" pitchFamily="34" charset="0"/>
                <a:cs typeface="Arial" panose="020B0604020202020204" pitchFamily="34" charset="0"/>
              </a:rPr>
              <a:t>etapper</a:t>
            </a:r>
            <a:endParaRPr lang="fi-FI" sz="3000" b="1" dirty="0">
              <a:solidFill>
                <a:srgbClr val="00338D"/>
              </a:solidFill>
              <a:latin typeface="Arial" panose="020B0604020202020204" pitchFamily="34" charset="0"/>
              <a:cs typeface="Arial" panose="020B0604020202020204" pitchFamily="34" charset="0"/>
            </a:endParaRPr>
          </a:p>
        </p:txBody>
      </p:sp>
      <p:pic>
        <p:nvPicPr>
          <p:cNvPr id="2" name="Kuva 1">
            <a:extLst>
              <a:ext uri="{FF2B5EF4-FFF2-40B4-BE49-F238E27FC236}">
                <a16:creationId xmlns:a16="http://schemas.microsoft.com/office/drawing/2014/main" id="{D3F09EC0-B2D1-1DEF-9872-FC4E9F6C6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06" y="336927"/>
            <a:ext cx="2358647" cy="853945"/>
          </a:xfrm>
          <a:prstGeom prst="rect">
            <a:avLst/>
          </a:prstGeom>
        </p:spPr>
      </p:pic>
      <p:sp>
        <p:nvSpPr>
          <p:cNvPr id="4" name="Suorakulmio: Pyöristetyt kulmat 3">
            <a:extLst>
              <a:ext uri="{FF2B5EF4-FFF2-40B4-BE49-F238E27FC236}">
                <a16:creationId xmlns:a16="http://schemas.microsoft.com/office/drawing/2014/main" id="{8220986C-52E2-0F31-9414-407649E9F4CC}"/>
              </a:ext>
            </a:extLst>
          </p:cNvPr>
          <p:cNvSpPr/>
          <p:nvPr/>
        </p:nvSpPr>
        <p:spPr>
          <a:xfrm>
            <a:off x="339552" y="1465001"/>
            <a:ext cx="6267165" cy="687882"/>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ÅRSMÖTE 2021</a:t>
            </a:r>
          </a:p>
          <a:p>
            <a:pPr lvl="0">
              <a:spcAft>
                <a:spcPct val="15000"/>
              </a:spcAft>
            </a:pPr>
            <a:r>
              <a:rPr lang="fi-FI" sz="1600" dirty="0" err="1">
                <a:latin typeface="Arial" panose="020B0604020202020204" pitchFamily="34" charset="0"/>
                <a:cs typeface="Arial" panose="020B0604020202020204" pitchFamily="34" charset="0"/>
              </a:rPr>
              <a:t>Beslut</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om</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att</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inleda</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strategiarbetet</a:t>
            </a:r>
            <a:endParaRPr lang="fi-FI" sz="1600" dirty="0">
              <a:latin typeface="Arial" panose="020B0604020202020204" pitchFamily="34" charset="0"/>
              <a:cs typeface="Arial" panose="020B0604020202020204" pitchFamily="34" charset="0"/>
            </a:endParaRPr>
          </a:p>
        </p:txBody>
      </p:sp>
      <p:sp>
        <p:nvSpPr>
          <p:cNvPr id="5" name="Suorakulmio: Pyöristetyt kulmat 4">
            <a:extLst>
              <a:ext uri="{FF2B5EF4-FFF2-40B4-BE49-F238E27FC236}">
                <a16:creationId xmlns:a16="http://schemas.microsoft.com/office/drawing/2014/main" id="{20DED5CC-E055-F5FE-3CFF-AAE0CE223D88}"/>
              </a:ext>
            </a:extLst>
          </p:cNvPr>
          <p:cNvSpPr/>
          <p:nvPr/>
        </p:nvSpPr>
        <p:spPr>
          <a:xfrm>
            <a:off x="951395" y="2206461"/>
            <a:ext cx="6532790" cy="687882"/>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i-FI" sz="1600" b="1" dirty="0">
                <a:solidFill>
                  <a:prstClr val="white"/>
                </a:solidFill>
                <a:latin typeface="Arial" panose="020B0604020202020204" pitchFamily="34" charset="0"/>
                <a:cs typeface="Arial" panose="020B0604020202020204" pitchFamily="34" charset="0"/>
              </a:rPr>
              <a:t>STRATEGIGRUPPEN PÅBÖRJAR SITT ARBETE </a:t>
            </a: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12/2021</a:t>
            </a:r>
          </a:p>
          <a:p>
            <a:pPr lvl="0">
              <a:spcAft>
                <a:spcPct val="15000"/>
              </a:spcAft>
            </a:pPr>
            <a:r>
              <a:rPr lang="sv-SE" sz="1600" dirty="0">
                <a:latin typeface="Arial" panose="020B0604020202020204" pitchFamily="34" charset="0"/>
                <a:cs typeface="Arial" panose="020B0604020202020204" pitchFamily="34" charset="0"/>
              </a:rPr>
              <a:t>Bakgrundsmaterial, planering och schemaläggning av arbetet</a:t>
            </a:r>
            <a:endParaRPr lang="fi-FI" sz="1600" dirty="0">
              <a:latin typeface="Arial" panose="020B0604020202020204" pitchFamily="34" charset="0"/>
              <a:cs typeface="Arial" panose="020B0604020202020204" pitchFamily="34" charset="0"/>
            </a:endParaRPr>
          </a:p>
        </p:txBody>
      </p:sp>
      <p:sp>
        <p:nvSpPr>
          <p:cNvPr id="6" name="Suorakulmio: Pyöristetyt kulmat 5">
            <a:extLst>
              <a:ext uri="{FF2B5EF4-FFF2-40B4-BE49-F238E27FC236}">
                <a16:creationId xmlns:a16="http://schemas.microsoft.com/office/drawing/2014/main" id="{9626F3B3-AADB-69B9-E98E-FC069BE70576}"/>
              </a:ext>
            </a:extLst>
          </p:cNvPr>
          <p:cNvSpPr/>
          <p:nvPr/>
        </p:nvSpPr>
        <p:spPr>
          <a:xfrm>
            <a:off x="1927423" y="2934975"/>
            <a:ext cx="6532790" cy="687882"/>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KLUBBARNAS VÄRDEDISKUSSIONER – HÖSTEN 2022</a:t>
            </a:r>
          </a:p>
          <a:p>
            <a:pPr lvl="0">
              <a:spcAft>
                <a:spcPct val="15000"/>
              </a:spcAft>
            </a:pPr>
            <a:r>
              <a:rPr lang="sv-SE" sz="1600" dirty="0">
                <a:latin typeface="Arial" panose="020B0604020202020204" pitchFamily="34" charset="0"/>
                <a:cs typeface="Arial" panose="020B0604020202020204" pitchFamily="34" charset="0"/>
              </a:rPr>
              <a:t>Ett perspektiv på klubbens syfte och mål</a:t>
            </a:r>
            <a:endParaRPr lang="fi-FI" sz="1600" dirty="0">
              <a:latin typeface="Arial" panose="020B0604020202020204" pitchFamily="34" charset="0"/>
              <a:cs typeface="Arial" panose="020B0604020202020204" pitchFamily="34" charset="0"/>
            </a:endParaRPr>
          </a:p>
        </p:txBody>
      </p:sp>
      <p:sp>
        <p:nvSpPr>
          <p:cNvPr id="8" name="Suorakulmio: Pyöristetyt kulmat 7">
            <a:extLst>
              <a:ext uri="{FF2B5EF4-FFF2-40B4-BE49-F238E27FC236}">
                <a16:creationId xmlns:a16="http://schemas.microsoft.com/office/drawing/2014/main" id="{22F9CF2D-2409-4FC5-53A2-D9ABA48DFF06}"/>
              </a:ext>
            </a:extLst>
          </p:cNvPr>
          <p:cNvSpPr/>
          <p:nvPr/>
        </p:nvSpPr>
        <p:spPr>
          <a:xfrm>
            <a:off x="2845729" y="3676435"/>
            <a:ext cx="6532790" cy="687882"/>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i-FI" sz="1600" b="1" dirty="0">
                <a:solidFill>
                  <a:prstClr val="white"/>
                </a:solidFill>
                <a:latin typeface="Arial" panose="020B0604020202020204" pitchFamily="34" charset="0"/>
                <a:cs typeface="Arial" panose="020B0604020202020204" pitchFamily="34" charset="0"/>
              </a:rPr>
              <a:t>DISTRIKT</a:t>
            </a: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OCH </a:t>
            </a:r>
            <a:r>
              <a:rPr lang="fi-FI" sz="1600" b="1" dirty="0">
                <a:solidFill>
                  <a:prstClr val="white"/>
                </a:solidFill>
                <a:latin typeface="Arial" panose="020B0604020202020204" pitchFamily="34" charset="0"/>
                <a:cs typeface="Arial" panose="020B0604020202020204" pitchFamily="34" charset="0"/>
              </a:rPr>
              <a:t>BRANCHWORKSHOPPAR</a:t>
            </a: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21 </a:t>
            </a:r>
            <a:r>
              <a:rPr lang="fi-FI" sz="1600" b="1" dirty="0">
                <a:solidFill>
                  <a:prstClr val="white"/>
                </a:solidFill>
                <a:latin typeface="Arial" panose="020B0604020202020204" pitchFamily="34" charset="0"/>
                <a:cs typeface="Arial" panose="020B0604020202020204" pitchFamily="34" charset="0"/>
              </a:rPr>
              <a:t>st.</a:t>
            </a: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a:t>
            </a:r>
            <a:r>
              <a:rPr lang="fi-FI" sz="1600" b="1" dirty="0">
                <a:solidFill>
                  <a:prstClr val="white"/>
                </a:solidFill>
                <a:latin typeface="Arial" panose="020B0604020202020204" pitchFamily="34" charset="0"/>
                <a:cs typeface="Arial" panose="020B0604020202020204" pitchFamily="34" charset="0"/>
              </a:rPr>
              <a:t>H. 2022</a:t>
            </a:r>
            <a:endPar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lvl="0">
              <a:spcAft>
                <a:spcPct val="15000"/>
              </a:spcAft>
            </a:pPr>
            <a:r>
              <a:rPr lang="fi-FI" sz="1600" dirty="0" err="1">
                <a:latin typeface="Arial" panose="020B0604020202020204" pitchFamily="34" charset="0"/>
                <a:cs typeface="Arial" panose="020B0604020202020204" pitchFamily="34" charset="0"/>
              </a:rPr>
              <a:t>Konkreta</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utvecklingsidéer</a:t>
            </a:r>
            <a:r>
              <a:rPr lang="fi-FI" sz="1600" dirty="0">
                <a:latin typeface="Arial" panose="020B0604020202020204" pitchFamily="34" charset="0"/>
                <a:cs typeface="Arial" panose="020B0604020202020204" pitchFamily="34" charset="0"/>
              </a:rPr>
              <a:t> för </a:t>
            </a:r>
            <a:r>
              <a:rPr lang="fi-FI" sz="1600" dirty="0" err="1">
                <a:latin typeface="Arial" panose="020B0604020202020204" pitchFamily="34" charset="0"/>
                <a:cs typeface="Arial" panose="020B0604020202020204" pitchFamily="34" charset="0"/>
              </a:rPr>
              <a:t>distrikten</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och</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branchen</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ca</a:t>
            </a:r>
            <a:r>
              <a:rPr lang="fi-FI" sz="1600" dirty="0">
                <a:latin typeface="Arial" panose="020B0604020202020204" pitchFamily="34" charset="0"/>
                <a:cs typeface="Arial" panose="020B0604020202020204" pitchFamily="34" charset="0"/>
              </a:rPr>
              <a:t>. 200 </a:t>
            </a:r>
            <a:r>
              <a:rPr lang="fi-FI" sz="1600" dirty="0" err="1">
                <a:latin typeface="Arial" panose="020B0604020202020204" pitchFamily="34" charset="0"/>
                <a:cs typeface="Arial" panose="020B0604020202020204" pitchFamily="34" charset="0"/>
              </a:rPr>
              <a:t>delt</a:t>
            </a:r>
            <a:r>
              <a:rPr lang="fi-FI" sz="1600" dirty="0">
                <a:latin typeface="Arial" panose="020B0604020202020204" pitchFamily="34" charset="0"/>
                <a:cs typeface="Arial" panose="020B0604020202020204" pitchFamily="34" charset="0"/>
              </a:rPr>
              <a:t>.)</a:t>
            </a:r>
          </a:p>
        </p:txBody>
      </p:sp>
      <p:sp>
        <p:nvSpPr>
          <p:cNvPr id="10" name="Suorakulmio: Pyöristetyt kulmat 9">
            <a:extLst>
              <a:ext uri="{FF2B5EF4-FFF2-40B4-BE49-F238E27FC236}">
                <a16:creationId xmlns:a16="http://schemas.microsoft.com/office/drawing/2014/main" id="{91225AE2-FFD4-6928-C027-CEA8709FD7B3}"/>
              </a:ext>
            </a:extLst>
          </p:cNvPr>
          <p:cNvSpPr/>
          <p:nvPr/>
        </p:nvSpPr>
        <p:spPr>
          <a:xfrm>
            <a:off x="3594433" y="4414580"/>
            <a:ext cx="6532790" cy="687882"/>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VÄRDE-ENKÄT FÖR MEDLEMMAR – 10/2022 </a:t>
            </a:r>
            <a:r>
              <a:rPr lang="fi-FI" sz="1600" dirty="0">
                <a:latin typeface="Arial" panose="020B0604020202020204" pitchFamily="34" charset="0"/>
                <a:cs typeface="Arial" panose="020B0604020202020204" pitchFamily="34" charset="0"/>
              </a:rPr>
              <a:t>(</a:t>
            </a:r>
            <a:r>
              <a:rPr lang="fi-FI" sz="1600" dirty="0" err="1">
                <a:latin typeface="Arial" panose="020B0604020202020204" pitchFamily="34" charset="0"/>
                <a:cs typeface="Arial" panose="020B0604020202020204" pitchFamily="34" charset="0"/>
              </a:rPr>
              <a:t>ca</a:t>
            </a:r>
            <a:r>
              <a:rPr lang="fi-FI" sz="1600" dirty="0">
                <a:latin typeface="Arial" panose="020B0604020202020204" pitchFamily="34" charset="0"/>
                <a:cs typeface="Arial" panose="020B0604020202020204" pitchFamily="34" charset="0"/>
              </a:rPr>
              <a:t>. 2 900 </a:t>
            </a:r>
            <a:r>
              <a:rPr lang="fi-FI" sz="1600" dirty="0" err="1">
                <a:latin typeface="Arial" panose="020B0604020202020204" pitchFamily="34" charset="0"/>
                <a:cs typeface="Arial" panose="020B0604020202020204" pitchFamily="34" charset="0"/>
              </a:rPr>
              <a:t>svar</a:t>
            </a:r>
            <a:r>
              <a:rPr lang="fi-FI" sz="1600" dirty="0">
                <a:latin typeface="Arial" panose="020B0604020202020204" pitchFamily="34" charset="0"/>
                <a:cs typeface="Arial" panose="020B0604020202020204" pitchFamily="34" charset="0"/>
              </a:rPr>
              <a:t>)</a:t>
            </a:r>
            <a:endPar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lvl="0">
              <a:spcAft>
                <a:spcPct val="15000"/>
              </a:spcAft>
            </a:pPr>
            <a:r>
              <a:rPr lang="sv-SE" sz="1600" dirty="0">
                <a:latin typeface="Arial" panose="020B0604020202020204" pitchFamily="34" charset="0"/>
                <a:cs typeface="Arial" panose="020B0604020202020204" pitchFamily="34" charset="0"/>
              </a:rPr>
              <a:t>Medlemmars syn på syftet och värden i </a:t>
            </a:r>
            <a:r>
              <a:rPr lang="sv-SE" sz="1600" dirty="0" err="1">
                <a:latin typeface="Arial" panose="020B0604020202020204" pitchFamily="34" charset="0"/>
                <a:cs typeface="Arial" panose="020B0604020202020204" pitchFamily="34" charset="0"/>
              </a:rPr>
              <a:t>lionsverksamhet</a:t>
            </a:r>
            <a:endParaRPr lang="fi-FI" sz="1600" dirty="0">
              <a:latin typeface="Arial" panose="020B0604020202020204" pitchFamily="34" charset="0"/>
              <a:cs typeface="Arial" panose="020B0604020202020204" pitchFamily="34" charset="0"/>
            </a:endParaRPr>
          </a:p>
        </p:txBody>
      </p:sp>
      <p:sp>
        <p:nvSpPr>
          <p:cNvPr id="16" name="Suorakulmio: Pyöristetyt kulmat 15">
            <a:extLst>
              <a:ext uri="{FF2B5EF4-FFF2-40B4-BE49-F238E27FC236}">
                <a16:creationId xmlns:a16="http://schemas.microsoft.com/office/drawing/2014/main" id="{5256AE87-8D25-751E-4081-CA872D4D6DCC}"/>
              </a:ext>
            </a:extLst>
          </p:cNvPr>
          <p:cNvSpPr/>
          <p:nvPr/>
        </p:nvSpPr>
        <p:spPr>
          <a:xfrm>
            <a:off x="4029494" y="5165299"/>
            <a:ext cx="6975902" cy="687882"/>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i-FI" sz="1600" b="1" dirty="0">
                <a:solidFill>
                  <a:schemeClr val="bg1"/>
                </a:solidFill>
                <a:latin typeface="Arial" panose="020B0604020202020204" pitchFamily="34" charset="0"/>
                <a:cs typeface="Arial" panose="020B0604020202020204" pitchFamily="34" charset="0"/>
              </a:rPr>
              <a:t>ENKÄT</a:t>
            </a:r>
            <a:r>
              <a:rPr kumimoji="0" lang="fi-FI"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FÖR MEDLEMMAR, MÅLSÄTTNING – 1/2023</a:t>
            </a:r>
            <a:r>
              <a:rPr kumimoji="0" lang="fi-FI" sz="16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fi-FI" sz="160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ca</a:t>
            </a:r>
            <a:r>
              <a:rPr kumimoji="0" lang="fi-FI" sz="16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2 500 </a:t>
            </a:r>
            <a:r>
              <a:rPr kumimoji="0" lang="fi-FI" sz="160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svar</a:t>
            </a:r>
            <a:r>
              <a:rPr kumimoji="0" lang="fi-FI" sz="16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endParaRPr kumimoji="0" lang="fi-FI"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lvl="0">
              <a:spcAft>
                <a:spcPct val="15000"/>
              </a:spcAft>
            </a:pPr>
            <a:r>
              <a:rPr lang="sv-SE" sz="1600" dirty="0">
                <a:solidFill>
                  <a:schemeClr val="bg1"/>
                </a:solidFill>
                <a:latin typeface="Arial" panose="020B0604020202020204" pitchFamily="34" charset="0"/>
                <a:cs typeface="Arial" panose="020B0604020202020204" pitchFamily="34" charset="0"/>
              </a:rPr>
              <a:t>Definiering av mål och åtgärder</a:t>
            </a:r>
            <a:endParaRPr lang="fi-FI" sz="1600" dirty="0">
              <a:solidFill>
                <a:schemeClr val="bg1"/>
              </a:solidFill>
              <a:latin typeface="Arial" panose="020B0604020202020204" pitchFamily="34" charset="0"/>
              <a:cs typeface="Arial" panose="020B0604020202020204" pitchFamily="34" charset="0"/>
            </a:endParaRPr>
          </a:p>
        </p:txBody>
      </p:sp>
      <p:sp>
        <p:nvSpPr>
          <p:cNvPr id="17" name="Suorakulmio: Pyöristetyt kulmat 16">
            <a:extLst>
              <a:ext uri="{FF2B5EF4-FFF2-40B4-BE49-F238E27FC236}">
                <a16:creationId xmlns:a16="http://schemas.microsoft.com/office/drawing/2014/main" id="{518D2ED7-4361-6AC5-A48D-76781F70A6A6}"/>
              </a:ext>
            </a:extLst>
          </p:cNvPr>
          <p:cNvSpPr/>
          <p:nvPr/>
        </p:nvSpPr>
        <p:spPr>
          <a:xfrm>
            <a:off x="5266048" y="5895898"/>
            <a:ext cx="6532790" cy="687882"/>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ÅRSMÖTE I ESBO 10.6.2023</a:t>
            </a:r>
          </a:p>
          <a:p>
            <a:pPr lvl="0">
              <a:spcAft>
                <a:spcPct val="15000"/>
              </a:spcAft>
            </a:pPr>
            <a:r>
              <a:rPr lang="sv-SE" sz="1600" dirty="0">
                <a:latin typeface="Arial" panose="020B0604020202020204" pitchFamily="34" charset="0"/>
                <a:cs typeface="Arial" panose="020B0604020202020204" pitchFamily="34" charset="0"/>
              </a:rPr>
              <a:t>Beslut av strategin och verksamhetsplaner</a:t>
            </a:r>
            <a:endParaRPr lang="fi-FI" sz="1600" dirty="0">
              <a:latin typeface="Arial" panose="020B0604020202020204" pitchFamily="34" charset="0"/>
              <a:cs typeface="Arial" panose="020B0604020202020204" pitchFamily="34" charset="0"/>
            </a:endParaRPr>
          </a:p>
        </p:txBody>
      </p:sp>
      <p:sp>
        <p:nvSpPr>
          <p:cNvPr id="22" name="Nuoli: Pyöreä 21">
            <a:extLst>
              <a:ext uri="{FF2B5EF4-FFF2-40B4-BE49-F238E27FC236}">
                <a16:creationId xmlns:a16="http://schemas.microsoft.com/office/drawing/2014/main" id="{C28263AD-7B8E-4455-75E2-4567D8BE111E}"/>
              </a:ext>
            </a:extLst>
          </p:cNvPr>
          <p:cNvSpPr/>
          <p:nvPr/>
        </p:nvSpPr>
        <p:spPr>
          <a:xfrm rot="2426086">
            <a:off x="6051359" y="1470918"/>
            <a:ext cx="1262743" cy="1188534"/>
          </a:xfrm>
          <a:prstGeom prst="circularArrow">
            <a:avLst>
              <a:gd name="adj1" fmla="val 12313"/>
              <a:gd name="adj2" fmla="val 1579607"/>
              <a:gd name="adj3" fmla="val 18154297"/>
              <a:gd name="adj4" fmla="val 11285865"/>
              <a:gd name="adj5" fmla="val 154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3" name="Nuoli: Pyöreä 22">
            <a:extLst>
              <a:ext uri="{FF2B5EF4-FFF2-40B4-BE49-F238E27FC236}">
                <a16:creationId xmlns:a16="http://schemas.microsoft.com/office/drawing/2014/main" id="{5BBD9EE4-84DD-A6B2-64B1-AEFE5545F6F5}"/>
              </a:ext>
            </a:extLst>
          </p:cNvPr>
          <p:cNvSpPr/>
          <p:nvPr/>
        </p:nvSpPr>
        <p:spPr>
          <a:xfrm rot="2426086">
            <a:off x="6796014" y="2202788"/>
            <a:ext cx="1262743" cy="1188534"/>
          </a:xfrm>
          <a:prstGeom prst="circularArrow">
            <a:avLst>
              <a:gd name="adj1" fmla="val 12313"/>
              <a:gd name="adj2" fmla="val 1579607"/>
              <a:gd name="adj3" fmla="val 18154297"/>
              <a:gd name="adj4" fmla="val 11285865"/>
              <a:gd name="adj5" fmla="val 154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4" name="Nuoli: Pyöreä 23">
            <a:extLst>
              <a:ext uri="{FF2B5EF4-FFF2-40B4-BE49-F238E27FC236}">
                <a16:creationId xmlns:a16="http://schemas.microsoft.com/office/drawing/2014/main" id="{1B7600EF-EE4A-8F4E-C4D6-BD110247CD56}"/>
              </a:ext>
            </a:extLst>
          </p:cNvPr>
          <p:cNvSpPr/>
          <p:nvPr/>
        </p:nvSpPr>
        <p:spPr>
          <a:xfrm rot="2426086">
            <a:off x="7752070" y="2940932"/>
            <a:ext cx="1262743" cy="1188534"/>
          </a:xfrm>
          <a:prstGeom prst="circularArrow">
            <a:avLst>
              <a:gd name="adj1" fmla="val 12313"/>
              <a:gd name="adj2" fmla="val 1579607"/>
              <a:gd name="adj3" fmla="val 18154297"/>
              <a:gd name="adj4" fmla="val 11285865"/>
              <a:gd name="adj5" fmla="val 154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5" name="Nuoli: Pyöreä 24">
            <a:extLst>
              <a:ext uri="{FF2B5EF4-FFF2-40B4-BE49-F238E27FC236}">
                <a16:creationId xmlns:a16="http://schemas.microsoft.com/office/drawing/2014/main" id="{72F6A452-D28E-2916-4574-59512003F9C0}"/>
              </a:ext>
            </a:extLst>
          </p:cNvPr>
          <p:cNvSpPr/>
          <p:nvPr/>
        </p:nvSpPr>
        <p:spPr>
          <a:xfrm rot="2426086">
            <a:off x="8717744" y="3699152"/>
            <a:ext cx="1262743" cy="1188534"/>
          </a:xfrm>
          <a:prstGeom prst="circularArrow">
            <a:avLst>
              <a:gd name="adj1" fmla="val 12313"/>
              <a:gd name="adj2" fmla="val 1579607"/>
              <a:gd name="adj3" fmla="val 18154297"/>
              <a:gd name="adj4" fmla="val 11285865"/>
              <a:gd name="adj5" fmla="val 154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6" name="Nuoli: Pyöreä 25">
            <a:extLst>
              <a:ext uri="{FF2B5EF4-FFF2-40B4-BE49-F238E27FC236}">
                <a16:creationId xmlns:a16="http://schemas.microsoft.com/office/drawing/2014/main" id="{C2EB7F00-3826-6A1F-5DEA-E63473A1A295}"/>
              </a:ext>
            </a:extLst>
          </p:cNvPr>
          <p:cNvSpPr/>
          <p:nvPr/>
        </p:nvSpPr>
        <p:spPr>
          <a:xfrm rot="2426086">
            <a:off x="9502078" y="4442283"/>
            <a:ext cx="1262743" cy="1188534"/>
          </a:xfrm>
          <a:prstGeom prst="circularArrow">
            <a:avLst>
              <a:gd name="adj1" fmla="val 12313"/>
              <a:gd name="adj2" fmla="val 1579607"/>
              <a:gd name="adj3" fmla="val 18154297"/>
              <a:gd name="adj4" fmla="val 11285865"/>
              <a:gd name="adj5" fmla="val 154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7" name="Nuoli: Pyöreä 26">
            <a:extLst>
              <a:ext uri="{FF2B5EF4-FFF2-40B4-BE49-F238E27FC236}">
                <a16:creationId xmlns:a16="http://schemas.microsoft.com/office/drawing/2014/main" id="{D951B69B-7E4A-F17B-7D7F-33CDA2FA170E}"/>
              </a:ext>
            </a:extLst>
          </p:cNvPr>
          <p:cNvSpPr/>
          <p:nvPr/>
        </p:nvSpPr>
        <p:spPr>
          <a:xfrm rot="2426086">
            <a:off x="10486500" y="5185414"/>
            <a:ext cx="1262743" cy="1188534"/>
          </a:xfrm>
          <a:prstGeom prst="circularArrow">
            <a:avLst>
              <a:gd name="adj1" fmla="val 12313"/>
              <a:gd name="adj2" fmla="val 1579607"/>
              <a:gd name="adj3" fmla="val 18154297"/>
              <a:gd name="adj4" fmla="val 11285865"/>
              <a:gd name="adj5" fmla="val 154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3" name="Suorakulmio 2">
            <a:extLst>
              <a:ext uri="{FF2B5EF4-FFF2-40B4-BE49-F238E27FC236}">
                <a16:creationId xmlns:a16="http://schemas.microsoft.com/office/drawing/2014/main" id="{EB953055-1359-1CFB-85B2-944AE82F64F6}"/>
              </a:ext>
            </a:extLst>
          </p:cNvPr>
          <p:cNvSpPr/>
          <p:nvPr/>
        </p:nvSpPr>
        <p:spPr>
          <a:xfrm>
            <a:off x="251200" y="4548705"/>
            <a:ext cx="3158205" cy="20373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latin typeface="Arial" panose="020B0604020202020204" pitchFamily="34" charset="0"/>
                <a:cs typeface="Arial" panose="020B0604020202020204" pitchFamily="34" charset="0"/>
              </a:rPr>
              <a:t>AKTIV KOMMUNIKATION I</a:t>
            </a:r>
          </a:p>
          <a:p>
            <a:pPr algn="ctr"/>
            <a:r>
              <a:rPr lang="fi-FI" dirty="0">
                <a:solidFill>
                  <a:schemeClr val="tx1"/>
                </a:solidFill>
                <a:latin typeface="Arial" panose="020B0604020202020204" pitchFamily="34" charset="0"/>
                <a:cs typeface="Arial" panose="020B0604020202020204" pitchFamily="34" charset="0"/>
              </a:rPr>
              <a:t>LION-</a:t>
            </a:r>
            <a:r>
              <a:rPr lang="fi-FI" dirty="0" err="1">
                <a:solidFill>
                  <a:schemeClr val="tx1"/>
                </a:solidFill>
                <a:latin typeface="Arial" panose="020B0604020202020204" pitchFamily="34" charset="0"/>
                <a:cs typeface="Arial" panose="020B0604020202020204" pitchFamily="34" charset="0"/>
              </a:rPr>
              <a:t>tidningen</a:t>
            </a:r>
            <a:endParaRPr lang="fi-FI" dirty="0">
              <a:solidFill>
                <a:schemeClr val="tx1"/>
              </a:solidFill>
              <a:latin typeface="Arial" panose="020B0604020202020204" pitchFamily="34" charset="0"/>
              <a:cs typeface="Arial" panose="020B0604020202020204" pitchFamily="34" charset="0"/>
            </a:endParaRPr>
          </a:p>
          <a:p>
            <a:pPr algn="ctr"/>
            <a:r>
              <a:rPr lang="fi-FI" dirty="0">
                <a:solidFill>
                  <a:schemeClr val="tx1"/>
                </a:solidFill>
                <a:latin typeface="Arial" panose="020B0604020202020204" pitchFamily="34" charset="0"/>
                <a:cs typeface="Arial" panose="020B0604020202020204" pitchFamily="34" charset="0"/>
              </a:rPr>
              <a:t>LION-</a:t>
            </a:r>
            <a:r>
              <a:rPr lang="fi-FI" dirty="0" err="1">
                <a:solidFill>
                  <a:schemeClr val="tx1"/>
                </a:solidFill>
                <a:latin typeface="Arial" panose="020B0604020202020204" pitchFamily="34" charset="0"/>
                <a:cs typeface="Arial" panose="020B0604020202020204" pitchFamily="34" charset="0"/>
              </a:rPr>
              <a:t>meddelande</a:t>
            </a:r>
            <a:endParaRPr lang="fi-FI" dirty="0">
              <a:solidFill>
                <a:schemeClr val="tx1"/>
              </a:solidFill>
              <a:latin typeface="Arial" panose="020B0604020202020204" pitchFamily="34" charset="0"/>
              <a:cs typeface="Arial" panose="020B0604020202020204" pitchFamily="34" charset="0"/>
            </a:endParaRPr>
          </a:p>
          <a:p>
            <a:pPr algn="ctr"/>
            <a:r>
              <a:rPr lang="fi-FI" dirty="0" err="1">
                <a:solidFill>
                  <a:schemeClr val="tx1"/>
                </a:solidFill>
                <a:latin typeface="Arial" panose="020B0604020202020204" pitchFamily="34" charset="0"/>
                <a:cs typeface="Arial" panose="020B0604020202020204" pitchFamily="34" charset="0"/>
              </a:rPr>
              <a:t>webinarium</a:t>
            </a:r>
            <a:endParaRPr lang="fi-FI" dirty="0">
              <a:solidFill>
                <a:schemeClr val="tx1"/>
              </a:solidFill>
              <a:latin typeface="Arial" panose="020B0604020202020204" pitchFamily="34" charset="0"/>
              <a:cs typeface="Arial" panose="020B0604020202020204" pitchFamily="34" charset="0"/>
            </a:endParaRPr>
          </a:p>
          <a:p>
            <a:pPr algn="ctr"/>
            <a:r>
              <a:rPr lang="fi-FI" dirty="0" err="1">
                <a:solidFill>
                  <a:schemeClr val="tx1"/>
                </a:solidFill>
                <a:latin typeface="Arial" panose="020B0604020202020204" pitchFamily="34" charset="0"/>
                <a:cs typeface="Arial" panose="020B0604020202020204" pitchFamily="34" charset="0"/>
              </a:rPr>
              <a:t>distriktens</a:t>
            </a:r>
            <a:r>
              <a:rPr lang="fi-FI" dirty="0">
                <a:solidFill>
                  <a:schemeClr val="tx1"/>
                </a:solidFill>
                <a:latin typeface="Arial" panose="020B0604020202020204" pitchFamily="34" charset="0"/>
                <a:cs typeface="Arial" panose="020B0604020202020204" pitchFamily="34" charset="0"/>
              </a:rPr>
              <a:t> </a:t>
            </a:r>
            <a:r>
              <a:rPr lang="fi-FI" dirty="0" err="1">
                <a:solidFill>
                  <a:schemeClr val="tx1"/>
                </a:solidFill>
                <a:latin typeface="Arial" panose="020B0604020202020204" pitchFamily="34" charset="0"/>
                <a:cs typeface="Arial" panose="020B0604020202020204" pitchFamily="34" charset="0"/>
              </a:rPr>
              <a:t>evenemang</a:t>
            </a:r>
            <a:endParaRPr lang="fi-FI" dirty="0">
              <a:solidFill>
                <a:schemeClr val="tx1"/>
              </a:solidFill>
              <a:latin typeface="Arial" panose="020B0604020202020204" pitchFamily="34" charset="0"/>
              <a:cs typeface="Arial" panose="020B0604020202020204" pitchFamily="34" charset="0"/>
            </a:endParaRPr>
          </a:p>
          <a:p>
            <a:pPr algn="ctr"/>
            <a:r>
              <a:rPr lang="fi-FI" dirty="0" err="1">
                <a:solidFill>
                  <a:schemeClr val="tx1"/>
                </a:solidFill>
                <a:latin typeface="Arial" panose="020B0604020202020204" pitchFamily="34" charset="0"/>
                <a:cs typeface="Arial" panose="020B0604020202020204" pitchFamily="34" charset="0"/>
              </a:rPr>
              <a:t>sociala</a:t>
            </a:r>
            <a:r>
              <a:rPr lang="fi-FI" dirty="0">
                <a:solidFill>
                  <a:schemeClr val="tx1"/>
                </a:solidFill>
                <a:latin typeface="Arial" panose="020B0604020202020204" pitchFamily="34" charset="0"/>
                <a:cs typeface="Arial" panose="020B0604020202020204" pitchFamily="34" charset="0"/>
              </a:rPr>
              <a:t> median</a:t>
            </a:r>
          </a:p>
          <a:p>
            <a:pPr algn="ctr"/>
            <a:r>
              <a:rPr lang="fi-FI" dirty="0" err="1">
                <a:solidFill>
                  <a:schemeClr val="tx1"/>
                </a:solidFill>
                <a:latin typeface="Arial" panose="020B0604020202020204" pitchFamily="34" charset="0"/>
                <a:cs typeface="Arial" panose="020B0604020202020204" pitchFamily="34" charset="0"/>
              </a:rPr>
              <a:t>infobrev</a:t>
            </a:r>
            <a:r>
              <a:rPr lang="fi-FI" dirty="0">
                <a:solidFill>
                  <a:schemeClr val="tx1"/>
                </a:solidFill>
                <a:latin typeface="Arial" panose="020B0604020202020204" pitchFamily="34" charset="0"/>
                <a:cs typeface="Arial" panose="020B0604020202020204" pitchFamily="34" charset="0"/>
              </a:rPr>
              <a:t> </a:t>
            </a:r>
            <a:r>
              <a:rPr lang="fi-FI" dirty="0" err="1">
                <a:solidFill>
                  <a:schemeClr val="tx1"/>
                </a:solidFill>
                <a:latin typeface="Arial" panose="020B0604020202020204" pitchFamily="34" charset="0"/>
                <a:cs typeface="Arial" panose="020B0604020202020204" pitchFamily="34" charset="0"/>
              </a:rPr>
              <a:t>till</a:t>
            </a:r>
            <a:r>
              <a:rPr lang="fi-FI" dirty="0">
                <a:solidFill>
                  <a:schemeClr val="tx1"/>
                </a:solidFill>
                <a:latin typeface="Arial" panose="020B0604020202020204" pitchFamily="34" charset="0"/>
                <a:cs typeface="Arial" panose="020B0604020202020204" pitchFamily="34" charset="0"/>
              </a:rPr>
              <a:t> </a:t>
            </a:r>
            <a:r>
              <a:rPr lang="fi-FI" dirty="0" err="1">
                <a:solidFill>
                  <a:schemeClr val="tx1"/>
                </a:solidFill>
                <a:latin typeface="Arial" panose="020B0604020202020204" pitchFamily="34" charset="0"/>
                <a:cs typeface="Arial" panose="020B0604020202020204" pitchFamily="34" charset="0"/>
              </a:rPr>
              <a:t>distrikten</a:t>
            </a:r>
            <a:endParaRPr lang="fi-FI" dirty="0">
              <a:solidFill>
                <a:schemeClr val="tx1"/>
              </a:solidFill>
              <a:latin typeface="Arial" panose="020B0604020202020204" pitchFamily="34" charset="0"/>
              <a:cs typeface="Arial" panose="020B0604020202020204" pitchFamily="34" charset="0"/>
            </a:endParaRPr>
          </a:p>
        </p:txBody>
      </p:sp>
      <p:sp>
        <p:nvSpPr>
          <p:cNvPr id="9" name="Suorakulmio 8">
            <a:extLst>
              <a:ext uri="{FF2B5EF4-FFF2-40B4-BE49-F238E27FC236}">
                <a16:creationId xmlns:a16="http://schemas.microsoft.com/office/drawing/2014/main" id="{D078D72A-9249-D919-3D44-50FFBF7C34D2}"/>
              </a:ext>
            </a:extLst>
          </p:cNvPr>
          <p:cNvSpPr/>
          <p:nvPr/>
        </p:nvSpPr>
        <p:spPr>
          <a:xfrm>
            <a:off x="9073190" y="1040221"/>
            <a:ext cx="2867609" cy="22069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latin typeface="Arial" panose="020B0604020202020204" pitchFamily="34" charset="0"/>
                <a:cs typeface="Arial" panose="020B0604020202020204" pitchFamily="34" charset="0"/>
              </a:rPr>
              <a:t>HUVUDSYFTE</a:t>
            </a:r>
          </a:p>
          <a:p>
            <a:pPr algn="ctr"/>
            <a:r>
              <a:rPr lang="sv-SE" dirty="0">
                <a:solidFill>
                  <a:schemeClr val="tx1"/>
                </a:solidFill>
                <a:latin typeface="Arial" panose="020B0604020202020204" pitchFamily="34" charset="0"/>
                <a:cs typeface="Arial" panose="020B0604020202020204" pitchFamily="34" charset="0"/>
              </a:rPr>
              <a:t>Hur borde distriktet och föreningen arbeta för att säkerställa att vår kärnverksamhet - våra klubbar och medlemmar - kan blomstra och tjäna på bästa möjliga sätt.</a:t>
            </a:r>
            <a:endParaRPr lang="fi-FI"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85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EC20654C-8E6B-4A56-B900-199C9E9BDB17}"/>
              </a:ext>
            </a:extLst>
          </p:cNvPr>
          <p:cNvSpPr/>
          <p:nvPr/>
        </p:nvSpPr>
        <p:spPr>
          <a:xfrm>
            <a:off x="561739" y="1405607"/>
            <a:ext cx="4456951" cy="613849"/>
          </a:xfrm>
          <a:prstGeom prst="roundRect">
            <a:avLst>
              <a:gd name="adj" fmla="val 1689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07000"/>
              </a:lnSpc>
              <a:spcAft>
                <a:spcPts val="800"/>
              </a:spcAft>
            </a:pPr>
            <a:r>
              <a:rPr lang="fi-FI" sz="1800" b="1" kern="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GUVERNÖRSRÅDET </a:t>
            </a:r>
            <a:r>
              <a:rPr lang="fi-FI" sz="18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fi-FI" sz="1800" b="1" kern="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ÅRSMÖTESBESLUT</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kstiruutu 19">
            <a:extLst>
              <a:ext uri="{FF2B5EF4-FFF2-40B4-BE49-F238E27FC236}">
                <a16:creationId xmlns:a16="http://schemas.microsoft.com/office/drawing/2014/main" id="{D52A807B-3DF2-124D-0C26-273A4601BB7D}"/>
              </a:ext>
            </a:extLst>
          </p:cNvPr>
          <p:cNvSpPr txBox="1"/>
          <p:nvPr/>
        </p:nvSpPr>
        <p:spPr>
          <a:xfrm>
            <a:off x="2321490" y="308792"/>
            <a:ext cx="754902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000" b="1" i="0" u="none" strike="noStrike" kern="1200" cap="none" spc="0" normalizeH="0" baseline="0" noProof="0" dirty="0" err="1">
                <a:ln>
                  <a:noFill/>
                </a:ln>
                <a:solidFill>
                  <a:srgbClr val="00338D"/>
                </a:solidFill>
                <a:effectLst/>
                <a:uLnTx/>
                <a:uFillTx/>
                <a:latin typeface="Arial" panose="020B0604020202020204" pitchFamily="34" charset="0"/>
                <a:ea typeface="+mn-ea"/>
                <a:cs typeface="Arial" panose="020B0604020202020204" pitchFamily="34" charset="0"/>
              </a:rPr>
              <a:t>Strategibeslut</a:t>
            </a:r>
            <a:r>
              <a:rPr kumimoji="0" lang="fi-FI" sz="30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 </a:t>
            </a:r>
            <a:r>
              <a:rPr kumimoji="0" lang="fi-FI" sz="3000" b="1" i="0" u="none" strike="noStrike" kern="1200" cap="none" spc="0" normalizeH="0" baseline="0" noProof="0" dirty="0" err="1">
                <a:ln>
                  <a:noFill/>
                </a:ln>
                <a:solidFill>
                  <a:srgbClr val="00338D"/>
                </a:solidFill>
                <a:effectLst/>
                <a:uLnTx/>
                <a:uFillTx/>
                <a:latin typeface="Arial" panose="020B0604020202020204" pitchFamily="34" charset="0"/>
                <a:ea typeface="+mn-ea"/>
                <a:cs typeface="Arial" panose="020B0604020202020204" pitchFamily="34" charset="0"/>
              </a:rPr>
              <a:t>och</a:t>
            </a:r>
            <a:r>
              <a:rPr kumimoji="0" lang="fi-FI" sz="30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 -</a:t>
            </a:r>
            <a:r>
              <a:rPr kumimoji="0" lang="fi-FI" sz="3000" b="1" i="0" u="none" strike="noStrike" kern="1200" cap="none" spc="0" normalizeH="0" baseline="0" noProof="0" dirty="0" err="1">
                <a:ln>
                  <a:noFill/>
                </a:ln>
                <a:solidFill>
                  <a:srgbClr val="00338D"/>
                </a:solidFill>
                <a:effectLst/>
                <a:uLnTx/>
                <a:uFillTx/>
                <a:latin typeface="Arial" panose="020B0604020202020204" pitchFamily="34" charset="0"/>
                <a:ea typeface="+mn-ea"/>
                <a:cs typeface="Arial" panose="020B0604020202020204" pitchFamily="34" charset="0"/>
              </a:rPr>
              <a:t>verkställande</a:t>
            </a:r>
            <a:endParaRPr kumimoji="0" lang="fi-FI" sz="2200" b="0"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endParaRPr>
          </a:p>
        </p:txBody>
      </p:sp>
      <p:pic>
        <p:nvPicPr>
          <p:cNvPr id="2" name="Kuva 1">
            <a:extLst>
              <a:ext uri="{FF2B5EF4-FFF2-40B4-BE49-F238E27FC236}">
                <a16:creationId xmlns:a16="http://schemas.microsoft.com/office/drawing/2014/main" id="{2ADD1CA3-D825-7437-C8EF-4510A5593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06" y="336927"/>
            <a:ext cx="2358647" cy="853945"/>
          </a:xfrm>
          <a:prstGeom prst="rect">
            <a:avLst/>
          </a:prstGeom>
        </p:spPr>
      </p:pic>
      <p:sp>
        <p:nvSpPr>
          <p:cNvPr id="3" name="Suorakulmio: Pyöristetyt kulmat 2">
            <a:extLst>
              <a:ext uri="{FF2B5EF4-FFF2-40B4-BE49-F238E27FC236}">
                <a16:creationId xmlns:a16="http://schemas.microsoft.com/office/drawing/2014/main" id="{001CF2EE-9D31-DAF9-72B1-686C407E99FC}"/>
              </a:ext>
            </a:extLst>
          </p:cNvPr>
          <p:cNvSpPr/>
          <p:nvPr/>
        </p:nvSpPr>
        <p:spPr>
          <a:xfrm>
            <a:off x="7161569" y="1405607"/>
            <a:ext cx="4468692" cy="613849"/>
          </a:xfrm>
          <a:prstGeom prst="roundRect">
            <a:avLst>
              <a:gd name="adj" fmla="val 15148"/>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07000"/>
              </a:lnSpc>
              <a:spcAft>
                <a:spcPts val="800"/>
              </a:spcAft>
            </a:pPr>
            <a:r>
              <a:rPr lang="fi-FI" sz="1800" b="1" kern="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VERKSAMHETSPLANER</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uorakulmio: Pyöristetyt kulmat 3">
            <a:extLst>
              <a:ext uri="{FF2B5EF4-FFF2-40B4-BE49-F238E27FC236}">
                <a16:creationId xmlns:a16="http://schemas.microsoft.com/office/drawing/2014/main" id="{C39E35AD-B335-1F03-B3D9-C7C79E5880D8}"/>
              </a:ext>
            </a:extLst>
          </p:cNvPr>
          <p:cNvSpPr/>
          <p:nvPr/>
        </p:nvSpPr>
        <p:spPr>
          <a:xfrm>
            <a:off x="561739" y="2115899"/>
            <a:ext cx="4456951" cy="2850234"/>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Vision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solidFill>
                  <a:prstClr val="white"/>
                </a:solidFill>
                <a:latin typeface="Arial" panose="020B0604020202020204" pitchFamily="34" charset="0"/>
                <a:cs typeface="Arial" panose="020B0604020202020204" pitchFamily="34" charset="0"/>
              </a:rPr>
              <a:t>Mission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Värderingar</a:t>
            </a:r>
            <a:endParaRPr kumimoji="0" lang="fi-FI"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err="1">
                <a:solidFill>
                  <a:prstClr val="white"/>
                </a:solidFill>
                <a:latin typeface="Arial" panose="020B0604020202020204" pitchFamily="34" charset="0"/>
                <a:cs typeface="Arial" panose="020B0604020202020204" pitchFamily="34" charset="0"/>
              </a:rPr>
              <a:t>Målsättningar</a:t>
            </a:r>
            <a:endParaRPr lang="fi-FI" dirty="0">
              <a:solidFill>
                <a:prstClr val="white"/>
              </a:solidFill>
              <a:latin typeface="Arial" panose="020B0604020202020204" pitchFamily="34" charset="0"/>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Verksamhetsprogram</a:t>
            </a:r>
            <a:endParaRPr kumimoji="0" lang="fi-FI"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uorakulmio: Pyöristetyt kulmat 4">
            <a:extLst>
              <a:ext uri="{FF2B5EF4-FFF2-40B4-BE49-F238E27FC236}">
                <a16:creationId xmlns:a16="http://schemas.microsoft.com/office/drawing/2014/main" id="{FB4CC748-C6A1-6139-29B2-B93E62CF3319}"/>
              </a:ext>
            </a:extLst>
          </p:cNvPr>
          <p:cNvSpPr/>
          <p:nvPr/>
        </p:nvSpPr>
        <p:spPr>
          <a:xfrm>
            <a:off x="7161569" y="2115899"/>
            <a:ext cx="4468692" cy="2850234"/>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fi-FI" b="1" dirty="0">
                <a:solidFill>
                  <a:prstClr val="white"/>
                </a:solidFill>
                <a:latin typeface="Arial" panose="020B0604020202020204" pitchFamily="34" charset="0"/>
                <a:cs typeface="Arial" panose="020B0604020202020204" pitchFamily="34" charset="0"/>
              </a:rPr>
              <a:t>VERKSTÄLLANDE AV STRATEGIN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Strategins förverkligande befrämjas av  åtgärder i förbundets, sektorernas och distriktens årliga verksamhetsplaner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Åtgärdernas konkreta förverkligande planeras ansvarsområdesvis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Stödarbetsgruppen för verkställandet av strategin hjälper till</a:t>
            </a:r>
          </a:p>
        </p:txBody>
      </p:sp>
      <p:sp>
        <p:nvSpPr>
          <p:cNvPr id="6" name="Nuoli: Oikea 5">
            <a:extLst>
              <a:ext uri="{FF2B5EF4-FFF2-40B4-BE49-F238E27FC236}">
                <a16:creationId xmlns:a16="http://schemas.microsoft.com/office/drawing/2014/main" id="{27EBBB28-D7F8-B209-64FC-0301DCB30F71}"/>
              </a:ext>
            </a:extLst>
          </p:cNvPr>
          <p:cNvSpPr/>
          <p:nvPr/>
        </p:nvSpPr>
        <p:spPr>
          <a:xfrm>
            <a:off x="5327431" y="2412120"/>
            <a:ext cx="1537138" cy="223082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Pyöristetyt kulmat 7">
            <a:extLst>
              <a:ext uri="{FF2B5EF4-FFF2-40B4-BE49-F238E27FC236}">
                <a16:creationId xmlns:a16="http://schemas.microsoft.com/office/drawing/2014/main" id="{BA373F95-DD22-5F79-B08F-167CE5D94ADF}"/>
              </a:ext>
            </a:extLst>
          </p:cNvPr>
          <p:cNvSpPr/>
          <p:nvPr/>
        </p:nvSpPr>
        <p:spPr>
          <a:xfrm>
            <a:off x="1761474" y="5158117"/>
            <a:ext cx="8669051" cy="1243341"/>
          </a:xfrm>
          <a:prstGeom prst="roundRect">
            <a:avLst>
              <a:gd name="adj" fmla="val 2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sv-SE" dirty="0">
                <a:solidFill>
                  <a:schemeClr val="tx1"/>
                </a:solidFill>
                <a:latin typeface="Arial" panose="020B0604020202020204" pitchFamily="34" charset="0"/>
                <a:cs typeface="Arial" panose="020B0604020202020204" pitchFamily="34" charset="0"/>
              </a:rPr>
              <a:t>Konkreta förslag till åtgärder för att förbättra verksamheten har framkommit under strategiprocessens gång och synliga åtgärder förväntas också i klubbarna</a:t>
            </a:r>
            <a:r>
              <a:rPr lang="fi-FI"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sv-SE" dirty="0">
                <a:solidFill>
                  <a:schemeClr val="tx1"/>
                </a:solidFill>
                <a:latin typeface="Arial" panose="020B0604020202020204" pitchFamily="34" charset="0"/>
                <a:cs typeface="Arial" panose="020B0604020202020204" pitchFamily="34" charset="0"/>
                <a:sym typeface="Wingdings" panose="05000000000000000000" pitchFamily="2" charset="2"/>
              </a:rPr>
              <a:t>Förslag till åtgärder för att stödja genomförandet av strategin och underlätta planeringen av förbundets, </a:t>
            </a:r>
            <a:r>
              <a:rPr lang="sv-SE" dirty="0" err="1">
                <a:solidFill>
                  <a:schemeClr val="tx1"/>
                </a:solidFill>
                <a:latin typeface="Arial" panose="020B0604020202020204" pitchFamily="34" charset="0"/>
                <a:cs typeface="Arial" panose="020B0604020202020204" pitchFamily="34" charset="0"/>
                <a:sym typeface="Wingdings" panose="05000000000000000000" pitchFamily="2" charset="2"/>
              </a:rPr>
              <a:t>branchens</a:t>
            </a:r>
            <a:r>
              <a:rPr lang="sv-SE" dirty="0">
                <a:solidFill>
                  <a:schemeClr val="tx1"/>
                </a:solidFill>
                <a:latin typeface="Arial" panose="020B0604020202020204" pitchFamily="34" charset="0"/>
                <a:cs typeface="Arial" panose="020B0604020202020204" pitchFamily="34" charset="0"/>
                <a:sym typeface="Wingdings" panose="05000000000000000000" pitchFamily="2" charset="2"/>
              </a:rPr>
              <a:t> och distriktens verksamhet.</a:t>
            </a:r>
            <a:endParaRPr kumimoji="0" lang="fi-FI"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076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Pyöristetyt kulmat 6">
            <a:extLst>
              <a:ext uri="{FF2B5EF4-FFF2-40B4-BE49-F238E27FC236}">
                <a16:creationId xmlns:a16="http://schemas.microsoft.com/office/drawing/2014/main" id="{6450097F-A32A-4311-8A9A-C8E5032F03B0}"/>
              </a:ext>
            </a:extLst>
          </p:cNvPr>
          <p:cNvSpPr/>
          <p:nvPr/>
        </p:nvSpPr>
        <p:spPr>
          <a:xfrm>
            <a:off x="85725" y="2124968"/>
            <a:ext cx="3292266" cy="1840788"/>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VARFÖR FINNS VI?</a:t>
            </a:r>
          </a:p>
          <a:p>
            <a:pPr marL="180975" indent="-180975">
              <a:buFont typeface="Arial" panose="020B0604020202020204" pitchFamily="34" charset="0"/>
              <a:buChar char="•"/>
            </a:pPr>
            <a:r>
              <a:rPr lang="sv-SE" sz="1600" dirty="0">
                <a:effectLst/>
                <a:latin typeface="Arial" panose="020B0604020202020204" pitchFamily="34" charset="0"/>
                <a:ea typeface="Calibri" panose="020F0502020204030204" pitchFamily="34" charset="0"/>
                <a:cs typeface="Arial" panose="020B0604020202020204" pitchFamily="34" charset="0"/>
              </a:rPr>
              <a:t>Lionsverksamhetens ändamål är att hjälpa och tjäna våra medmänniskor </a:t>
            </a:r>
          </a:p>
          <a:p>
            <a:pPr marL="180975" indent="-180975">
              <a:buFont typeface="Arial" panose="020B0604020202020204" pitchFamily="34" charset="0"/>
              <a:buChar char="•"/>
            </a:pPr>
            <a:r>
              <a:rPr lang="sv-SE" sz="1600" dirty="0">
                <a:effectLst/>
                <a:latin typeface="Arial" panose="020B0604020202020204" pitchFamily="34" charset="0"/>
                <a:ea typeface="Calibri" panose="020F0502020204030204" pitchFamily="34" charset="0"/>
                <a:cs typeface="Arial" panose="020B0604020202020204" pitchFamily="34" charset="0"/>
              </a:rPr>
              <a:t>Vi vill ge alla möjlighet att vara med och bygga en hållbar framtid</a:t>
            </a:r>
          </a:p>
        </p:txBody>
      </p:sp>
      <p:sp>
        <p:nvSpPr>
          <p:cNvPr id="9" name="Suorakulmio: Pyöristetyt kulmat 8">
            <a:extLst>
              <a:ext uri="{FF2B5EF4-FFF2-40B4-BE49-F238E27FC236}">
                <a16:creationId xmlns:a16="http://schemas.microsoft.com/office/drawing/2014/main" id="{EC20654C-8E6B-4A56-B900-199C9E9BDB17}"/>
              </a:ext>
            </a:extLst>
          </p:cNvPr>
          <p:cNvSpPr/>
          <p:nvPr/>
        </p:nvSpPr>
        <p:spPr>
          <a:xfrm>
            <a:off x="3470922" y="2124968"/>
            <a:ext cx="3232051" cy="2479983"/>
          </a:xfrm>
          <a:prstGeom prst="roundRect">
            <a:avLst>
              <a:gd name="adj" fmla="val 2293"/>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VAR ÄR VI?</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solidFill>
                  <a:prstClr val="white"/>
                </a:solidFill>
                <a:latin typeface="Arial" panose="020B0604020202020204" pitchFamily="34" charset="0"/>
                <a:cs typeface="Arial" panose="020B0604020202020204" pitchFamily="34" charset="0"/>
              </a:rPr>
              <a:t>Vår mångfaldiga </a:t>
            </a:r>
            <a:r>
              <a:rPr lang="sv-SE" sz="1600" dirty="0" err="1">
                <a:solidFill>
                  <a:prstClr val="white"/>
                </a:solidFill>
                <a:latin typeface="Arial" panose="020B0604020202020204" pitchFamily="34" charset="0"/>
                <a:cs typeface="Arial" panose="020B0604020202020204" pitchFamily="34" charset="0"/>
              </a:rPr>
              <a:t>verksamhets-miljö</a:t>
            </a:r>
            <a:r>
              <a:rPr lang="sv-SE" sz="1600" dirty="0">
                <a:solidFill>
                  <a:prstClr val="white"/>
                </a:solidFill>
                <a:latin typeface="Arial" panose="020B0604020202020204" pitchFamily="34" charset="0"/>
                <a:cs typeface="Arial" panose="020B0604020202020204" pitchFamily="34" charset="0"/>
              </a:rPr>
              <a:t> förändras ständigt</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solidFill>
                  <a:prstClr val="white"/>
                </a:solidFill>
                <a:latin typeface="Arial" panose="020B0604020202020204" pitchFamily="34" charset="0"/>
                <a:cs typeface="Arial" panose="020B0604020202020204" pitchFamily="34" charset="0"/>
              </a:rPr>
              <a:t>Förändringarna i befolkningsstrukturen påverkar vår medlemskår</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solidFill>
                  <a:prstClr val="white"/>
                </a:solidFill>
                <a:latin typeface="Arial" panose="020B0604020202020204" pitchFamily="34" charset="0"/>
                <a:cs typeface="Arial" panose="020B0604020202020204" pitchFamily="34" charset="0"/>
              </a:rPr>
              <a:t>Förväntningarna på </a:t>
            </a:r>
            <a:r>
              <a:rPr lang="sv-SE" sz="1600" dirty="0" err="1">
                <a:solidFill>
                  <a:prstClr val="white"/>
                </a:solidFill>
                <a:latin typeface="Arial" panose="020B0604020202020204" pitchFamily="34" charset="0"/>
                <a:cs typeface="Arial" panose="020B0604020202020204" pitchFamily="34" charset="0"/>
              </a:rPr>
              <a:t>välgören</a:t>
            </a:r>
            <a:r>
              <a:rPr lang="sv-SE" sz="1600" dirty="0">
                <a:solidFill>
                  <a:prstClr val="white"/>
                </a:solidFill>
                <a:latin typeface="Arial" panose="020B0604020202020204" pitchFamily="34" charset="0"/>
                <a:cs typeface="Arial" panose="020B0604020202020204" pitchFamily="34" charset="0"/>
              </a:rPr>
              <a:t>-hetsverksamhet och individens tidsanvändning förändras</a:t>
            </a:r>
          </a:p>
        </p:txBody>
      </p:sp>
      <p:sp>
        <p:nvSpPr>
          <p:cNvPr id="11" name="Suorakulmio: Pyöristetyt kulmat 10">
            <a:extLst>
              <a:ext uri="{FF2B5EF4-FFF2-40B4-BE49-F238E27FC236}">
                <a16:creationId xmlns:a16="http://schemas.microsoft.com/office/drawing/2014/main" id="{199C2171-4356-4824-9CB8-3E4F0D2E11EA}"/>
              </a:ext>
            </a:extLst>
          </p:cNvPr>
          <p:cNvSpPr/>
          <p:nvPr/>
        </p:nvSpPr>
        <p:spPr>
          <a:xfrm>
            <a:off x="6795905" y="2103979"/>
            <a:ext cx="5310371" cy="1840788"/>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VAD TROR VI PÅ?</a:t>
            </a:r>
            <a:endParaRPr kumimoji="0" lang="fi-FI"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180975" lvl="0" indent="-180975">
              <a:buFont typeface="Arial" panose="020B0604020202020204" pitchFamily="34" charset="0"/>
              <a:buChar char="•"/>
              <a:tabLst>
                <a:tab pos="180975" algn="l"/>
                <a:tab pos="1971675" algn="l"/>
              </a:tabLst>
            </a:pPr>
            <a:r>
              <a:rPr lang="sv-SE" sz="1600" b="1" dirty="0">
                <a:effectLst/>
                <a:latin typeface="Arial" panose="020B0604020202020204" pitchFamily="34" charset="0"/>
                <a:ea typeface="Times New Roman" panose="02020603050405020304" pitchFamily="18" charset="0"/>
                <a:cs typeface="Arial" panose="020B0604020202020204" pitchFamily="34" charset="0"/>
              </a:rPr>
              <a:t>Hjälpandet 	</a:t>
            </a:r>
            <a:r>
              <a:rPr lang="sv-SE" sz="1600" dirty="0">
                <a:effectLst/>
                <a:latin typeface="Arial" panose="020B0604020202020204" pitchFamily="34" charset="0"/>
                <a:ea typeface="Times New Roman" panose="02020603050405020304" pitchFamily="18" charset="0"/>
                <a:cs typeface="Arial" panose="020B0604020202020204" pitchFamily="34" charset="0"/>
              </a:rPr>
              <a:t>– Vi hjälper tillsammans genom </a:t>
            </a:r>
          </a:p>
          <a:p>
            <a:pPr lvl="0">
              <a:tabLst>
                <a:tab pos="180975" algn="l"/>
                <a:tab pos="1971675" algn="l"/>
                <a:tab pos="2154238" algn="l"/>
              </a:tabLst>
            </a:pPr>
            <a:r>
              <a:rPr lang="sv-SE" sz="1600" dirty="0">
                <a:latin typeface="Arial" panose="020B0604020202020204" pitchFamily="34" charset="0"/>
                <a:ea typeface="Times New Roman" panose="02020603050405020304" pitchFamily="18" charset="0"/>
                <a:cs typeface="Arial" panose="020B0604020202020204" pitchFamily="34" charset="0"/>
              </a:rPr>
              <a:t>			</a:t>
            </a:r>
            <a:r>
              <a:rPr lang="sv-SE" sz="1600" dirty="0">
                <a:effectLst/>
                <a:latin typeface="Arial" panose="020B0604020202020204" pitchFamily="34" charset="0"/>
                <a:ea typeface="Times New Roman" panose="02020603050405020304" pitchFamily="18" charset="0"/>
                <a:cs typeface="Arial" panose="020B0604020202020204" pitchFamily="34" charset="0"/>
              </a:rPr>
              <a:t>våra aktiviteter och vårt stöd </a:t>
            </a:r>
          </a:p>
          <a:p>
            <a:pPr marL="180975" lvl="0" indent="-180975">
              <a:buFont typeface="Arial" panose="020B0604020202020204" pitchFamily="34" charset="0"/>
              <a:buChar char="•"/>
              <a:tabLst>
                <a:tab pos="180975" algn="l"/>
                <a:tab pos="1971675" algn="l"/>
              </a:tabLst>
            </a:pPr>
            <a:r>
              <a:rPr lang="sv-SE" sz="1600" b="1" dirty="0">
                <a:effectLst/>
                <a:latin typeface="Arial" panose="020B0604020202020204" pitchFamily="34" charset="0"/>
                <a:ea typeface="Times New Roman" panose="02020603050405020304" pitchFamily="18" charset="0"/>
                <a:cs typeface="Arial" panose="020B0604020202020204" pitchFamily="34" charset="0"/>
              </a:rPr>
              <a:t>Pålitlighet 	</a:t>
            </a:r>
            <a:r>
              <a:rPr lang="sv-SE" sz="1600" dirty="0">
                <a:effectLst/>
                <a:latin typeface="Arial" panose="020B0604020202020204" pitchFamily="34" charset="0"/>
                <a:ea typeface="Times New Roman" panose="02020603050405020304" pitchFamily="18" charset="0"/>
                <a:cs typeface="Arial" panose="020B0604020202020204" pitchFamily="34" charset="0"/>
              </a:rPr>
              <a:t>– Vi förverkligar vad vi lovar</a:t>
            </a:r>
          </a:p>
          <a:p>
            <a:pPr marL="180975" indent="-180975">
              <a:buFont typeface="Arial" panose="020B0604020202020204" pitchFamily="34" charset="0"/>
              <a:buChar char="•"/>
              <a:tabLst>
                <a:tab pos="180975" algn="l"/>
                <a:tab pos="1971675" algn="l"/>
              </a:tabLst>
            </a:pPr>
            <a:r>
              <a:rPr lang="sv-SE" sz="1600" b="1" dirty="0">
                <a:effectLst/>
                <a:latin typeface="Arial" panose="020B0604020202020204" pitchFamily="34" charset="0"/>
                <a:ea typeface="Times New Roman" panose="02020603050405020304" pitchFamily="18" charset="0"/>
                <a:cs typeface="Arial" panose="020B0604020202020204" pitchFamily="34" charset="0"/>
              </a:rPr>
              <a:t>Lokal anknytning</a:t>
            </a:r>
            <a:r>
              <a:rPr lang="sv-SE" sz="1600" b="1" dirty="0">
                <a:latin typeface="Arial" panose="020B0604020202020204" pitchFamily="34" charset="0"/>
                <a:ea typeface="Times New Roman" panose="02020603050405020304" pitchFamily="18" charset="0"/>
                <a:cs typeface="Arial" panose="020B0604020202020204" pitchFamily="34" charset="0"/>
              </a:rPr>
              <a:t> 	</a:t>
            </a:r>
            <a:r>
              <a:rPr lang="sv-SE" sz="1600" dirty="0">
                <a:effectLst/>
                <a:latin typeface="Arial" panose="020B0604020202020204" pitchFamily="34" charset="0"/>
                <a:ea typeface="Times New Roman" panose="02020603050405020304" pitchFamily="18" charset="0"/>
                <a:cs typeface="Arial" panose="020B0604020202020204" pitchFamily="34" charset="0"/>
              </a:rPr>
              <a:t>– Vi verkar lokalt överallt i världen</a:t>
            </a:r>
          </a:p>
          <a:p>
            <a:pPr marL="180975" lvl="0" indent="-180975">
              <a:buFont typeface="Arial" panose="020B0604020202020204" pitchFamily="34" charset="0"/>
              <a:buChar char="•"/>
              <a:tabLst>
                <a:tab pos="180975" algn="l"/>
                <a:tab pos="1971675" algn="l"/>
              </a:tabLst>
            </a:pPr>
            <a:r>
              <a:rPr lang="sv-SE" sz="1600" b="1" dirty="0">
                <a:effectLst/>
                <a:latin typeface="Arial" panose="020B0604020202020204" pitchFamily="34" charset="0"/>
                <a:ea typeface="Times New Roman" panose="02020603050405020304" pitchFamily="18" charset="0"/>
                <a:cs typeface="Arial" panose="020B0604020202020204" pitchFamily="34" charset="0"/>
              </a:rPr>
              <a:t>Gemenskap 	</a:t>
            </a:r>
            <a:r>
              <a:rPr lang="sv-SE" sz="1600" dirty="0">
                <a:latin typeface="Arial" panose="020B0604020202020204" pitchFamily="34" charset="0"/>
                <a:ea typeface="Times New Roman" panose="02020603050405020304" pitchFamily="18" charset="0"/>
                <a:cs typeface="Arial" panose="020B0604020202020204" pitchFamily="34" charset="0"/>
              </a:rPr>
              <a:t>– Vi är fler tillsammans</a:t>
            </a:r>
            <a:endPar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Suorakulmio: Pyöristetyt kulmat 11">
            <a:extLst>
              <a:ext uri="{FF2B5EF4-FFF2-40B4-BE49-F238E27FC236}">
                <a16:creationId xmlns:a16="http://schemas.microsoft.com/office/drawing/2014/main" id="{B70AC52A-43CE-4EB2-8C54-8E8CE0D816DE}"/>
              </a:ext>
            </a:extLst>
          </p:cNvPr>
          <p:cNvSpPr/>
          <p:nvPr/>
        </p:nvSpPr>
        <p:spPr>
          <a:xfrm>
            <a:off x="85724" y="4071550"/>
            <a:ext cx="3292266" cy="2347205"/>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VAD EFTERSTRÄVAR VI?</a:t>
            </a:r>
          </a:p>
          <a:p>
            <a:pPr marL="180975" marR="0" lvl="0" indent="-18097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solidFill>
                  <a:prstClr val="white"/>
                </a:solidFill>
                <a:latin typeface="Arial" panose="020B0604020202020204" pitchFamily="34" charset="0"/>
                <a:cs typeface="Arial" panose="020B0604020202020204" pitchFamily="34" charset="0"/>
              </a:rPr>
              <a:t>Vi är en livskraftig serviceorganisation</a:t>
            </a:r>
          </a:p>
          <a:p>
            <a:pPr marL="180975" marR="0" lvl="0" indent="-18097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solidFill>
                  <a:prstClr val="white"/>
                </a:solidFill>
                <a:latin typeface="Arial" panose="020B0604020202020204" pitchFamily="34" charset="0"/>
                <a:cs typeface="Arial" panose="020B0604020202020204" pitchFamily="34" charset="0"/>
              </a:rPr>
              <a:t>Vi har en ändamålsenlig och effektiv verksamhetsmodell</a:t>
            </a:r>
          </a:p>
          <a:p>
            <a:pPr marL="180975" marR="0" lvl="0" indent="-18097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solidFill>
                  <a:prstClr val="white"/>
                </a:solidFill>
                <a:latin typeface="Arial" panose="020B0604020202020204" pitchFamily="34" charset="0"/>
                <a:cs typeface="Arial" panose="020B0604020202020204" pitchFamily="34" charset="0"/>
              </a:rPr>
              <a:t>Vi är en stark aktör i samhället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Suorakulmio: Pyöristetyt kulmat 12">
            <a:extLst>
              <a:ext uri="{FF2B5EF4-FFF2-40B4-BE49-F238E27FC236}">
                <a16:creationId xmlns:a16="http://schemas.microsoft.com/office/drawing/2014/main" id="{5A78CBA1-8AD5-4C35-B3C4-036ACC503158}"/>
              </a:ext>
            </a:extLst>
          </p:cNvPr>
          <p:cNvSpPr/>
          <p:nvPr/>
        </p:nvSpPr>
        <p:spPr>
          <a:xfrm>
            <a:off x="85724" y="1224522"/>
            <a:ext cx="12020552" cy="790357"/>
          </a:xfrm>
          <a:prstGeom prst="roundRect">
            <a:avLst>
              <a:gd name="adj" fmla="val 977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VAD VILL VI?</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dirty="0">
                <a:solidFill>
                  <a:prstClr val="white"/>
                </a:solidFill>
                <a:latin typeface="Arial" panose="020B0604020202020204" pitchFamily="34" charset="0"/>
                <a:cs typeface="Arial" panose="020B0604020202020204" pitchFamily="34" charset="0"/>
              </a:rPr>
              <a:t>Vi är Finlands mest betydelsefulla hjälpare 2030</a:t>
            </a:r>
            <a:endParaRPr kumimoji="0" lang="fi-FI"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Suorakulmio: Pyöristetyt kulmat 13">
            <a:extLst>
              <a:ext uri="{FF2B5EF4-FFF2-40B4-BE49-F238E27FC236}">
                <a16:creationId xmlns:a16="http://schemas.microsoft.com/office/drawing/2014/main" id="{36BD60B2-DB05-45E5-BD79-E853683DC38B}"/>
              </a:ext>
            </a:extLst>
          </p:cNvPr>
          <p:cNvSpPr/>
          <p:nvPr/>
        </p:nvSpPr>
        <p:spPr>
          <a:xfrm>
            <a:off x="6795904" y="4068709"/>
            <a:ext cx="5310371" cy="2347205"/>
          </a:xfrm>
          <a:prstGeom prst="roundRect">
            <a:avLst>
              <a:gd name="adj" fmla="val 2455"/>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HUR GÖR VI DET?</a:t>
            </a:r>
          </a:p>
          <a:p>
            <a:pPr marL="180975" marR="0" lvl="0" indent="-18097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effectLst/>
                <a:latin typeface="Arial" panose="020B0604020202020204" pitchFamily="34" charset="0"/>
                <a:ea typeface="Times New Roman" panose="02020603050405020304" pitchFamily="18" charset="0"/>
                <a:cs typeface="Arial" panose="020B0604020202020204" pitchFamily="34" charset="0"/>
              </a:rPr>
              <a:t>Organisera verksamheten tydligare i distrikten och förbundet</a:t>
            </a:r>
            <a:endParaRPr lang="sv-SE" sz="1600" dirty="0">
              <a:latin typeface="Arial" panose="020B0604020202020204" pitchFamily="34" charset="0"/>
              <a:ea typeface="Times New Roman" panose="02020603050405020304" pitchFamily="18" charset="0"/>
              <a:cs typeface="Arial" panose="020B0604020202020204" pitchFamily="34" charset="0"/>
            </a:endParaRPr>
          </a:p>
          <a:p>
            <a:pPr marL="180975" marR="0" lvl="0" indent="-18097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effectLst/>
                <a:latin typeface="Arial" panose="020B0604020202020204" pitchFamily="34" charset="0"/>
                <a:ea typeface="Times New Roman" panose="02020603050405020304" pitchFamily="18" charset="0"/>
                <a:cs typeface="Arial" panose="020B0604020202020204" pitchFamily="34" charset="0"/>
              </a:rPr>
              <a:t>Utveckla sättet att verka i distrikten och förbundet</a:t>
            </a:r>
            <a:endParaRPr lang="sv-SE" sz="1600" dirty="0">
              <a:latin typeface="Arial" panose="020B0604020202020204" pitchFamily="34" charset="0"/>
              <a:ea typeface="Times New Roman" panose="02020603050405020304" pitchFamily="18" charset="0"/>
              <a:cs typeface="Arial" panose="020B0604020202020204" pitchFamily="34" charset="0"/>
            </a:endParaRPr>
          </a:p>
          <a:p>
            <a:pPr marL="180975" indent="-180975">
              <a:buFont typeface="Arial" panose="020B0604020202020204" pitchFamily="34" charset="0"/>
              <a:buChar char="•"/>
              <a:defRPr/>
            </a:pPr>
            <a:r>
              <a:rPr lang="sv-SE" sz="1600" dirty="0">
                <a:latin typeface="Arial" panose="020B0604020202020204" pitchFamily="34" charset="0"/>
                <a:ea typeface="Times New Roman" panose="02020603050405020304" pitchFamily="18" charset="0"/>
                <a:cs typeface="Arial" panose="020B0604020202020204" pitchFamily="34" charset="0"/>
              </a:rPr>
              <a:t>Stöda och utveckla klubbarnas verksamhet</a:t>
            </a:r>
          </a:p>
          <a:p>
            <a:pPr marL="180975" indent="-180975">
              <a:buFont typeface="Arial" panose="020B0604020202020204" pitchFamily="34" charset="0"/>
              <a:buChar char="•"/>
              <a:defRPr/>
            </a:pPr>
            <a:r>
              <a:rPr lang="sv-SE" sz="1600" dirty="0">
                <a:latin typeface="Arial" panose="020B0604020202020204" pitchFamily="34" charset="0"/>
                <a:ea typeface="Times New Roman" panose="02020603050405020304" pitchFamily="18" charset="0"/>
                <a:cs typeface="Arial" panose="020B0604020202020204" pitchFamily="34" charset="0"/>
              </a:rPr>
              <a:t>Utveckla vår utbildningsorganisation</a:t>
            </a:r>
          </a:p>
          <a:p>
            <a:pPr marL="180975" marR="0" lvl="0" indent="-18097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effectLst/>
                <a:latin typeface="Arial" panose="020B0604020202020204" pitchFamily="34" charset="0"/>
                <a:ea typeface="Times New Roman" panose="02020603050405020304" pitchFamily="18" charset="0"/>
                <a:cs typeface="Arial" panose="020B0604020202020204" pitchFamily="34" charset="0"/>
              </a:rPr>
              <a:t>Förnya och förstärka kommunikationen</a:t>
            </a:r>
          </a:p>
          <a:p>
            <a:pPr marL="180975" marR="0" lvl="0" indent="-18097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effectLst/>
                <a:latin typeface="Arial" panose="020B0604020202020204" pitchFamily="34" charset="0"/>
                <a:ea typeface="Times New Roman" panose="02020603050405020304" pitchFamily="18" charset="0"/>
                <a:cs typeface="Arial" panose="020B0604020202020204" pitchFamily="34" charset="0"/>
              </a:rPr>
              <a:t>Effektivera servicen</a:t>
            </a:r>
          </a:p>
          <a:p>
            <a:pPr marL="180975" marR="0" lvl="0" indent="-18097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effectLst/>
                <a:latin typeface="Arial" panose="020B0604020202020204" pitchFamily="34" charset="0"/>
                <a:ea typeface="Times New Roman" panose="02020603050405020304" pitchFamily="18" charset="0"/>
                <a:cs typeface="Arial" panose="020B0604020202020204" pitchFamily="34" charset="0"/>
              </a:rPr>
              <a:t>Förstärka nätverkande och partnerskap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5" name="Kuva 14">
            <a:extLst>
              <a:ext uri="{FF2B5EF4-FFF2-40B4-BE49-F238E27FC236}">
                <a16:creationId xmlns:a16="http://schemas.microsoft.com/office/drawing/2014/main" id="{300E8FFD-D4D8-A3F8-DEB3-7EA89D4DE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7005" y="4822636"/>
            <a:ext cx="3026934" cy="1095896"/>
          </a:xfrm>
          <a:prstGeom prst="rect">
            <a:avLst/>
          </a:prstGeom>
        </p:spPr>
      </p:pic>
      <p:sp>
        <p:nvSpPr>
          <p:cNvPr id="20" name="Tekstiruutu 19">
            <a:extLst>
              <a:ext uri="{FF2B5EF4-FFF2-40B4-BE49-F238E27FC236}">
                <a16:creationId xmlns:a16="http://schemas.microsoft.com/office/drawing/2014/main" id="{D52A807B-3DF2-124D-0C26-273A4601BB7D}"/>
              </a:ext>
            </a:extLst>
          </p:cNvPr>
          <p:cNvSpPr txBox="1"/>
          <p:nvPr/>
        </p:nvSpPr>
        <p:spPr>
          <a:xfrm>
            <a:off x="1676400" y="308792"/>
            <a:ext cx="88392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0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Lions – </a:t>
            </a:r>
            <a:r>
              <a:rPr kumimoji="0" lang="fi-FI" sz="3000" b="1" i="0" u="none" strike="noStrike" kern="1200" cap="none" spc="0" normalizeH="0" baseline="0" noProof="0" dirty="0" err="1">
                <a:ln>
                  <a:noFill/>
                </a:ln>
                <a:solidFill>
                  <a:srgbClr val="00338D"/>
                </a:solidFill>
                <a:effectLst/>
                <a:uLnTx/>
                <a:uFillTx/>
                <a:latin typeface="Arial" panose="020B0604020202020204" pitchFamily="34" charset="0"/>
                <a:ea typeface="+mn-ea"/>
                <a:cs typeface="Arial" panose="020B0604020202020204" pitchFamily="34" charset="0"/>
              </a:rPr>
              <a:t>Finlands</a:t>
            </a:r>
            <a:r>
              <a:rPr kumimoji="0" lang="fi-FI" sz="30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 </a:t>
            </a:r>
            <a:r>
              <a:rPr kumimoji="0" lang="fi-FI" sz="3000" b="1" i="0" u="none" strike="noStrike" kern="1200" cap="none" spc="0" normalizeH="0" baseline="0" noProof="0" dirty="0" err="1">
                <a:ln>
                  <a:noFill/>
                </a:ln>
                <a:solidFill>
                  <a:srgbClr val="00338D"/>
                </a:solidFill>
                <a:effectLst/>
                <a:uLnTx/>
                <a:uFillTx/>
                <a:latin typeface="Arial" panose="020B0604020202020204" pitchFamily="34" charset="0"/>
                <a:ea typeface="+mn-ea"/>
                <a:cs typeface="Arial" panose="020B0604020202020204" pitchFamily="34" charset="0"/>
              </a:rPr>
              <a:t>mest</a:t>
            </a:r>
            <a:r>
              <a:rPr kumimoji="0" lang="fi-FI" sz="30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 </a:t>
            </a:r>
            <a:r>
              <a:rPr kumimoji="0" lang="fi-FI" sz="3000" b="1" i="0" u="none" strike="noStrike" kern="1200" cap="none" spc="0" normalizeH="0" baseline="0" noProof="0" dirty="0" err="1">
                <a:ln>
                  <a:noFill/>
                </a:ln>
                <a:solidFill>
                  <a:srgbClr val="00338D"/>
                </a:solidFill>
                <a:effectLst/>
                <a:uLnTx/>
                <a:uFillTx/>
                <a:latin typeface="Arial" panose="020B0604020202020204" pitchFamily="34" charset="0"/>
                <a:ea typeface="+mn-ea"/>
                <a:cs typeface="Arial" panose="020B0604020202020204" pitchFamily="34" charset="0"/>
              </a:rPr>
              <a:t>betydelsefulla</a:t>
            </a:r>
            <a:r>
              <a:rPr kumimoji="0" lang="fi-FI" sz="30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 </a:t>
            </a:r>
            <a:r>
              <a:rPr kumimoji="0" lang="fi-FI" sz="3000" b="1" i="0" u="none" strike="noStrike" kern="1200" cap="none" spc="0" normalizeH="0" baseline="0" noProof="0" dirty="0" err="1">
                <a:ln>
                  <a:noFill/>
                </a:ln>
                <a:solidFill>
                  <a:srgbClr val="00338D"/>
                </a:solidFill>
                <a:effectLst/>
                <a:uLnTx/>
                <a:uFillTx/>
                <a:latin typeface="Arial" panose="020B0604020202020204" pitchFamily="34" charset="0"/>
                <a:ea typeface="+mn-ea"/>
                <a:cs typeface="Arial" panose="020B0604020202020204" pitchFamily="34" charset="0"/>
              </a:rPr>
              <a:t>hjälpare</a:t>
            </a:r>
            <a:endParaRPr kumimoji="0" lang="fi-FI" sz="2200" b="0"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979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nuoli&#10;&#10;Kuvaus luotu automaattisesti">
            <a:extLst>
              <a:ext uri="{FF2B5EF4-FFF2-40B4-BE49-F238E27FC236}">
                <a16:creationId xmlns:a16="http://schemas.microsoft.com/office/drawing/2014/main" id="{E4E4E00F-5E6F-B1B7-BA14-96790C6A3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2494112"/>
            <a:ext cx="4476750" cy="3233756"/>
          </a:xfrm>
          <a:prstGeom prst="rect">
            <a:avLst/>
          </a:prstGeom>
        </p:spPr>
      </p:pic>
      <p:sp>
        <p:nvSpPr>
          <p:cNvPr id="8" name="Tekstiruutu 7">
            <a:extLst>
              <a:ext uri="{FF2B5EF4-FFF2-40B4-BE49-F238E27FC236}">
                <a16:creationId xmlns:a16="http://schemas.microsoft.com/office/drawing/2014/main" id="{F78FE684-033B-2C41-5108-EE92DABCA501}"/>
              </a:ext>
            </a:extLst>
          </p:cNvPr>
          <p:cNvSpPr txBox="1"/>
          <p:nvPr/>
        </p:nvSpPr>
        <p:spPr>
          <a:xfrm>
            <a:off x="4098696" y="3320335"/>
            <a:ext cx="399461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err="1">
                <a:ln>
                  <a:noFill/>
                </a:ln>
                <a:solidFill>
                  <a:srgbClr val="00338D"/>
                </a:solidFill>
                <a:effectLst/>
                <a:uLnTx/>
                <a:uFillTx/>
                <a:latin typeface="Arial" panose="020B0604020202020204" pitchFamily="34" charset="0"/>
                <a:ea typeface="+mn-ea"/>
                <a:cs typeface="Arial" panose="020B0604020202020204" pitchFamily="34" charset="0"/>
              </a:rPr>
              <a:t>Medlemsupplevelse</a:t>
            </a:r>
            <a:endParaRPr kumimoji="0" lang="fi-FI" sz="24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err="1">
                <a:ln>
                  <a:noFill/>
                </a:ln>
                <a:solidFill>
                  <a:srgbClr val="00338D"/>
                </a:solidFill>
                <a:effectLst/>
                <a:uLnTx/>
                <a:uFillTx/>
                <a:latin typeface="Arial" panose="020B0604020202020204" pitchFamily="34" charset="0"/>
                <a:ea typeface="+mn-ea"/>
                <a:cs typeface="Arial" panose="020B0604020202020204" pitchFamily="34" charset="0"/>
              </a:rPr>
              <a:t>Tjänstens</a:t>
            </a:r>
            <a:r>
              <a:rPr kumimoji="0" lang="fi-FI" sz="24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 </a:t>
            </a:r>
            <a:r>
              <a:rPr kumimoji="0" lang="fi-FI" sz="2400" b="1" i="0" u="none" strike="noStrike" kern="1200" cap="none" spc="0" normalizeH="0" baseline="0" noProof="0" dirty="0" err="1">
                <a:ln>
                  <a:noFill/>
                </a:ln>
                <a:solidFill>
                  <a:srgbClr val="00338D"/>
                </a:solidFill>
                <a:effectLst/>
                <a:uLnTx/>
                <a:uFillTx/>
                <a:latin typeface="Arial" panose="020B0604020202020204" pitchFamily="34" charset="0"/>
                <a:ea typeface="+mn-ea"/>
                <a:cs typeface="Arial" panose="020B0604020202020204" pitchFamily="34" charset="0"/>
              </a:rPr>
              <a:t>effektivitet</a:t>
            </a:r>
            <a:endParaRPr kumimoji="0" lang="fi-FI" sz="24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endParaRPr>
          </a:p>
        </p:txBody>
      </p:sp>
      <p:sp>
        <p:nvSpPr>
          <p:cNvPr id="9" name="Tekstiruutu 8">
            <a:extLst>
              <a:ext uri="{FF2B5EF4-FFF2-40B4-BE49-F238E27FC236}">
                <a16:creationId xmlns:a16="http://schemas.microsoft.com/office/drawing/2014/main" id="{454A053A-8B14-FCD4-8A74-B67EFC5B7475}"/>
              </a:ext>
            </a:extLst>
          </p:cNvPr>
          <p:cNvSpPr txBox="1"/>
          <p:nvPr/>
        </p:nvSpPr>
        <p:spPr>
          <a:xfrm>
            <a:off x="5048133" y="4230720"/>
            <a:ext cx="20957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KLUBB </a:t>
            </a:r>
          </a:p>
        </p:txBody>
      </p:sp>
      <p:sp>
        <p:nvSpPr>
          <p:cNvPr id="10" name="Ellipsi 9">
            <a:extLst>
              <a:ext uri="{FF2B5EF4-FFF2-40B4-BE49-F238E27FC236}">
                <a16:creationId xmlns:a16="http://schemas.microsoft.com/office/drawing/2014/main" id="{285EF490-8A4E-5FB4-E23D-F6A354A063A6}"/>
              </a:ext>
            </a:extLst>
          </p:cNvPr>
          <p:cNvSpPr/>
          <p:nvPr/>
        </p:nvSpPr>
        <p:spPr>
          <a:xfrm>
            <a:off x="3857625" y="1120194"/>
            <a:ext cx="2153775" cy="1280160"/>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Intressant</a:t>
            </a: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verksamhet</a:t>
            </a:r>
            <a:endPar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Ellipsi 10">
            <a:extLst>
              <a:ext uri="{FF2B5EF4-FFF2-40B4-BE49-F238E27FC236}">
                <a16:creationId xmlns:a16="http://schemas.microsoft.com/office/drawing/2014/main" id="{E8EA0196-7F58-33AE-E475-053F4A61E625}"/>
              </a:ext>
            </a:extLst>
          </p:cNvPr>
          <p:cNvSpPr/>
          <p:nvPr/>
        </p:nvSpPr>
        <p:spPr>
          <a:xfrm>
            <a:off x="8418975" y="3391000"/>
            <a:ext cx="2153775" cy="1280160"/>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Synliga</a:t>
            </a: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aktiviteter</a:t>
            </a:r>
            <a:endPar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Ellipsi 11">
            <a:extLst>
              <a:ext uri="{FF2B5EF4-FFF2-40B4-BE49-F238E27FC236}">
                <a16:creationId xmlns:a16="http://schemas.microsoft.com/office/drawing/2014/main" id="{04987668-20A1-E9AA-241F-99A93086DD4A}"/>
              </a:ext>
            </a:extLst>
          </p:cNvPr>
          <p:cNvSpPr/>
          <p:nvPr/>
        </p:nvSpPr>
        <p:spPr>
          <a:xfrm>
            <a:off x="6230649" y="1120194"/>
            <a:ext cx="2153775" cy="1280160"/>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Behov</a:t>
            </a: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av </a:t>
            </a:r>
            <a:r>
              <a:rPr kumimoji="0" lang="fi-FI"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service</a:t>
            </a:r>
            <a:endPar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Ellipsi 12">
            <a:extLst>
              <a:ext uri="{FF2B5EF4-FFF2-40B4-BE49-F238E27FC236}">
                <a16:creationId xmlns:a16="http://schemas.microsoft.com/office/drawing/2014/main" id="{C5A576BF-FC0D-9D12-ED37-7AE5283CC264}"/>
              </a:ext>
            </a:extLst>
          </p:cNvPr>
          <p:cNvSpPr/>
          <p:nvPr/>
        </p:nvSpPr>
        <p:spPr>
          <a:xfrm>
            <a:off x="8138076" y="1999831"/>
            <a:ext cx="2153775" cy="1280160"/>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Partnerskap</a:t>
            </a:r>
            <a:endPar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Ellipsi 14">
            <a:extLst>
              <a:ext uri="{FF2B5EF4-FFF2-40B4-BE49-F238E27FC236}">
                <a16:creationId xmlns:a16="http://schemas.microsoft.com/office/drawing/2014/main" id="{107FCD87-0466-DA5F-7BC8-1CAA5B2C2C50}"/>
              </a:ext>
            </a:extLst>
          </p:cNvPr>
          <p:cNvSpPr/>
          <p:nvPr/>
        </p:nvSpPr>
        <p:spPr>
          <a:xfrm>
            <a:off x="1729826" y="1999831"/>
            <a:ext cx="2324100" cy="1280160"/>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dirty="0" err="1">
                <a:solidFill>
                  <a:prstClr val="black"/>
                </a:solidFill>
                <a:latin typeface="Arial" panose="020B0604020202020204" pitchFamily="34" charset="0"/>
                <a:cs typeface="Arial" panose="020B0604020202020204" pitchFamily="34" charset="0"/>
                <a:sym typeface="Wingdings" panose="05000000000000000000" pitchFamily="2" charset="2"/>
              </a:rPr>
              <a:t>Lockande</a:t>
            </a:r>
            <a:r>
              <a:rPr lang="fi-FI"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fi-FI" dirty="0" err="1">
                <a:solidFill>
                  <a:prstClr val="black"/>
                </a:solidFill>
                <a:latin typeface="Arial" panose="020B0604020202020204" pitchFamily="34" charset="0"/>
                <a:cs typeface="Arial" panose="020B0604020202020204" pitchFamily="34" charset="0"/>
                <a:sym typeface="Wingdings" panose="05000000000000000000" pitchFamily="2" charset="2"/>
              </a:rPr>
              <a:t>verksamhet</a:t>
            </a:r>
            <a:r>
              <a:rPr lang="fi-FI"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i-FI"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nya</a:t>
            </a: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i-FI"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medlemmar</a:t>
            </a:r>
            <a:endPar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Ellipsi 15">
            <a:extLst>
              <a:ext uri="{FF2B5EF4-FFF2-40B4-BE49-F238E27FC236}">
                <a16:creationId xmlns:a16="http://schemas.microsoft.com/office/drawing/2014/main" id="{2FC2E128-E8CF-C825-8C6D-97C8EE1E3111}"/>
              </a:ext>
            </a:extLst>
          </p:cNvPr>
          <p:cNvSpPr/>
          <p:nvPr/>
        </p:nvSpPr>
        <p:spPr>
          <a:xfrm>
            <a:off x="1448925" y="3391000"/>
            <a:ext cx="2324100" cy="1280160"/>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dirty="0" err="1">
                <a:solidFill>
                  <a:prstClr val="black"/>
                </a:solidFill>
                <a:latin typeface="Arial" panose="020B0604020202020204" pitchFamily="34" charset="0"/>
                <a:cs typeface="Arial" panose="020B0604020202020204" pitchFamily="34" charset="0"/>
                <a:sym typeface="Wingdings" panose="05000000000000000000" pitchFamily="2" charset="2"/>
              </a:rPr>
              <a:t>Engagerande</a:t>
            </a:r>
            <a:r>
              <a:rPr lang="fi-FI"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fi-FI" dirty="0" err="1">
                <a:solidFill>
                  <a:prstClr val="black"/>
                </a:solidFill>
                <a:latin typeface="Arial" panose="020B0604020202020204" pitchFamily="34" charset="0"/>
                <a:cs typeface="Arial" panose="020B0604020202020204" pitchFamily="34" charset="0"/>
                <a:sym typeface="Wingdings" panose="05000000000000000000" pitchFamily="2" charset="2"/>
              </a:rPr>
              <a:t>verksamhet</a:t>
            </a:r>
            <a:r>
              <a:rPr lang="fi-FI"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i-FI"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medlemslojalitet</a:t>
            </a:r>
            <a:endPar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Ellipsi 16">
            <a:extLst>
              <a:ext uri="{FF2B5EF4-FFF2-40B4-BE49-F238E27FC236}">
                <a16:creationId xmlns:a16="http://schemas.microsoft.com/office/drawing/2014/main" id="{9FB393FD-281D-2803-5A8D-5279CF84ABAC}"/>
              </a:ext>
            </a:extLst>
          </p:cNvPr>
          <p:cNvSpPr/>
          <p:nvPr/>
        </p:nvSpPr>
        <p:spPr>
          <a:xfrm>
            <a:off x="7336098" y="4740925"/>
            <a:ext cx="2317353" cy="1280160"/>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Kommunikation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och</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marknadsföring</a:t>
            </a:r>
            <a:endPar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Suorakulmio: Pyöristetyt kulmat 21">
            <a:extLst>
              <a:ext uri="{FF2B5EF4-FFF2-40B4-BE49-F238E27FC236}">
                <a16:creationId xmlns:a16="http://schemas.microsoft.com/office/drawing/2014/main" id="{43911474-3EF6-537F-F05D-482FEA03FAD6}"/>
              </a:ext>
            </a:extLst>
          </p:cNvPr>
          <p:cNvSpPr/>
          <p:nvPr/>
        </p:nvSpPr>
        <p:spPr>
          <a:xfrm>
            <a:off x="2862263" y="6191250"/>
            <a:ext cx="6467475" cy="523875"/>
          </a:xfrm>
          <a:prstGeom prst="round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STÖD FRÅN DISTRIKT OCH FÖRBUND</a:t>
            </a:r>
          </a:p>
        </p:txBody>
      </p:sp>
      <p:sp>
        <p:nvSpPr>
          <p:cNvPr id="23" name="Ellipsi 22">
            <a:extLst>
              <a:ext uri="{FF2B5EF4-FFF2-40B4-BE49-F238E27FC236}">
                <a16:creationId xmlns:a16="http://schemas.microsoft.com/office/drawing/2014/main" id="{8DA0D016-3F84-C47C-E3A4-74C61E745E3B}"/>
              </a:ext>
            </a:extLst>
          </p:cNvPr>
          <p:cNvSpPr/>
          <p:nvPr/>
        </p:nvSpPr>
        <p:spPr>
          <a:xfrm>
            <a:off x="2696137" y="4740925"/>
            <a:ext cx="2153775" cy="1280160"/>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F</a:t>
            </a:r>
            <a:r>
              <a:rPr lang="fi-FI" dirty="0" err="1">
                <a:solidFill>
                  <a:prstClr val="black"/>
                </a:solidFill>
                <a:latin typeface="Arial" panose="020B0604020202020204" pitchFamily="34" charset="0"/>
                <a:cs typeface="Arial" panose="020B0604020202020204" pitchFamily="34" charset="0"/>
              </a:rPr>
              <a:t>örbättring</a:t>
            </a:r>
            <a:r>
              <a:rPr lang="fi-FI" dirty="0">
                <a:solidFill>
                  <a:prstClr val="black"/>
                </a:solidFill>
                <a:latin typeface="Arial" panose="020B0604020202020204" pitchFamily="34" charset="0"/>
                <a:cs typeface="Arial" panose="020B0604020202020204" pitchFamily="34" charset="0"/>
              </a:rPr>
              <a:t> av </a:t>
            </a:r>
            <a:r>
              <a:rPr lang="fi-FI" dirty="0" err="1">
                <a:solidFill>
                  <a:prstClr val="black"/>
                </a:solidFill>
                <a:latin typeface="Arial" panose="020B0604020202020204" pitchFamily="34" charset="0"/>
                <a:cs typeface="Arial" panose="020B0604020202020204" pitchFamily="34" charset="0"/>
              </a:rPr>
              <a:t>kunskaper</a:t>
            </a:r>
            <a:endPar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kstiruutu 1">
            <a:extLst>
              <a:ext uri="{FF2B5EF4-FFF2-40B4-BE49-F238E27FC236}">
                <a16:creationId xmlns:a16="http://schemas.microsoft.com/office/drawing/2014/main" id="{E5085D2D-4BA2-A4E9-61F0-661EE3053FFF}"/>
              </a:ext>
            </a:extLst>
          </p:cNvPr>
          <p:cNvSpPr txBox="1"/>
          <p:nvPr/>
        </p:nvSpPr>
        <p:spPr>
          <a:xfrm>
            <a:off x="1356612" y="363578"/>
            <a:ext cx="974807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000" b="1" i="0" u="none" strike="noStrike" kern="1200" cap="none" spc="0" normalizeH="0" baseline="0" noProof="0" dirty="0" err="1">
                <a:ln>
                  <a:noFill/>
                </a:ln>
                <a:solidFill>
                  <a:srgbClr val="00338D"/>
                </a:solidFill>
                <a:effectLst/>
                <a:uLnTx/>
                <a:uFillTx/>
                <a:latin typeface="Arial" panose="020B0604020202020204" pitchFamily="34" charset="0"/>
                <a:ea typeface="+mn-ea"/>
                <a:cs typeface="Arial" panose="020B0604020202020204" pitchFamily="34" charset="0"/>
              </a:rPr>
              <a:t>Klubben</a:t>
            </a:r>
            <a:r>
              <a:rPr kumimoji="0" lang="fi-FI" sz="30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 </a:t>
            </a:r>
            <a:r>
              <a:rPr kumimoji="0" lang="fi-FI" sz="3000" b="1" i="0" u="none" strike="noStrike" kern="1200" cap="none" spc="0" normalizeH="0" baseline="0" noProof="0" dirty="0" err="1">
                <a:ln>
                  <a:noFill/>
                </a:ln>
                <a:solidFill>
                  <a:srgbClr val="00338D"/>
                </a:solidFill>
                <a:effectLst/>
                <a:uLnTx/>
                <a:uFillTx/>
                <a:latin typeface="Arial" panose="020B0604020202020204" pitchFamily="34" charset="0"/>
                <a:ea typeface="+mn-ea"/>
                <a:cs typeface="Arial" panose="020B0604020202020204" pitchFamily="34" charset="0"/>
              </a:rPr>
              <a:t>är</a:t>
            </a:r>
            <a:r>
              <a:rPr kumimoji="0" lang="fi-FI" sz="30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 </a:t>
            </a:r>
            <a:r>
              <a:rPr lang="fi-FI" sz="3000" b="1" dirty="0" err="1">
                <a:solidFill>
                  <a:srgbClr val="00338D"/>
                </a:solidFill>
                <a:latin typeface="Arial" panose="020B0604020202020204" pitchFamily="34" charset="0"/>
                <a:cs typeface="Arial" panose="020B0604020202020204" pitchFamily="34" charset="0"/>
              </a:rPr>
              <a:t>verksamhetens</a:t>
            </a:r>
            <a:r>
              <a:rPr lang="fi-FI" sz="3000" b="1" dirty="0">
                <a:solidFill>
                  <a:srgbClr val="00338D"/>
                </a:solidFill>
                <a:latin typeface="Arial" panose="020B0604020202020204" pitchFamily="34" charset="0"/>
                <a:cs typeface="Arial" panose="020B0604020202020204" pitchFamily="34" charset="0"/>
              </a:rPr>
              <a:t> </a:t>
            </a:r>
            <a:r>
              <a:rPr lang="fi-FI" sz="3000" b="1" dirty="0" err="1">
                <a:solidFill>
                  <a:srgbClr val="00338D"/>
                </a:solidFill>
                <a:latin typeface="Arial" panose="020B0604020202020204" pitchFamily="34" charset="0"/>
                <a:cs typeface="Arial" panose="020B0604020202020204" pitchFamily="34" charset="0"/>
              </a:rPr>
              <a:t>hjärta</a:t>
            </a:r>
            <a:r>
              <a:rPr lang="fi-FI" sz="1800" dirty="0">
                <a:effectLst/>
                <a:latin typeface="Calibri" panose="020F0502020204030204" pitchFamily="34" charset="0"/>
                <a:ea typeface="Calibri" panose="020F0502020204030204" pitchFamily="34" charset="0"/>
                <a:cs typeface="Arial" panose="020B0604020202020204" pitchFamily="34" charset="0"/>
              </a:rPr>
              <a:t> </a:t>
            </a:r>
            <a:endParaRPr kumimoji="0" lang="fi-FI" sz="2200" b="0"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endParaRPr>
          </a:p>
        </p:txBody>
      </p:sp>
      <p:pic>
        <p:nvPicPr>
          <p:cNvPr id="3" name="Kuva 2">
            <a:extLst>
              <a:ext uri="{FF2B5EF4-FFF2-40B4-BE49-F238E27FC236}">
                <a16:creationId xmlns:a16="http://schemas.microsoft.com/office/drawing/2014/main" id="{FA62A5A9-D578-D829-3B0E-3EC1B42E3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506" y="336927"/>
            <a:ext cx="2358647" cy="853945"/>
          </a:xfrm>
          <a:prstGeom prst="rect">
            <a:avLst/>
          </a:prstGeom>
        </p:spPr>
      </p:pic>
    </p:spTree>
    <p:extLst>
      <p:ext uri="{BB962C8B-B14F-4D97-AF65-F5344CB8AC3E}">
        <p14:creationId xmlns:p14="http://schemas.microsoft.com/office/powerpoint/2010/main" val="1219011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EC20654C-8E6B-4A56-B900-199C9E9BDB17}"/>
              </a:ext>
            </a:extLst>
          </p:cNvPr>
          <p:cNvSpPr/>
          <p:nvPr/>
        </p:nvSpPr>
        <p:spPr>
          <a:xfrm>
            <a:off x="349985" y="2220330"/>
            <a:ext cx="6328143" cy="1265161"/>
          </a:xfrm>
          <a:prstGeom prst="roundRect">
            <a:avLst>
              <a:gd name="adj" fmla="val 2924"/>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MEDLEMSNÖJDHET</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solidFill>
                  <a:prstClr val="white"/>
                </a:solidFill>
                <a:latin typeface="Arial" panose="020B0604020202020204" pitchFamily="34" charset="0"/>
                <a:cs typeface="Arial" panose="020B0604020202020204" pitchFamily="34" charset="0"/>
              </a:rPr>
              <a:t>Värdediskussioner för att definiera klubbens syfte och mål</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err="1">
                <a:solidFill>
                  <a:prstClr val="white"/>
                </a:solidFill>
                <a:latin typeface="Arial" panose="020B0604020202020204" pitchFamily="34" charset="0"/>
                <a:cs typeface="Arial" panose="020B0604020202020204" pitchFamily="34" charset="0"/>
              </a:rPr>
              <a:t>Medlemsenkäter</a:t>
            </a:r>
            <a:r>
              <a:rPr lang="fi-FI" dirty="0">
                <a:solidFill>
                  <a:prstClr val="white"/>
                </a:solidFill>
                <a:latin typeface="Arial" panose="020B0604020202020204" pitchFamily="34" charset="0"/>
                <a:cs typeface="Arial" panose="020B0604020202020204" pitchFamily="34" charset="0"/>
              </a:rPr>
              <a:t> för </a:t>
            </a:r>
            <a:r>
              <a:rPr lang="fi-FI" dirty="0" err="1">
                <a:solidFill>
                  <a:prstClr val="white"/>
                </a:solidFill>
                <a:latin typeface="Arial" panose="020B0604020202020204" pitchFamily="34" charset="0"/>
                <a:cs typeface="Arial" panose="020B0604020202020204" pitchFamily="34" charset="0"/>
              </a:rPr>
              <a:t>att</a:t>
            </a:r>
            <a:r>
              <a:rPr lang="fi-FI" dirty="0">
                <a:solidFill>
                  <a:prstClr val="white"/>
                </a:solidFill>
                <a:latin typeface="Arial" panose="020B0604020202020204" pitchFamily="34" charset="0"/>
                <a:cs typeface="Arial" panose="020B0604020202020204" pitchFamily="34" charset="0"/>
              </a:rPr>
              <a:t> </a:t>
            </a:r>
            <a:r>
              <a:rPr lang="fi-FI" dirty="0" err="1">
                <a:solidFill>
                  <a:prstClr val="white"/>
                </a:solidFill>
                <a:latin typeface="Arial" panose="020B0604020202020204" pitchFamily="34" charset="0"/>
                <a:cs typeface="Arial" panose="020B0604020202020204" pitchFamily="34" charset="0"/>
              </a:rPr>
              <a:t>stödja</a:t>
            </a:r>
            <a:r>
              <a:rPr lang="fi-FI" dirty="0">
                <a:solidFill>
                  <a:prstClr val="white"/>
                </a:solidFill>
                <a:latin typeface="Arial" panose="020B0604020202020204" pitchFamily="34" charset="0"/>
                <a:cs typeface="Arial" panose="020B0604020202020204" pitchFamily="34" charset="0"/>
              </a:rPr>
              <a:t> </a:t>
            </a:r>
            <a:r>
              <a:rPr lang="fi-FI" dirty="0" err="1">
                <a:solidFill>
                  <a:prstClr val="white"/>
                </a:solidFill>
                <a:latin typeface="Arial" panose="020B0604020202020204" pitchFamily="34" charset="0"/>
                <a:cs typeface="Arial" panose="020B0604020202020204" pitchFamily="34" charset="0"/>
              </a:rPr>
              <a:t>planering</a:t>
            </a:r>
            <a:r>
              <a:rPr lang="fi-FI" dirty="0">
                <a:solidFill>
                  <a:prstClr val="white"/>
                </a:solidFill>
                <a:latin typeface="Arial" panose="020B0604020202020204" pitchFamily="34" charset="0"/>
                <a:cs typeface="Arial" panose="020B0604020202020204" pitchFamily="34" charset="0"/>
              </a:rPr>
              <a:t> av </a:t>
            </a:r>
            <a:r>
              <a:rPr lang="fi-FI" dirty="0" err="1">
                <a:solidFill>
                  <a:prstClr val="white"/>
                </a:solidFill>
                <a:latin typeface="Arial" panose="020B0604020202020204" pitchFamily="34" charset="0"/>
                <a:cs typeface="Arial" panose="020B0604020202020204" pitchFamily="34" charset="0"/>
              </a:rPr>
              <a:t>verksamhet</a:t>
            </a:r>
            <a:endParaRPr kumimoji="0" lang="fi-FI"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err="1">
                <a:solidFill>
                  <a:prstClr val="white"/>
                </a:solidFill>
                <a:latin typeface="Arial" panose="020B0604020202020204" pitchFamily="34" charset="0"/>
                <a:cs typeface="Arial" panose="020B0604020202020204" pitchFamily="34" charset="0"/>
              </a:rPr>
              <a:t>Årlig</a:t>
            </a:r>
            <a:r>
              <a:rPr lang="fi-FI" dirty="0">
                <a:solidFill>
                  <a:prstClr val="white"/>
                </a:solidFill>
                <a:latin typeface="Arial" panose="020B0604020202020204" pitchFamily="34" charset="0"/>
                <a:cs typeface="Arial" panose="020B0604020202020204" pitchFamily="34" charset="0"/>
              </a:rPr>
              <a:t> </a:t>
            </a:r>
            <a:r>
              <a:rPr lang="fi-FI" dirty="0" err="1">
                <a:solidFill>
                  <a:prstClr val="white"/>
                </a:solidFill>
                <a:latin typeface="Arial" panose="020B0604020202020204" pitchFamily="34" charset="0"/>
                <a:cs typeface="Arial" panose="020B0604020202020204" pitchFamily="34" charset="0"/>
              </a:rPr>
              <a:t>uppföljning</a:t>
            </a:r>
            <a:endParaRPr kumimoji="0" lang="fi-FI"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kstiruutu 19">
            <a:extLst>
              <a:ext uri="{FF2B5EF4-FFF2-40B4-BE49-F238E27FC236}">
                <a16:creationId xmlns:a16="http://schemas.microsoft.com/office/drawing/2014/main" id="{D52A807B-3DF2-124D-0C26-273A4601BB7D}"/>
              </a:ext>
            </a:extLst>
          </p:cNvPr>
          <p:cNvSpPr txBox="1"/>
          <p:nvPr/>
        </p:nvSpPr>
        <p:spPr>
          <a:xfrm>
            <a:off x="2703153" y="486900"/>
            <a:ext cx="754902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0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Strategin </a:t>
            </a:r>
            <a:r>
              <a:rPr kumimoji="0" lang="fi-FI" sz="3000" b="1" i="0" u="none" strike="noStrike" kern="1200" cap="none" spc="0" normalizeH="0" baseline="0" noProof="0" dirty="0" err="1">
                <a:ln>
                  <a:noFill/>
                </a:ln>
                <a:solidFill>
                  <a:srgbClr val="00338D"/>
                </a:solidFill>
                <a:effectLst/>
                <a:uLnTx/>
                <a:uFillTx/>
                <a:latin typeface="Arial" panose="020B0604020202020204" pitchFamily="34" charset="0"/>
                <a:ea typeface="+mn-ea"/>
                <a:cs typeface="Arial" panose="020B0604020202020204" pitchFamily="34" charset="0"/>
              </a:rPr>
              <a:t>genomförs</a:t>
            </a:r>
            <a:r>
              <a:rPr kumimoji="0" lang="fi-FI" sz="30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 i </a:t>
            </a:r>
            <a:r>
              <a:rPr kumimoji="0" lang="fi-FI" sz="3000" b="1" i="0" u="none" strike="noStrike" kern="1200" cap="none" spc="0" normalizeH="0" baseline="0" noProof="0" dirty="0" err="1">
                <a:ln>
                  <a:noFill/>
                </a:ln>
                <a:solidFill>
                  <a:srgbClr val="00338D"/>
                </a:solidFill>
                <a:effectLst/>
                <a:uLnTx/>
                <a:uFillTx/>
                <a:latin typeface="Arial" panose="020B0604020202020204" pitchFamily="34" charset="0"/>
                <a:ea typeface="+mn-ea"/>
                <a:cs typeface="Arial" panose="020B0604020202020204" pitchFamily="34" charset="0"/>
              </a:rPr>
              <a:t>klubbarna</a:t>
            </a:r>
            <a:endParaRPr kumimoji="0" lang="fi-FI" sz="2200" b="0"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endParaRPr>
          </a:p>
        </p:txBody>
      </p:sp>
      <p:pic>
        <p:nvPicPr>
          <p:cNvPr id="2" name="Kuva 1">
            <a:extLst>
              <a:ext uri="{FF2B5EF4-FFF2-40B4-BE49-F238E27FC236}">
                <a16:creationId xmlns:a16="http://schemas.microsoft.com/office/drawing/2014/main" id="{C8A8C790-3222-A869-E07C-6ED36DA86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06" y="336927"/>
            <a:ext cx="2358647" cy="853945"/>
          </a:xfrm>
          <a:prstGeom prst="rect">
            <a:avLst/>
          </a:prstGeom>
        </p:spPr>
      </p:pic>
      <p:sp>
        <p:nvSpPr>
          <p:cNvPr id="4" name="Suorakulmio: Pyöristetyt kulmat 3">
            <a:extLst>
              <a:ext uri="{FF2B5EF4-FFF2-40B4-BE49-F238E27FC236}">
                <a16:creationId xmlns:a16="http://schemas.microsoft.com/office/drawing/2014/main" id="{F437B35B-A46E-DB75-F0C8-C517B96225BE}"/>
              </a:ext>
            </a:extLst>
          </p:cNvPr>
          <p:cNvSpPr/>
          <p:nvPr/>
        </p:nvSpPr>
        <p:spPr>
          <a:xfrm>
            <a:off x="3275901" y="3639289"/>
            <a:ext cx="5640198" cy="1265160"/>
          </a:xfrm>
          <a:prstGeom prst="roundRect">
            <a:avLst>
              <a:gd name="adj" fmla="val 4658"/>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BEHOV AV HJÄLP – INRIKTING OCH METODER</a:t>
            </a:r>
          </a:p>
          <a:p>
            <a:pPr marL="180975" indent="-180975">
              <a:buFont typeface="Arial" panose="020B0604020202020204" pitchFamily="34" charset="0"/>
              <a:buChar char="•"/>
              <a:defRPr/>
            </a:pPr>
            <a:r>
              <a:rPr lang="sv-SE" dirty="0">
                <a:solidFill>
                  <a:prstClr val="white"/>
                </a:solidFill>
                <a:latin typeface="Arial" panose="020B0604020202020204" pitchFamily="34" charset="0"/>
                <a:cs typeface="Arial" panose="020B0604020202020204" pitchFamily="34" charset="0"/>
              </a:rPr>
              <a:t>Behovsbedömning - vi känner till vårt samhälle, dess aktörer och behov</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err="1">
                <a:solidFill>
                  <a:prstClr val="white"/>
                </a:solidFill>
                <a:latin typeface="Arial" panose="020B0604020202020204" pitchFamily="34" charset="0"/>
                <a:cs typeface="Arial" panose="020B0604020202020204" pitchFamily="34" charset="0"/>
              </a:rPr>
              <a:t>Systematisk</a:t>
            </a:r>
            <a:r>
              <a:rPr lang="fi-FI" dirty="0">
                <a:solidFill>
                  <a:prstClr val="white"/>
                </a:solidFill>
                <a:latin typeface="Arial" panose="020B0604020202020204" pitchFamily="34" charset="0"/>
                <a:cs typeface="Arial" panose="020B0604020202020204" pitchFamily="34" charset="0"/>
              </a:rPr>
              <a:t> </a:t>
            </a:r>
            <a:r>
              <a:rPr lang="fi-FI" dirty="0" err="1">
                <a:solidFill>
                  <a:prstClr val="white"/>
                </a:solidFill>
                <a:latin typeface="Arial" panose="020B0604020202020204" pitchFamily="34" charset="0"/>
                <a:cs typeface="Arial" panose="020B0604020202020204" pitchFamily="34" charset="0"/>
              </a:rPr>
              <a:t>planering</a:t>
            </a:r>
            <a:endParaRPr kumimoji="0" lang="fi-FI"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uorakulmio: Pyöristetyt kulmat 4">
            <a:extLst>
              <a:ext uri="{FF2B5EF4-FFF2-40B4-BE49-F238E27FC236}">
                <a16:creationId xmlns:a16="http://schemas.microsoft.com/office/drawing/2014/main" id="{00DC7FDA-35F2-53AF-D1D1-B1B84311A69A}"/>
              </a:ext>
            </a:extLst>
          </p:cNvPr>
          <p:cNvSpPr/>
          <p:nvPr/>
        </p:nvSpPr>
        <p:spPr>
          <a:xfrm>
            <a:off x="6201799" y="5058247"/>
            <a:ext cx="5640198" cy="1162345"/>
          </a:xfrm>
          <a:prstGeom prst="roundRect">
            <a:avLst>
              <a:gd name="adj" fmla="val 2933"/>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MARKNADSFÖRING OCH KOMMUNIKATION</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solidFill>
                  <a:prstClr val="white"/>
                </a:solidFill>
                <a:latin typeface="Arial" panose="020B0604020202020204" pitchFamily="34" charset="0"/>
                <a:cs typeface="Arial" panose="020B0604020202020204" pitchFamily="34" charset="0"/>
              </a:rPr>
              <a:t>Gemensamt genomförande för att öka klubbens och Lionsverksamhetens synlighet.</a:t>
            </a:r>
            <a:endParaRPr kumimoji="0" lang="fi-FI"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333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5386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2FD23F2E-E95C-4881-AD47-65E3AD48CB2D}"/>
    </a:ext>
  </a:extLst>
</a:theme>
</file>

<file path=ppt/theme/theme3.xml><?xml version="1.0" encoding="utf-8"?>
<a:theme xmlns:a="http://schemas.openxmlformats.org/drawingml/2006/main" name="7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40919462-164C-45DB-A8CD-0420E80FA639}"/>
    </a:ext>
  </a:extLst>
</a:theme>
</file>

<file path=ppt/theme/theme4.xml><?xml version="1.0" encoding="utf-8"?>
<a:theme xmlns:a="http://schemas.openxmlformats.org/drawingml/2006/main" name="2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20860</TotalTime>
  <Words>967</Words>
  <Application>Microsoft Office PowerPoint</Application>
  <PresentationFormat>Laajakuva</PresentationFormat>
  <Paragraphs>111</Paragraphs>
  <Slides>7</Slides>
  <Notes>5</Notes>
  <HiddenSlides>0</HiddenSlides>
  <MMClips>0</MMClips>
  <ScaleCrop>false</ScaleCrop>
  <HeadingPairs>
    <vt:vector size="6" baseType="variant">
      <vt:variant>
        <vt:lpstr>Käytetyt fontit</vt:lpstr>
      </vt:variant>
      <vt:variant>
        <vt:i4>5</vt:i4>
      </vt:variant>
      <vt:variant>
        <vt:lpstr>Teema</vt:lpstr>
      </vt:variant>
      <vt:variant>
        <vt:i4>4</vt:i4>
      </vt:variant>
      <vt:variant>
        <vt:lpstr>Dian otsikot</vt:lpstr>
      </vt:variant>
      <vt:variant>
        <vt:i4>7</vt:i4>
      </vt:variant>
    </vt:vector>
  </HeadingPairs>
  <TitlesOfParts>
    <vt:vector size="16" baseType="lpstr">
      <vt:lpstr>Arial</vt:lpstr>
      <vt:lpstr>Ariel</vt:lpstr>
      <vt:lpstr>Calibri</vt:lpstr>
      <vt:lpstr>Calibri Light</vt:lpstr>
      <vt:lpstr>Times New Roman</vt:lpstr>
      <vt:lpstr>Office-teema</vt:lpstr>
      <vt:lpstr>1_Office-teema</vt:lpstr>
      <vt:lpstr>7_Mukautettu suunnittelumalli</vt:lpstr>
      <vt:lpstr>2_Office-teema</vt:lpstr>
      <vt:lpstr>Lions 2030 Strategi  Vi gör det tillsammans Kommunikations- och utbildningsmaterial, våren 2023</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Tanskanen Timo</dc:creator>
  <cp:lastModifiedBy>Tanskanen Timo</cp:lastModifiedBy>
  <cp:revision>13</cp:revision>
  <dcterms:created xsi:type="dcterms:W3CDTF">2022-12-13T20:54:08Z</dcterms:created>
  <dcterms:modified xsi:type="dcterms:W3CDTF">2023-04-06T09:17:16Z</dcterms:modified>
</cp:coreProperties>
</file>