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22"/>
  </p:notesMasterIdLst>
  <p:sldIdLst>
    <p:sldId id="267" r:id="rId9"/>
    <p:sldId id="367" r:id="rId10"/>
    <p:sldId id="433" r:id="rId11"/>
    <p:sldId id="407" r:id="rId12"/>
    <p:sldId id="355" r:id="rId13"/>
    <p:sldId id="434" r:id="rId14"/>
    <p:sldId id="408" r:id="rId15"/>
    <p:sldId id="410" r:id="rId16"/>
    <p:sldId id="412" r:id="rId17"/>
    <p:sldId id="432" r:id="rId18"/>
    <p:sldId id="416" r:id="rId19"/>
    <p:sldId id="413" r:id="rId20"/>
    <p:sldId id="277" r:id="rId21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u Anttonen" initials="H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3817" autoAdjust="0"/>
  </p:normalViewPr>
  <p:slideViewPr>
    <p:cSldViewPr snapToGrid="0" showGuides="1">
      <p:cViewPr varScale="1">
        <p:scale>
          <a:sx n="51" d="100"/>
          <a:sy n="51" d="100"/>
        </p:scale>
        <p:origin x="1224" y="4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8T22:16:40.812" idx="2">
    <p:pos x="10" y="10"/>
    <p:text>LL:n tutkimuksesta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n kuvan paikkamerkki 1">
            <a:extLst>
              <a:ext uri="{FF2B5EF4-FFF2-40B4-BE49-F238E27FC236}">
                <a16:creationId xmlns:a16="http://schemas.microsoft.com/office/drawing/2014/main" id="{04D30FDC-98F3-4696-9BF7-6C8ADA85D6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Huomautusten paikkamerkki 2">
            <a:extLst>
              <a:ext uri="{FF2B5EF4-FFF2-40B4-BE49-F238E27FC236}">
                <a16:creationId xmlns:a16="http://schemas.microsoft.com/office/drawing/2014/main" id="{8A1DA070-AE38-4E9C-81BD-7A200ED4883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altLang="fi-FI">
                <a:latin typeface="Calibri" panose="020F0502020204030204" pitchFamily="34" charset="0"/>
              </a:rPr>
              <a:t>Pyydä vanhempia lukemaan teksti, sitä ei jaksa liuennoida. Kommentoi: olemme tärkeän asian äärellä</a:t>
            </a:r>
          </a:p>
        </p:txBody>
      </p:sp>
      <p:sp>
        <p:nvSpPr>
          <p:cNvPr id="15364" name="Dian numeron paikkamerkki 3">
            <a:extLst>
              <a:ext uri="{FF2B5EF4-FFF2-40B4-BE49-F238E27FC236}">
                <a16:creationId xmlns:a16="http://schemas.microsoft.com/office/drawing/2014/main" id="{7E82459F-16ED-449D-AC17-B3AA9C2EC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4B21D4-26A8-412C-81EC-B47531C42D44}" type="slidenum">
              <a:rPr alt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fi-FI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n kuvan paikkamerkki 1">
            <a:extLst>
              <a:ext uri="{FF2B5EF4-FFF2-40B4-BE49-F238E27FC236}">
                <a16:creationId xmlns:a16="http://schemas.microsoft.com/office/drawing/2014/main" id="{AC7AEA97-F5D9-4DA9-97BB-70738A3198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Huomautusten paikkamerkki 2">
            <a:extLst>
              <a:ext uri="{FF2B5EF4-FFF2-40B4-BE49-F238E27FC236}">
                <a16:creationId xmlns:a16="http://schemas.microsoft.com/office/drawing/2014/main" id="{11E6A342-9709-480E-8FD3-B10E9DC878C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altLang="fi-FI">
                <a:latin typeface="Calibri" panose="020F0502020204030204" pitchFamily="34" charset="0"/>
              </a:rPr>
              <a:t>Huom: Empatia ei riitä, tarvitaan tekoja</a:t>
            </a:r>
          </a:p>
        </p:txBody>
      </p:sp>
      <p:sp>
        <p:nvSpPr>
          <p:cNvPr id="17412" name="Dian numeron paikkamerkki 3">
            <a:extLst>
              <a:ext uri="{FF2B5EF4-FFF2-40B4-BE49-F238E27FC236}">
                <a16:creationId xmlns:a16="http://schemas.microsoft.com/office/drawing/2014/main" id="{82BAFDF1-CF03-40EC-8CA9-0868CE5A10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43845D-707E-42A0-AE50-A1D0BC3CDA92}" type="slidenum">
              <a:rPr alt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fi-FI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n kuvan paikkamerkki 1">
            <a:extLst>
              <a:ext uri="{FF2B5EF4-FFF2-40B4-BE49-F238E27FC236}">
                <a16:creationId xmlns:a16="http://schemas.microsoft.com/office/drawing/2014/main" id="{1834F04D-5EA2-45EB-A52D-C764320770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Huomautusten paikkamerkki 2">
            <a:extLst>
              <a:ext uri="{FF2B5EF4-FFF2-40B4-BE49-F238E27FC236}">
                <a16:creationId xmlns:a16="http://schemas.microsoft.com/office/drawing/2014/main" id="{A3AF889F-4046-439E-85A6-DB47F4DB3E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altLang="fi-FI">
                <a:latin typeface="Calibri" panose="020F0502020204030204" pitchFamily="34" charset="0"/>
              </a:rPr>
              <a:t>MLL:n tutkimuksesta miten eri tyyppiset nuoret reagoivat nettikiusaamiseen. Muutos olisi hyvä 22+15%=37% osalta</a:t>
            </a:r>
          </a:p>
        </p:txBody>
      </p:sp>
      <p:sp>
        <p:nvSpPr>
          <p:cNvPr id="19460" name="Dian numeron paikkamerkki 3">
            <a:extLst>
              <a:ext uri="{FF2B5EF4-FFF2-40B4-BE49-F238E27FC236}">
                <a16:creationId xmlns:a16="http://schemas.microsoft.com/office/drawing/2014/main" id="{F9A2C08D-D1D5-408B-AC1C-0C0D79E20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16746F-6D7C-4FB6-96BF-63FCDFA4E1AD}" type="slidenum">
              <a:rPr alt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altLang="fi-FI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n kuvan paikkamerkki 1">
            <a:extLst>
              <a:ext uri="{FF2B5EF4-FFF2-40B4-BE49-F238E27FC236}">
                <a16:creationId xmlns:a16="http://schemas.microsoft.com/office/drawing/2014/main" id="{3F4DD464-63C3-4B66-A667-0E6485748D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Huomautusten paikkamerkki 2">
            <a:extLst>
              <a:ext uri="{FF2B5EF4-FFF2-40B4-BE49-F238E27FC236}">
                <a16:creationId xmlns:a16="http://schemas.microsoft.com/office/drawing/2014/main" id="{D3F20AE4-74AF-4FB7-B42D-581EDD2723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altLang="fi-FI">
                <a:latin typeface="Calibri" panose="020F0502020204030204" pitchFamily="34" charset="0"/>
              </a:rPr>
              <a:t>Tämän ppt:n esittäminen vaihtoehtoista . Videoissa samaa asiaa. Tai voi esittää lopuksi!!!</a:t>
            </a:r>
          </a:p>
        </p:txBody>
      </p:sp>
      <p:sp>
        <p:nvSpPr>
          <p:cNvPr id="23556" name="Dian numeron paikkamerkki 3">
            <a:extLst>
              <a:ext uri="{FF2B5EF4-FFF2-40B4-BE49-F238E27FC236}">
                <a16:creationId xmlns:a16="http://schemas.microsoft.com/office/drawing/2014/main" id="{D2347551-1805-450A-86AA-E47F0AAEC8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790EC0-9A65-4904-A89E-AFB1258A9AF5}" type="slidenum">
              <a:rPr alt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altLang="fi-FI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56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046E5161-4692-4F4E-B5CA-E19B0F794515}"/>
              </a:ext>
            </a:extLst>
          </p:cNvPr>
          <p:cNvSpPr>
            <a:spLocks/>
          </p:cNvSpPr>
          <p:nvPr userDrawn="1"/>
        </p:nvSpPr>
        <p:spPr bwMode="auto">
          <a:xfrm>
            <a:off x="3690938" y="-744538"/>
            <a:ext cx="7539037" cy="9848851"/>
          </a:xfrm>
          <a:custGeom>
            <a:avLst/>
            <a:gdLst>
              <a:gd name="T0" fmla="*/ 2147483646 w 7438"/>
              <a:gd name="T1" fmla="*/ 2147483646 h 9718"/>
              <a:gd name="T2" fmla="*/ 2147483646 w 7438"/>
              <a:gd name="T3" fmla="*/ 2147483646 h 9718"/>
              <a:gd name="T4" fmla="*/ 2147483646 w 7438"/>
              <a:gd name="T5" fmla="*/ 2147483646 h 9718"/>
              <a:gd name="T6" fmla="*/ 2147483646 w 7438"/>
              <a:gd name="T7" fmla="*/ 2147483646 h 9718"/>
              <a:gd name="T8" fmla="*/ 2147483646 w 7438"/>
              <a:gd name="T9" fmla="*/ 2147483646 h 9718"/>
              <a:gd name="T10" fmla="*/ 2147483646 w 7438"/>
              <a:gd name="T11" fmla="*/ 2147483646 h 9718"/>
              <a:gd name="T12" fmla="*/ 2147483646 w 7438"/>
              <a:gd name="T13" fmla="*/ 2147483646 h 9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38" h="9718">
                <a:moveTo>
                  <a:pt x="7437" y="4734"/>
                </a:moveTo>
                <a:lnTo>
                  <a:pt x="7437" y="4734"/>
                </a:lnTo>
                <a:cubicBezTo>
                  <a:pt x="6927" y="9717"/>
                  <a:pt x="0" y="7793"/>
                  <a:pt x="139" y="3562"/>
                </a:cubicBezTo>
                <a:cubicBezTo>
                  <a:pt x="206" y="1559"/>
                  <a:pt x="2309" y="0"/>
                  <a:pt x="4233" y="166"/>
                </a:cubicBezTo>
                <a:cubicBezTo>
                  <a:pt x="6724" y="380"/>
                  <a:pt x="7334" y="2661"/>
                  <a:pt x="7437" y="473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046" y="585925"/>
            <a:ext cx="7379908" cy="5690587"/>
          </a:xfrm>
        </p:spPr>
        <p:txBody>
          <a:bodyPr>
            <a:noAutofit/>
          </a:bodyPr>
          <a:lstStyle>
            <a:lvl1pPr algn="ctr">
              <a:lnSpc>
                <a:spcPts val="4000"/>
              </a:lnSpc>
              <a:defRPr sz="4000" b="1" i="0"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774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6999111" y="1307610"/>
            <a:ext cx="5192890" cy="5546926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6999110" y="1311074"/>
            <a:ext cx="5192890" cy="5546926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  <p:sldLayoutId id="2147483841" r:id="rId5"/>
    <p:sldLayoutId id="2147483842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3.2.2022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D0A8A-67E0-44B4-A35A-4A76408127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4880" y="4021247"/>
            <a:ext cx="5257800" cy="1538288"/>
          </a:xfrm>
        </p:spPr>
        <p:txBody>
          <a:bodyPr/>
          <a:lstStyle/>
          <a:p>
            <a:r>
              <a:rPr lang="fi-FI" dirty="0" err="1"/>
              <a:t>KiTeNet</a:t>
            </a:r>
            <a:r>
              <a:rPr lang="fi-FI" dirty="0"/>
              <a:t> 2021-2022</a:t>
            </a:r>
          </a:p>
        </p:txBody>
      </p:sp>
    </p:spTree>
    <p:extLst>
      <p:ext uri="{BB962C8B-B14F-4D97-AF65-F5344CB8AC3E}">
        <p14:creationId xmlns:p14="http://schemas.microsoft.com/office/powerpoint/2010/main" val="107751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1D11F131-58E0-4FE2-865D-81EE7F14D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6650" y="585788"/>
            <a:ext cx="7378700" cy="5691187"/>
          </a:xfrm>
        </p:spPr>
        <p:txBody>
          <a:bodyPr/>
          <a:lstStyle/>
          <a:p>
            <a:pPr eaLnBrk="1" hangingPunct="1"/>
            <a:endParaRPr lang="fi-FI" altLang="fi-FI" dirty="0">
              <a:latin typeface="Lato Black" panose="020F0A02020204030203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F1A772C-7531-445D-8935-D7D813403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57"/>
            <a:ext cx="12150247" cy="67991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>
            <a:extLst>
              <a:ext uri="{FF2B5EF4-FFF2-40B4-BE49-F238E27FC236}">
                <a16:creationId xmlns:a16="http://schemas.microsoft.com/office/drawing/2014/main" id="{30BEAD86-FC18-4147-B27E-E33E68648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b="1" dirty="0"/>
              <a:t>SAMMANDRAG</a:t>
            </a:r>
          </a:p>
        </p:txBody>
      </p:sp>
      <p:sp>
        <p:nvSpPr>
          <p:cNvPr id="20483" name="Sisällön paikkamerkki 2">
            <a:extLst>
              <a:ext uri="{FF2B5EF4-FFF2-40B4-BE49-F238E27FC236}">
                <a16:creationId xmlns:a16="http://schemas.microsoft.com/office/drawing/2014/main" id="{3F934532-BCB9-4F2A-A7F3-DCE4A89422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v-SE" altLang="fi-FI" dirty="0">
                <a:latin typeface="Arial" panose="020B0604020202020204" pitchFamily="34" charset="0"/>
                <a:cs typeface="Arial" panose="020B0604020202020204" pitchFamily="34" charset="0"/>
              </a:rPr>
              <a:t>Det väsentliga budskapet: barn behöver ditt genuina stöd och intresse för sina äventyr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v-SE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 guide ger dig svar på dina frågor och diskussioner med barn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v-SE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en mer djupgående titt hittar du länkar till informationskällor, uppdaterad faktainformation om det aktuella läget och exempel på mediekunskaper ditt barn behöver.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v-SE" altLang="fi-F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länk till filmerna på hemsidan finns i guiden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v-SE" altLang="fi-FI" dirty="0">
                <a:latin typeface="Arial" panose="020B0604020202020204" pitchFamily="34" charset="0"/>
                <a:cs typeface="Arial" panose="020B0604020202020204" pitchFamily="34" charset="0"/>
              </a:rPr>
              <a:t>Normalt föräldraskap är tillräckligt, men att få förtroende för rollen som mediepedagog regnar på många områden i livet</a:t>
            </a:r>
          </a:p>
          <a:p>
            <a:pPr eaLnBrk="1" hangingPunct="1"/>
            <a:endParaRPr lang="fi-FI" altLang="fi-FI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>
            <a:extLst>
              <a:ext uri="{FF2B5EF4-FFF2-40B4-BE49-F238E27FC236}">
                <a16:creationId xmlns:a16="http://schemas.microsoft.com/office/drawing/2014/main" id="{23C8F8B3-6494-4A94-A637-D0C9B3602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b="1" dirty="0" err="1"/>
              <a:t>Visste</a:t>
            </a:r>
            <a:r>
              <a:rPr lang="fi-FI" altLang="fi-FI" sz="4000" b="1" dirty="0"/>
              <a:t> du , </a:t>
            </a:r>
            <a:r>
              <a:rPr lang="fi-FI" altLang="fi-FI" sz="4000" b="1" dirty="0" err="1"/>
              <a:t>att</a:t>
            </a:r>
            <a:endParaRPr lang="fi-FI" altLang="fi-FI" sz="40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C0AF85-85ED-40CD-99EB-77E75D0527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6364" y="1868556"/>
            <a:ext cx="11167319" cy="4989444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96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Vägledande utbildning innebär att ge barnet tydliga gränser som han eller hon kan påverka själv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sz="9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Viktiga sätt att hantera det digitala livet i familjen är:</a:t>
            </a:r>
          </a:p>
          <a:p>
            <a:pPr lvl="1">
              <a:defRPr/>
            </a:pPr>
            <a:r>
              <a:rPr lang="fi-FI" sz="7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Begränsa</a:t>
            </a:r>
            <a:r>
              <a:rPr lang="fi-FI" sz="7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7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användningen</a:t>
            </a:r>
            <a:endParaRPr lang="fi-FI" sz="760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i-FI" sz="7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Vänligen</a:t>
            </a:r>
            <a:r>
              <a:rPr lang="fi-FI" sz="7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7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stödja</a:t>
            </a:r>
            <a:r>
              <a:rPr lang="fi-FI" sz="7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7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applikationer</a:t>
            </a:r>
            <a:r>
              <a:rPr lang="fi-FI" sz="7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7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skärmtidsgräns</a:t>
            </a:r>
            <a:endParaRPr lang="fi-FI" sz="760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i-FI" sz="7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</a:t>
            </a:r>
            <a:r>
              <a:rPr lang="fi-FI" sz="7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7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</a:t>
            </a:r>
            <a:r>
              <a:rPr lang="fi-FI" sz="7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76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ensam</a:t>
            </a:r>
            <a:endParaRPr lang="fi-FI" sz="7600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sv-SE" sz="96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Åldersgränser varnar för utvecklingsskadligt innehåll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sv-SE" sz="9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digitala spel är åldersgränsen för K-18 år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sv-SE" altLang="fi-FI" sz="96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vanligaste brotten mot barn och unga på nätet: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sv-SE" altLang="fi-FI" sz="80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Olaga hot och sexualbrott. Mer än 40 procent av flickorna har varit med om sexuella trakasserier av andra barn och unga det senaste året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altLang="fi-FI" sz="80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kan anmäla misstänkt innehåll på nätet till exempelvis polisens </a:t>
            </a:r>
            <a:r>
              <a:rPr lang="sv-SE" altLang="fi-FI" sz="80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Nettivinkki</a:t>
            </a:r>
            <a:r>
              <a:rPr lang="sv-SE" altLang="fi-FI" sz="80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-tjänst och även till </a:t>
            </a:r>
            <a:r>
              <a:rPr lang="sv-SE" altLang="fi-FI" sz="8000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Nettivinkki</a:t>
            </a:r>
            <a:r>
              <a:rPr lang="sv-SE" altLang="fi-FI" sz="80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-tjänsten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sz="1800" b="1" dirty="0">
              <a:solidFill>
                <a:srgbClr val="181716"/>
              </a:solidFill>
              <a:latin typeface="HelveticaNeue-CondensedBold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D221733-D7A8-4191-9CF8-F7C14AE4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479425"/>
            <a:ext cx="410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i-FI" altLang="fi-FI" sz="4000" b="1" dirty="0">
                <a:solidFill>
                  <a:schemeClr val="bg1"/>
                </a:solidFill>
                <a:latin typeface="+mn-lt"/>
              </a:rPr>
              <a:t>ÖVRIGT</a:t>
            </a:r>
            <a:r>
              <a:rPr lang="fi-FI" altLang="fi-FI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3" name="Tekstiruutu 3">
            <a:extLst>
              <a:ext uri="{FF2B5EF4-FFF2-40B4-BE49-F238E27FC236}">
                <a16:creationId xmlns:a16="http://schemas.microsoft.com/office/drawing/2014/main" id="{6F6ECFB5-2255-4A43-BF8C-50D80224D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661" y="1852613"/>
            <a:ext cx="9444624" cy="114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altLang="fi-FI" sz="32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"Det finns bara ett sätt att bekämpa ondska: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altLang="fi-FI" sz="2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Bemöt  det onda med det goda.</a:t>
            </a:r>
            <a:endParaRPr lang="fi-FI" altLang="fi-FI" sz="24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iruutu 5">
            <a:extLst>
              <a:ext uri="{FF2B5EF4-FFF2-40B4-BE49-F238E27FC236}">
                <a16:creationId xmlns:a16="http://schemas.microsoft.com/office/drawing/2014/main" id="{F3AE0232-5C10-49DD-A93A-625A700E5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31" y="3428305"/>
            <a:ext cx="92340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Vem</a:t>
            </a:r>
            <a:r>
              <a:rPr lang="fi-FI" altLang="fi-FI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i-FI" altLang="fi-FI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är</a:t>
            </a:r>
            <a:r>
              <a:rPr lang="fi-FI" altLang="fi-FI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i-FI" altLang="fi-FI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jag</a:t>
            </a:r>
            <a:r>
              <a:rPr lang="fi-FI" altLang="fi-FI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, </a:t>
            </a:r>
            <a:r>
              <a:rPr lang="fi-FI" altLang="fi-FI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om</a:t>
            </a:r>
            <a:r>
              <a:rPr lang="fi-FI" altLang="fi-FI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i-FI" altLang="fi-FI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jag</a:t>
            </a:r>
            <a:r>
              <a:rPr lang="fi-FI" altLang="fi-FI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i-FI" altLang="fi-FI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bara</a:t>
            </a:r>
            <a:r>
              <a:rPr lang="fi-FI" altLang="fi-FI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i-FI" altLang="fi-FI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bryr</a:t>
            </a:r>
            <a:r>
              <a:rPr lang="fi-FI" altLang="fi-FI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i-FI" altLang="fi-FI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mej</a:t>
            </a:r>
            <a:r>
              <a:rPr lang="fi-FI" altLang="fi-FI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i-FI" altLang="fi-FI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om</a:t>
            </a:r>
            <a:r>
              <a:rPr lang="fi-FI" altLang="fi-FI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i-FI" altLang="fi-FI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mej</a:t>
            </a:r>
            <a:r>
              <a:rPr lang="fi-FI" altLang="fi-FI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i-FI" altLang="fi-FI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själv</a:t>
            </a:r>
            <a:r>
              <a:rPr lang="fi-FI" altLang="fi-FI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? </a:t>
            </a:r>
            <a:endParaRPr lang="fi-FI" altLang="fi-FI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2129675-88B4-40D3-9191-414AF2D46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5811838"/>
            <a:ext cx="7133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sz="2800" b="1" i="1" dirty="0">
                <a:solidFill>
                  <a:schemeClr val="bg1"/>
                </a:solidFill>
                <a:latin typeface="+mn-lt"/>
              </a:rPr>
              <a:t>TACK   FINLANDS Lions-</a:t>
            </a:r>
            <a:r>
              <a:rPr lang="fi-FI" altLang="fi-FI" sz="2800" b="1" i="1" dirty="0" err="1">
                <a:solidFill>
                  <a:schemeClr val="bg1"/>
                </a:solidFill>
                <a:latin typeface="+mn-lt"/>
              </a:rPr>
              <a:t>förbund</a:t>
            </a:r>
            <a:endParaRPr lang="fi-FI" altLang="fi-FI" sz="28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45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A813FD-EE3D-44AD-B4DE-0D9684ACE0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262" y="3059441"/>
            <a:ext cx="10870429" cy="2427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b="1" i="1" dirty="0">
                <a:latin typeface="Arial" panose="020B0604020202020204" pitchFamily="34" charset="0"/>
                <a:cs typeface="Arial" panose="020B0604020202020204" pitchFamily="34" charset="0"/>
              </a:rPr>
              <a:t>KITENET  2021-2022</a:t>
            </a:r>
            <a:b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F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Från mobbning till hälsosam användning</a:t>
            </a:r>
            <a: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i-FI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föräldrarnas</a:t>
            </a:r>
            <a: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kväll</a:t>
            </a:r>
            <a:b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fi-FI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</a:t>
            </a: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finns</a:t>
            </a: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inga</a:t>
            </a: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främlingar</a:t>
            </a: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här</a:t>
            </a: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i-FI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</a:t>
            </a: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finns</a:t>
            </a: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bara</a:t>
            </a: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vänner</a:t>
            </a: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fi-FI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</a:t>
            </a: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träffat</a:t>
            </a: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förut</a:t>
            </a:r>
            <a:r>
              <a:rPr lang="fi-FI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 </a:t>
            </a:r>
            <a:b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Trevligt</a:t>
            </a:r>
            <a: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här</a:t>
            </a:r>
            <a:br>
              <a:rPr lang="fi-FI"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sz="25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Kuva 2">
            <a:extLst>
              <a:ext uri="{FF2B5EF4-FFF2-40B4-BE49-F238E27FC236}">
                <a16:creationId xmlns:a16="http://schemas.microsoft.com/office/drawing/2014/main" id="{49472476-C4EB-4464-B60E-E96C07EF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00" y="496888"/>
            <a:ext cx="15208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>
            <a:extLst>
              <a:ext uri="{FF2B5EF4-FFF2-40B4-BE49-F238E27FC236}">
                <a16:creationId xmlns:a16="http://schemas.microsoft.com/office/drawing/2014/main" id="{B7704405-F236-41E8-B19A-0F7A65D67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4456390"/>
            <a:ext cx="22029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DAA46295-2544-4FB4-BDE7-44BCC92C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64" y="4543652"/>
            <a:ext cx="2443163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kstiruutu 3">
            <a:extLst>
              <a:ext uri="{FF2B5EF4-FFF2-40B4-BE49-F238E27FC236}">
                <a16:creationId xmlns:a16="http://schemas.microsoft.com/office/drawing/2014/main" id="{91C1A59C-9A90-463F-819F-67C53F850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644525"/>
            <a:ext cx="80441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4000" b="1" dirty="0">
                <a:latin typeface="+mj-lt"/>
                <a:cs typeface="Arial" panose="020B0604020202020204" pitchFamily="34" charset="0"/>
              </a:rPr>
              <a:t>FINLANDS LIONS-FÖRBUND RF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>
            <a:extLst>
              <a:ext uri="{FF2B5EF4-FFF2-40B4-BE49-F238E27FC236}">
                <a16:creationId xmlns:a16="http://schemas.microsoft.com/office/drawing/2014/main" id="{EAD54601-D238-4DB3-BF1D-657E9522A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KiTeNet-kvällens</a:t>
            </a:r>
            <a:r>
              <a:rPr lang="fi-FI" alt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fi-FI" altLang="fi-FI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Sisällön paikkamerkki 2">
            <a:extLst>
              <a:ext uri="{FF2B5EF4-FFF2-40B4-BE49-F238E27FC236}">
                <a16:creationId xmlns:a16="http://schemas.microsoft.com/office/drawing/2014/main" id="{AC7AC871-F249-4F14-85A5-F8BE72AAC0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cs typeface="Arial" panose="020B0604020202020204" pitchFamily="34" charset="0"/>
              </a:rPr>
              <a:t>Presentation </a:t>
            </a:r>
            <a:r>
              <a:rPr lang="fi-FI" altLang="fi-FI" dirty="0" err="1">
                <a:cs typeface="Arial" panose="020B0604020202020204" pitchFamily="34" charset="0"/>
              </a:rPr>
              <a:t>och</a:t>
            </a:r>
            <a:r>
              <a:rPr lang="fi-FI" altLang="fi-FI" dirty="0">
                <a:cs typeface="Arial" panose="020B0604020202020204" pitchFamily="34" charset="0"/>
              </a:rPr>
              <a:t> </a:t>
            </a:r>
            <a:r>
              <a:rPr lang="fi-FI" altLang="fi-FI" dirty="0" err="1">
                <a:cs typeface="Arial" panose="020B0604020202020204" pitchFamily="34" charset="0"/>
              </a:rPr>
              <a:t>kaffe</a:t>
            </a:r>
            <a:r>
              <a:rPr lang="fi-FI" altLang="fi-FI" dirty="0">
                <a:cs typeface="Arial" panose="020B0604020202020204" pitchFamily="34" charset="0"/>
              </a:rPr>
              <a:t> (Lions)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v-FI" altLang="fi-FI" dirty="0">
                <a:cs typeface="Arial" panose="020B0604020202020204" pitchFamily="34" charset="0"/>
              </a:rPr>
              <a:t>Initiering</a:t>
            </a:r>
            <a:r>
              <a:rPr lang="fi-FI" altLang="fi-FI" dirty="0">
                <a:cs typeface="Arial" panose="020B0604020202020204" pitchFamily="34" charset="0"/>
              </a:rPr>
              <a:t> av Lions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v-FI" altLang="fi-FI" dirty="0">
                <a:cs typeface="Arial" panose="020B0604020202020204" pitchFamily="34" charset="0"/>
              </a:rPr>
              <a:t>Initiering av experter (om närvarande)</a:t>
            </a:r>
            <a:endParaRPr lang="fi-FI" altLang="fi-FI" dirty="0"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v-FI" altLang="fi-FI" dirty="0">
                <a:cs typeface="Arial" panose="020B0604020202020204" pitchFamily="34" charset="0"/>
              </a:rPr>
              <a:t>Videor formaterade på ämnet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 err="1">
                <a:cs typeface="Arial" panose="020B0604020202020204" pitchFamily="34" charset="0"/>
              </a:rPr>
              <a:t>Diskussion</a:t>
            </a:r>
            <a:r>
              <a:rPr lang="fi-FI" altLang="fi-FI" dirty="0">
                <a:cs typeface="Arial" panose="020B0604020202020204" pitchFamily="34" charset="0"/>
              </a:rPr>
              <a:t> </a:t>
            </a:r>
            <a:r>
              <a:rPr lang="fi-FI" altLang="fi-FI" dirty="0" err="1">
                <a:cs typeface="Arial" panose="020B0604020202020204" pitchFamily="34" charset="0"/>
              </a:rPr>
              <a:t>under</a:t>
            </a:r>
            <a:r>
              <a:rPr lang="fi-FI" altLang="fi-FI" dirty="0">
                <a:cs typeface="Arial" panose="020B0604020202020204" pitchFamily="34" charset="0"/>
              </a:rPr>
              <a:t> videon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i-FI" altLang="fi-FI" dirty="0" err="1">
                <a:cs typeface="Arial" panose="020B0604020202020204" pitchFamily="34" charset="0"/>
              </a:rPr>
              <a:t>Slutdiskussion</a:t>
            </a:r>
            <a:endParaRPr lang="fi-FI" altLang="fi-FI" dirty="0">
              <a:cs typeface="Arial" panose="020B0604020202020204" pitchFamily="34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EAC491F-A533-4558-92B7-4BD7F47AB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3" y="4846638"/>
            <a:ext cx="15049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2B08A122-810B-49E0-9257-3E3E3FE1E507}"/>
              </a:ext>
            </a:extLst>
          </p:cNvPr>
          <p:cNvSpPr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Varför Lions</a:t>
            </a:r>
            <a:endParaRPr kumimoji="0" lang="fi-FI" altLang="fi-FI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Sisällön paikkamerkki 2">
            <a:extLst>
              <a:ext uri="{FF2B5EF4-FFF2-40B4-BE49-F238E27FC236}">
                <a16:creationId xmlns:a16="http://schemas.microsoft.com/office/drawing/2014/main" id="{AEA328C7-94E9-4F19-9BF7-52E58816FBB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Världens mest effektiva serviceorganisation, alltid anslagen oavkortad.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Världen 1,4 milj. Lions, Finland 19 000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Prioriteringar hunger, diabetes, syn, barncancer, miljö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Klubbar C:a 800, vari </a:t>
            </a:r>
            <a:r>
              <a:rPr kumimoji="0" lang="sv-SE" alt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KiTeNet</a:t>
            </a:r>
            <a:r>
              <a:rPr kumimoji="0" lang="sv-SE" alt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-KAMPANJAN förverkligas på lokala områden.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Livsfärdigheter med Lions </a:t>
            </a:r>
            <a:r>
              <a:rPr kumimoji="0" lang="sv-SE" alt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</a:t>
            </a:r>
            <a:r>
              <a:rPr kumimoji="0" lang="sv-SE" alt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–program vars centrala verksamhetsform (30år), kan besvara frågorna</a:t>
            </a:r>
            <a:br>
              <a:rPr kumimoji="0" lang="sv-SE" alt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 kan ditt samhälle stödja barns tillväxt för att de skall  kunna bli , frisk och starka?</a:t>
            </a:r>
            <a:endParaRPr kumimoji="0" lang="sv-SE" altLang="fi-F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BD850E2C-C483-43EA-ACD0-C7FAE8F62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0588" y="-227013"/>
            <a:ext cx="12192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pic>
        <p:nvPicPr>
          <p:cNvPr id="9221" name="Picture 4">
            <a:extLst>
              <a:ext uri="{FF2B5EF4-FFF2-40B4-BE49-F238E27FC236}">
                <a16:creationId xmlns:a16="http://schemas.microsoft.com/office/drawing/2014/main" id="{F377030B-2A62-4809-B313-69C271D9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8" y="230188"/>
            <a:ext cx="12192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9DFF984A-7653-490D-8BE6-36C8C9E0B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fi-FI" sz="4000" b="1" dirty="0"/>
              <a:t>Varför gör Lions detta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A136A7-836F-4837-A8E7-E65C02E3C54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Nationellt 2021–2022 för cirka 10-åringar som en del av SLL:s jubileumsår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Arbetar för barn och unga, fortsätter vi en bra 10-årig tradition som kampanj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är en viktig del av våra barn och våra egna liv, kan vi vara mediepedagoger och möjliggöra för det goda?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Det finns också ett problem med t.ex. på grund av vårt eget beteende, staters och digitala jättars/EU:s agerande: att skydda barn online.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Mobbning och många kriminella handlingar överförs via internet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Bra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onlinebeteende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förbättrar livet för många (41 %),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MySafety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sz="2600" dirty="0">
              <a:cs typeface="Times New Roman" pitchFamily="1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sz="2600" dirty="0">
              <a:cs typeface="Times New Roman" pitchFamily="1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sz="2600" dirty="0">
              <a:cs typeface="Times New Roman" pitchFamily="1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sz="2600" dirty="0"/>
          </a:p>
        </p:txBody>
      </p:sp>
      <p:sp>
        <p:nvSpPr>
          <p:cNvPr id="10244" name="Päivämäärän paikkamerkki 3">
            <a:extLst>
              <a:ext uri="{FF2B5EF4-FFF2-40B4-BE49-F238E27FC236}">
                <a16:creationId xmlns:a16="http://schemas.microsoft.com/office/drawing/2014/main" id="{55777FD6-DFC6-468B-B261-08B808AF8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540500"/>
            <a:ext cx="13414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083F2C-25F3-4CA6-AFAB-25F9AC11AE91}" type="datetime1">
              <a:rPr lang="fi-FI" altLang="fi-FI" sz="1000">
                <a:solidFill>
                  <a:srgbClr val="7F7F7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3.2.2022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sp>
        <p:nvSpPr>
          <p:cNvPr id="10245" name="Alatunnisteen paikkamerkki 4">
            <a:extLst>
              <a:ext uri="{FF2B5EF4-FFF2-40B4-BE49-F238E27FC236}">
                <a16:creationId xmlns:a16="http://schemas.microsoft.com/office/drawing/2014/main" id="{5F3589FE-E2E6-4DC2-8513-1D073B705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545263"/>
            <a:ext cx="4513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000">
                <a:solidFill>
                  <a:srgbClr val="7F7F7F"/>
                </a:solidFill>
              </a:rPr>
              <a:t>esittäjän 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25ACE3-1CE8-4821-B5C6-4A7903730D85}"/>
              </a:ext>
            </a:extLst>
          </p:cNvPr>
          <p:cNvSpPr txBox="1"/>
          <p:nvPr/>
        </p:nvSpPr>
        <p:spPr>
          <a:xfrm>
            <a:off x="7000875" y="6545263"/>
            <a:ext cx="2133600" cy="365125"/>
          </a:xfrm>
          <a:prstGeom prst="rect">
            <a:avLst/>
          </a:prstGeom>
          <a:noFill/>
          <a:ln cap="flat">
            <a:noFill/>
          </a:ln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68FB06-3EF9-4677-B92F-A3C712E52B92}" type="slidenum">
              <a:rPr kern="0">
                <a:solidFill>
                  <a:srgbClr val="000000"/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fi-FI" sz="1000" kern="0">
              <a:solidFill>
                <a:srgbClr val="7F7F7F"/>
              </a:solidFill>
              <a:latin typeface="Calibri"/>
            </a:endParaRPr>
          </a:p>
        </p:txBody>
      </p:sp>
      <p:graphicFrame>
        <p:nvGraphicFramePr>
          <p:cNvPr id="10247" name="Objekti 3">
            <a:extLst>
              <a:ext uri="{FF2B5EF4-FFF2-40B4-BE49-F238E27FC236}">
                <a16:creationId xmlns:a16="http://schemas.microsoft.com/office/drawing/2014/main" id="{11C814B7-CABB-4B3D-8AFE-43778B98EE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49152" y="81948"/>
          <a:ext cx="1179786" cy="1640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3200400" imgH="4533492" progId="AcroExch.Document.DC">
                  <p:embed/>
                </p:oleObj>
              </mc:Choice>
              <mc:Fallback>
                <p:oleObj name="Acrobat Document" r:id="rId3" imgW="3200400" imgH="4533492" progId="AcroExch.Document.DC">
                  <p:embed/>
                  <p:pic>
                    <p:nvPicPr>
                      <p:cNvPr id="10247" name="Objekti 3">
                        <a:extLst>
                          <a:ext uri="{FF2B5EF4-FFF2-40B4-BE49-F238E27FC236}">
                            <a16:creationId xmlns:a16="http://schemas.microsoft.com/office/drawing/2014/main" id="{11C814B7-CABB-4B3D-8AFE-43778B98EE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9152" y="81948"/>
                        <a:ext cx="1179786" cy="1640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9DFF984A-7653-490D-8BE6-36C8C9E0B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1430" y="402703"/>
            <a:ext cx="587470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fi-FI" sz="4000" b="1" dirty="0">
                <a:cs typeface="Times New Roman" panose="02020603050405020304" pitchFamily="18" charset="0"/>
              </a:rPr>
              <a:t>Vår kampanj fokuserar på att stödja föräldrar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A136A7-836F-4837-A8E7-E65C02E3C5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6364" y="1868556"/>
            <a:ext cx="10804712" cy="4368041"/>
          </a:xfrm>
        </p:spPr>
        <p:txBody>
          <a:bodyPr rtlCol="0">
            <a:normAutofit fontScale="92500"/>
          </a:bodyPr>
          <a:lstStyle/>
          <a:p>
            <a:pPr marL="457200" indent="-4572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sz="3000" dirty="0">
                <a:latin typeface="Arial" panose="020B0604020202020204" pitchFamily="34" charset="0"/>
                <a:cs typeface="Arial" panose="020B0604020202020204" pitchFamily="34" charset="0"/>
              </a:rPr>
              <a:t>Guide för barn till ett hälsosamt självskydd online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sz="3000" dirty="0">
                <a:latin typeface="Arial" panose="020B0604020202020204" pitchFamily="34" charset="0"/>
                <a:cs typeface="Arial" panose="020B0604020202020204" pitchFamily="34" charset="0"/>
              </a:rPr>
              <a:t>Guidad till online beteende som respekterar andras rättigheter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sz="3000" dirty="0">
                <a:latin typeface="Arial" panose="020B0604020202020204" pitchFamily="34" charset="0"/>
                <a:cs typeface="Arial" panose="020B0604020202020204" pitchFamily="34" charset="0"/>
              </a:rPr>
              <a:t>Riktat till hälsosamt, brottserkännande beteende online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sz="3000" dirty="0">
                <a:latin typeface="Arial" panose="020B0604020202020204" pitchFamily="34" charset="0"/>
                <a:cs typeface="Arial" panose="020B0604020202020204" pitchFamily="34" charset="0"/>
              </a:rPr>
              <a:t>Starkt stöd för kontakt mellan barn och deras föräldrar och för bildandet av kamratstödsgrupper och utbyte av god praxis mellan föräldrar till barn i samma ålder</a:t>
            </a:r>
          </a:p>
          <a:p>
            <a:pPr marL="457200" indent="-4572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sv-SE" sz="3000" dirty="0">
                <a:latin typeface="Arial" panose="020B0604020202020204" pitchFamily="34" charset="0"/>
                <a:cs typeface="Arial" panose="020B0604020202020204" pitchFamily="34" charset="0"/>
              </a:rPr>
              <a:t>Diskutera utvecklingen av barns känslomässiga och interaktionsmässiga färdigheter samt sociala färdigheter i online-världen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pitchFamily="34"/>
              <a:buChar char="•"/>
              <a:defRPr/>
            </a:pPr>
            <a:endParaRPr sz="2600" dirty="0">
              <a:cs typeface="Times New Roman" pitchFamily="1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sz="2600" dirty="0">
              <a:cs typeface="Times New Roman" pitchFamily="1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sz="2600" dirty="0">
              <a:cs typeface="Times New Roman" pitchFamily="1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sz="2600" dirty="0"/>
          </a:p>
        </p:txBody>
      </p:sp>
      <p:sp>
        <p:nvSpPr>
          <p:cNvPr id="10244" name="Päivämäärän paikkamerkki 3">
            <a:extLst>
              <a:ext uri="{FF2B5EF4-FFF2-40B4-BE49-F238E27FC236}">
                <a16:creationId xmlns:a16="http://schemas.microsoft.com/office/drawing/2014/main" id="{55777FD6-DFC6-468B-B261-08B808AF8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540500"/>
            <a:ext cx="13414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083F2C-25F3-4CA6-AFAB-25F9AC11AE91}" type="datetime1">
              <a:rPr lang="fi-FI" altLang="fi-FI" sz="1000">
                <a:solidFill>
                  <a:srgbClr val="7F7F7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3.2.2022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sp>
        <p:nvSpPr>
          <p:cNvPr id="10245" name="Alatunnisteen paikkamerkki 4">
            <a:extLst>
              <a:ext uri="{FF2B5EF4-FFF2-40B4-BE49-F238E27FC236}">
                <a16:creationId xmlns:a16="http://schemas.microsoft.com/office/drawing/2014/main" id="{5F3589FE-E2E6-4DC2-8513-1D073B705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545263"/>
            <a:ext cx="4513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000">
                <a:solidFill>
                  <a:srgbClr val="7F7F7F"/>
                </a:solidFill>
              </a:rPr>
              <a:t>esittäjän 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25ACE3-1CE8-4821-B5C6-4A7903730D85}"/>
              </a:ext>
            </a:extLst>
          </p:cNvPr>
          <p:cNvSpPr txBox="1"/>
          <p:nvPr/>
        </p:nvSpPr>
        <p:spPr>
          <a:xfrm>
            <a:off x="7000875" y="6545263"/>
            <a:ext cx="2133600" cy="365125"/>
          </a:xfrm>
          <a:prstGeom prst="rect">
            <a:avLst/>
          </a:prstGeom>
          <a:noFill/>
          <a:ln cap="flat">
            <a:noFill/>
          </a:ln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68FB06-3EF9-4677-B92F-A3C712E52B92}" type="slidenum">
              <a:rPr kern="0">
                <a:solidFill>
                  <a:srgbClr val="000000"/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fi-FI" sz="1000" kern="0">
              <a:solidFill>
                <a:srgbClr val="7F7F7F"/>
              </a:solidFill>
              <a:latin typeface="Calibri"/>
            </a:endParaRPr>
          </a:p>
        </p:txBody>
      </p:sp>
      <p:pic>
        <p:nvPicPr>
          <p:cNvPr id="8" name="Kuva 8" descr="Kuva, joka sisältää kohteen henkilö, tyttö, pieni, vaaleanpunainen&#10;&#10;Kuvaus luotu automaattisesti">
            <a:extLst>
              <a:ext uri="{FF2B5EF4-FFF2-40B4-BE49-F238E27FC236}">
                <a16:creationId xmlns:a16="http://schemas.microsoft.com/office/drawing/2014/main" id="{352F42B4-2BCE-4878-A396-5723AA6D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59" y="100209"/>
            <a:ext cx="2676455" cy="178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7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7AC33C5F-A4F2-4954-ACC3-53B6CFD47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365125"/>
            <a:ext cx="8456112" cy="1325563"/>
          </a:xfrm>
        </p:spPr>
        <p:txBody>
          <a:bodyPr/>
          <a:lstStyle/>
          <a:p>
            <a:pPr eaLnBrk="1" hangingPunct="1"/>
            <a:r>
              <a:rPr lang="sv-SE" altLang="fi-FI" sz="4000" b="1" dirty="0"/>
              <a:t>Mediekunskaper är en del av            medborgerlig kompetens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C59A0-2727-43AE-AFAB-DB467121D8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8565931" cy="4351338"/>
          </a:xfrm>
        </p:spPr>
        <p:txBody>
          <a:bodyPr rtlCol="0">
            <a:normAutofit fontScale="77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3300" dirty="0">
                <a:latin typeface="Arial" panose="020B0604020202020204" pitchFamily="34" charset="0"/>
                <a:cs typeface="Arial" panose="020B0604020202020204" pitchFamily="34" charset="0"/>
              </a:rPr>
              <a:t>Det Centrala: självskydd och allmänt välbefinnande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3300" dirty="0">
                <a:latin typeface="Arial" panose="020B0604020202020204" pitchFamily="34" charset="0"/>
                <a:cs typeface="Arial" panose="020B0604020202020204" pitchFamily="34" charset="0"/>
              </a:rPr>
              <a:t>Kritisk: adekvat ifrågasättande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3300" dirty="0">
                <a:latin typeface="Arial" panose="020B0604020202020204" pitchFamily="34" charset="0"/>
                <a:cs typeface="Arial" panose="020B0604020202020204" pitchFamily="34" charset="0"/>
              </a:rPr>
              <a:t>Respektfullt beteende och en vilja att hjälpa andra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fi-FI" sz="33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Internet söker och testar barn sin identitet: meddelanden kan ha en djupgående effekt på ett barns självkänsla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fi-FI" sz="33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Målet är att öka vänskapen – inte att genera eller såra andra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altLang="fi-FI" sz="3300" b="1" i="1" dirty="0">
                <a:solidFill>
                  <a:srgbClr val="1817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39 % av de tillfrågade hade stött på illvilliga kommentarer, namngivning eller skällande. 91 % av ungdomarna tycker att det är viktigt för vuxna att ta nätmobbning på allvar. (MLL 2021)</a:t>
            </a:r>
            <a:endParaRPr lang="fi-FI" altLang="fi-FI" dirty="0">
              <a:solidFill>
                <a:srgbClr val="1817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dirty="0"/>
          </a:p>
        </p:txBody>
      </p:sp>
      <p:pic>
        <p:nvPicPr>
          <p:cNvPr id="13316" name="Kuva 3" descr="Kuva, joka sisältää kohteen sisä, henkilö&#10;&#10;Kuvaus luotu automaattisesti">
            <a:extLst>
              <a:ext uri="{FF2B5EF4-FFF2-40B4-BE49-F238E27FC236}">
                <a16:creationId xmlns:a16="http://schemas.microsoft.com/office/drawing/2014/main" id="{238C50AC-4634-45A0-A1A4-584BE1A4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79" y="100208"/>
            <a:ext cx="270827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9054CA-1348-40AF-BEFF-67963C4697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dirty="0"/>
            </a:br>
            <a:r>
              <a:rPr b="1" dirty="0"/>
              <a:t>Digi</a:t>
            </a:r>
            <a:r>
              <a:rPr lang="sv-FI" b="1" dirty="0"/>
              <a:t>välbefinnande</a:t>
            </a:r>
            <a:br>
              <a:rPr dirty="0"/>
            </a:br>
            <a:endParaRPr dirty="0"/>
          </a:p>
        </p:txBody>
      </p:sp>
      <p:sp>
        <p:nvSpPr>
          <p:cNvPr id="14339" name="Sisällön paikkamerkki 2">
            <a:extLst>
              <a:ext uri="{FF2B5EF4-FFF2-40B4-BE49-F238E27FC236}">
                <a16:creationId xmlns:a16="http://schemas.microsoft.com/office/drawing/2014/main" id="{74E0EC01-5DC5-4D78-AE0F-B3D4B12CD8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6364" y="1868556"/>
            <a:ext cx="11164691" cy="4368041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sv-SE" altLang="fi-FI" sz="2400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Föräldern ska ta hand om mångfalden och balansen i barnets dagliga aktiviteter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sv-SE" altLang="fi-FI" sz="24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 upp till 80 % av barnen överskrider användningen av en mobiltelefon den rekommenderade 2h/dag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sv-SE" altLang="fi-FI" sz="2400" dirty="0">
                <a:solidFill>
                  <a:srgbClr val="00338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46 procent av 10- till 17-åringarna är föremål för stötande kommentarer på nätet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sv-SE" altLang="fi-FI" sz="2400" dirty="0">
                <a:solidFill>
                  <a:srgbClr val="00338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Något mindre än hälften (41 %) av de som mobbas på nätet skadas, 10 % upplever depressionskänslor som ett resultat av kränkande kommentarer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sv-SE" altLang="fi-FI" sz="2400" dirty="0">
                <a:solidFill>
                  <a:srgbClr val="00338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Cybermobbning oroar mer än hälften av barnfamiljerna (57 %)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sv-SE" altLang="fi-FI" sz="24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Konsekvenserna av nätmobbning är många: självmord, ensamhet, låg självkänsla, minnesproblem, ätstörningar, skolan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sv-SE" altLang="fi-FI" sz="240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Även en stor ekonomisk betydelse, de marginaliserade kostar 1,2 miljoner. €</a:t>
            </a:r>
          </a:p>
        </p:txBody>
      </p:sp>
      <p:pic>
        <p:nvPicPr>
          <p:cNvPr id="14340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A4ADC4C-CCC1-4607-931B-D089F5B6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503" y="47639"/>
            <a:ext cx="2338552" cy="17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09F7DB8B-0F24-4D54-B111-0475DA61C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b="1" dirty="0" err="1"/>
              <a:t>Minska</a:t>
            </a:r>
            <a:r>
              <a:rPr lang="fi-FI" altLang="fi-FI" sz="4000" b="1" dirty="0"/>
              <a:t> </a:t>
            </a:r>
            <a:r>
              <a:rPr lang="fi-FI" altLang="fi-FI" sz="4000" b="1" dirty="0" err="1"/>
              <a:t>problemen</a:t>
            </a:r>
            <a:endParaRPr lang="fi-FI" altLang="fi-FI" sz="4000" b="1" dirty="0"/>
          </a:p>
        </p:txBody>
      </p:sp>
      <p:sp>
        <p:nvSpPr>
          <p:cNvPr id="30723" name="Sisällön paikkamerkki 2">
            <a:extLst>
              <a:ext uri="{FF2B5EF4-FFF2-40B4-BE49-F238E27FC236}">
                <a16:creationId xmlns:a16="http://schemas.microsoft.com/office/drawing/2014/main" id="{D2294464-3B44-4D0A-AA7C-5FF9B3663A3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956364" y="1868556"/>
            <a:ext cx="11235636" cy="436804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viktigaste principerna för att minska nätmobbning är: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Barnet lär sig att skydda sig på nätet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Barnet lär sig att bete sig ansvarsfullt och respektfullt online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Barnet har förmågan till empati, förmågan att tänka på hur det känns att upplevas av en annan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Vilja </a:t>
            </a:r>
            <a:r>
              <a:rPr lang="fi-FI"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fi-FI"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hjälpa</a:t>
            </a:r>
            <a:r>
              <a:rPr lang="fi-FI"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 err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andra</a:t>
            </a:r>
            <a:endParaRPr lang="fi-FI" altLang="fi-FI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altLang="fi-FI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När ett barn pratar om mobbning: Lyssna uppmärksamt, diskutera vad som har hänt, ge stöd, ingripa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altLang="fi-FI" b="1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Spelutbildning kräver ingen enorm förtrogenhet med spel, utan stöd, trygghet, intresse och delaktighet i det lekande barnets liv.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DA73D323-F80F-494E-9833-19ACB85E6D8F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DF9BA1C3-1C23-426E-A8E7-18155BD5EF40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459C42DC-EC6D-494A-846C-5CBDD47B6981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A60830EA-E743-4AD6-A7D3-27A87C132980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16EA2400-7397-4094-9977-A2848705B798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5274CD02-096F-4683-9568-2F04F516F864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94484C2A-3852-4AE3-A942-B42DFEE72530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EE9D767E-8182-443D-B484-8439DE8BE234}" vid="{E7325440-7563-4536-98A5-E71CF4FB579D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power_point_malli_lions_liitto_2021 (1)</Template>
  <TotalTime>560</TotalTime>
  <Words>913</Words>
  <Application>Microsoft Office PowerPoint</Application>
  <PresentationFormat>Bredbild</PresentationFormat>
  <Paragraphs>91</Paragraphs>
  <Slides>13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8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8" baseType="lpstr">
      <vt:lpstr>Algerian</vt:lpstr>
      <vt:lpstr>Arial</vt:lpstr>
      <vt:lpstr>Ariel</vt:lpstr>
      <vt:lpstr>Calibri</vt:lpstr>
      <vt:lpstr>HelveticaNeue-CondensedBold</vt:lpstr>
      <vt:lpstr>Lato Black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Acrobat Document</vt:lpstr>
      <vt:lpstr>KiTeNet 2021-2022</vt:lpstr>
      <vt:lpstr>KITENET  2021-2022  Från mobbning till hälsosam användning  föräldrarnas kväll  ”Det finns inga främlingar här, det finns bara vänner vi inte träffat förut.”   Trevligt att ni är här    </vt:lpstr>
      <vt:lpstr>KiTeNet-kvällens program</vt:lpstr>
      <vt:lpstr>Världens mest effektiva serviceorganisation, alltid anslagen oavkortad. I Världen 1,4 milj. Lions, Finland 19 000 Prioriteringar hunger, diabetes, syn, barncancer, miljö Klubbar C:a 800, vari KiTeNet-KAMPANJAN förverkligas på lokala områden. Livsfärdigheter med Lions Quest –program vars centrala verksamhetsform (30år), kan besvara frågorna  Hur kan ditt samhälle stödja barns tillväxt för att de skall  kunna bli , frisk och starka?</vt:lpstr>
      <vt:lpstr>Varför gör Lions detta</vt:lpstr>
      <vt:lpstr>Vår kampanj fokuserar på att stödja föräldrar</vt:lpstr>
      <vt:lpstr>Mediekunskaper är en del av            medborgerlig kompetens</vt:lpstr>
      <vt:lpstr> Digivälbefinnande </vt:lpstr>
      <vt:lpstr>Minska problemen</vt:lpstr>
      <vt:lpstr>PowerPoint-presentation</vt:lpstr>
      <vt:lpstr>SAMMANDRAG</vt:lpstr>
      <vt:lpstr>Visste du , att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KiTeNet 2021-2022</dc:title>
  <dc:creator>Raimo Sillanpää; Fritt översatt till svenska Thorolf Westerlund</dc:creator>
  <cp:lastModifiedBy>Thorolf Westerlund</cp:lastModifiedBy>
  <cp:revision>11</cp:revision>
  <cp:lastPrinted>2020-04-30T11:52:18Z</cp:lastPrinted>
  <dcterms:created xsi:type="dcterms:W3CDTF">2022-01-22T12:08:33Z</dcterms:created>
  <dcterms:modified xsi:type="dcterms:W3CDTF">2022-02-03T09:49:20Z</dcterms:modified>
</cp:coreProperties>
</file>