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56" r:id="rId5"/>
    <p:sldId id="277" r:id="rId6"/>
    <p:sldId id="321" r:id="rId7"/>
    <p:sldId id="338" r:id="rId8"/>
    <p:sldId id="325" r:id="rId9"/>
    <p:sldId id="339" r:id="rId10"/>
    <p:sldId id="340" r:id="rId11"/>
    <p:sldId id="331" r:id="rId12"/>
    <p:sldId id="327" r:id="rId13"/>
    <p:sldId id="328" r:id="rId14"/>
    <p:sldId id="329" r:id="rId15"/>
    <p:sldId id="330" r:id="rId16"/>
    <p:sldId id="323" r:id="rId17"/>
    <p:sldId id="326" r:id="rId18"/>
    <p:sldId id="332" r:id="rId19"/>
    <p:sldId id="333" r:id="rId20"/>
    <p:sldId id="334" r:id="rId21"/>
    <p:sldId id="335" r:id="rId22"/>
    <p:sldId id="341" r:id="rId23"/>
    <p:sldId id="324" r:id="rId24"/>
    <p:sldId id="336" r:id="rId25"/>
    <p:sldId id="337" r:id="rId26"/>
    <p:sldId id="342" r:id="rId27"/>
    <p:sldId id="343" r:id="rId28"/>
    <p:sldId id="353" r:id="rId29"/>
    <p:sldId id="354" r:id="rId30"/>
    <p:sldId id="355" r:id="rId31"/>
    <p:sldId id="356" r:id="rId32"/>
    <p:sldId id="357" r:id="rId33"/>
    <p:sldId id="358" r:id="rId3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4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6" autoAdjust="0"/>
    <p:restoredTop sz="94687"/>
  </p:normalViewPr>
  <p:slideViewPr>
    <p:cSldViewPr snapToGrid="0" snapToObjects="1">
      <p:cViewPr varScale="1">
        <p:scale>
          <a:sx n="60" d="100"/>
          <a:sy n="60" d="100"/>
        </p:scale>
        <p:origin x="11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AACD24A3-7C56-D148-9390-D3DAEF9A7B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9A172AC-CE08-7D4A-912F-DA65C24090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BA39F-2CCF-974B-BFF8-519AA14DCACA}" type="datetimeFigureOut">
              <a:rPr lang="fi-FI" smtClean="0"/>
              <a:t>7.11.2022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4392F47-6CD3-064E-873F-47F50A443D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645216C-9C96-924C-8F39-572C4D5056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C499D-201F-CD4B-ADB8-CBD2C50E6E5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7005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A824D-707D-594F-ADBF-8A036E14A099}" type="datetimeFigureOut">
              <a:rPr lang="fi-FI" smtClean="0"/>
              <a:t>7.11.2022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AD69C-48FA-954A-BDE3-B01CAF934D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176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802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vaakakuvalla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4063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vaakakuvalla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2486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vaakakuvalla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5191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pelkällä tekstillä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5982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vaakakuvalla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2718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vaakakuvalla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4602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vaakakuvalla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4434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vaakakuvalla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7776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vaakakuvalla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8733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pelkällä tekstillä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6865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pelkällä tekstillä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4673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pelkällä tekstillä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3388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pelkällä tekstillä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9031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pelkällä tekstillä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3820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8022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pelkällä tekstillä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299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pelkällä tekstillä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33953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vaakakuvalla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7383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vaakakuvalla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569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vaakakuvalla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9348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vaakakuvalla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08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pelkällä tekstillä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7485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vaakakuvalla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9868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0950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pelkällä tekstillä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9811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pelkällä tekstillä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299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pelkällä tekstillä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3395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vaakakuvalla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7383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Dia vaakakuvalla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AD69C-48FA-954A-BDE3-B01CAF934DF0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9868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L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09A7D511-8862-9D4B-A3FF-25F692FE8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93408" cy="6858000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555A5855-5767-8541-921D-B10000EB0B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8000">
                <a:schemeClr val="accent1">
                  <a:lumMod val="0"/>
                  <a:lumOff val="100000"/>
                  <a:alpha val="95000"/>
                </a:schemeClr>
              </a:gs>
              <a:gs pos="37000">
                <a:schemeClr val="bg1"/>
              </a:gs>
              <a:gs pos="91000">
                <a:schemeClr val="bg1">
                  <a:alpha val="80000"/>
                </a:schemeClr>
              </a:gs>
              <a:gs pos="100000">
                <a:schemeClr val="bg1">
                  <a:alpha val="4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9BC73A9-D1F6-6C44-822D-E59AB9BBD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8238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chemeClr val="accent1"/>
                </a:solidFill>
                <a:latin typeface="Museo Sans 500" panose="02000000000000000000" pitchFamily="2" charset="77"/>
                <a:cs typeface="Arial Black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B8D5AB2-5A8D-F04D-917B-2328C70E6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useo Sans 500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6" name="Right Triangle 12">
            <a:extLst>
              <a:ext uri="{FF2B5EF4-FFF2-40B4-BE49-F238E27FC236}">
                <a16:creationId xmlns:a16="http://schemas.microsoft.com/office/drawing/2014/main" id="{9A4BB05E-5ACA-324E-B8FE-B66CFD5E42AF}"/>
              </a:ext>
            </a:extLst>
          </p:cNvPr>
          <p:cNvSpPr/>
          <p:nvPr userDrawn="1"/>
        </p:nvSpPr>
        <p:spPr>
          <a:xfrm flipH="1" flipV="1">
            <a:off x="7981334" y="0"/>
            <a:ext cx="4276436" cy="4276436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F0633A91-22B2-024D-A66F-E055A72647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3810" y="403860"/>
            <a:ext cx="774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89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L_henkilö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D6A9C095-B066-7842-B377-35ED181D8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93408" cy="685800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BDF74199-3CB9-DE4A-A17A-7F7DA57BBF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8000">
                <a:schemeClr val="accent1">
                  <a:lumMod val="0"/>
                  <a:lumOff val="100000"/>
                  <a:alpha val="95000"/>
                </a:schemeClr>
              </a:gs>
              <a:gs pos="37000">
                <a:schemeClr val="bg1"/>
              </a:gs>
              <a:gs pos="91000">
                <a:schemeClr val="bg1">
                  <a:alpha val="80000"/>
                </a:schemeClr>
              </a:gs>
              <a:gs pos="100000">
                <a:schemeClr val="bg1">
                  <a:alpha val="4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C6A842A-9A2B-E847-9EBD-382348F793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46812" y="0"/>
            <a:ext cx="5693228" cy="6858000"/>
          </a:xfrm>
          <a:custGeom>
            <a:avLst/>
            <a:gdLst>
              <a:gd name="connsiteX0" fmla="*/ 2763216 w 5693228"/>
              <a:gd name="connsiteY0" fmla="*/ 0 h 2755858"/>
              <a:gd name="connsiteX1" fmla="*/ 5693228 w 5693228"/>
              <a:gd name="connsiteY1" fmla="*/ 0 h 2755858"/>
              <a:gd name="connsiteX2" fmla="*/ 2930012 w 5693228"/>
              <a:gd name="connsiteY2" fmla="*/ 2755858 h 2755858"/>
              <a:gd name="connsiteX3" fmla="*/ 0 w 5693228"/>
              <a:gd name="connsiteY3" fmla="*/ 2755858 h 275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8" h="2755858">
                <a:moveTo>
                  <a:pt x="2763216" y="0"/>
                </a:moveTo>
                <a:lnTo>
                  <a:pt x="5693228" y="0"/>
                </a:lnTo>
                <a:lnTo>
                  <a:pt x="2930012" y="2755858"/>
                </a:lnTo>
                <a:lnTo>
                  <a:pt x="0" y="275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9343AFE0-41FC-5E4B-B2EB-2495CBE84C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32912" y="0"/>
            <a:ext cx="5693228" cy="6858000"/>
          </a:xfrm>
          <a:custGeom>
            <a:avLst/>
            <a:gdLst>
              <a:gd name="connsiteX0" fmla="*/ 2763216 w 5693228"/>
              <a:gd name="connsiteY0" fmla="*/ 0 h 2755858"/>
              <a:gd name="connsiteX1" fmla="*/ 5693228 w 5693228"/>
              <a:gd name="connsiteY1" fmla="*/ 0 h 2755858"/>
              <a:gd name="connsiteX2" fmla="*/ 2930012 w 5693228"/>
              <a:gd name="connsiteY2" fmla="*/ 2755858 h 2755858"/>
              <a:gd name="connsiteX3" fmla="*/ 0 w 5693228"/>
              <a:gd name="connsiteY3" fmla="*/ 2755858 h 275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8" h="2755858">
                <a:moveTo>
                  <a:pt x="2763216" y="0"/>
                </a:moveTo>
                <a:lnTo>
                  <a:pt x="5693228" y="0"/>
                </a:lnTo>
                <a:lnTo>
                  <a:pt x="2930012" y="2755858"/>
                </a:lnTo>
                <a:lnTo>
                  <a:pt x="0" y="275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4527DB6-BB67-1E46-AD74-B0AF32D83A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9012" y="0"/>
            <a:ext cx="5693228" cy="6858000"/>
          </a:xfrm>
          <a:custGeom>
            <a:avLst/>
            <a:gdLst>
              <a:gd name="connsiteX0" fmla="*/ 2763216 w 5693228"/>
              <a:gd name="connsiteY0" fmla="*/ 0 h 2755858"/>
              <a:gd name="connsiteX1" fmla="*/ 5693228 w 5693228"/>
              <a:gd name="connsiteY1" fmla="*/ 0 h 2755858"/>
              <a:gd name="connsiteX2" fmla="*/ 2930012 w 5693228"/>
              <a:gd name="connsiteY2" fmla="*/ 2755858 h 2755858"/>
              <a:gd name="connsiteX3" fmla="*/ 0 w 5693228"/>
              <a:gd name="connsiteY3" fmla="*/ 2755858 h 275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8" h="2755858">
                <a:moveTo>
                  <a:pt x="2763216" y="0"/>
                </a:moveTo>
                <a:lnTo>
                  <a:pt x="5693228" y="0"/>
                </a:lnTo>
                <a:lnTo>
                  <a:pt x="2930012" y="2755858"/>
                </a:lnTo>
                <a:lnTo>
                  <a:pt x="0" y="275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32194A59-327B-4441-9EFF-515429952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93" y="828675"/>
            <a:ext cx="5181600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Museo Sans 500" panose="02000000000000000000" pitchFamily="2" charset="77"/>
                <a:ea typeface="Museo Sans 500" panose="02000000000000000000" pitchFamily="2" charset="77"/>
                <a:cs typeface="Museo Sans 500" panose="02000000000000000000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070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ukkueet_otsikk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421625" y="0"/>
            <a:ext cx="8770375" cy="6858000"/>
          </a:xfrm>
          <a:custGeom>
            <a:avLst/>
            <a:gdLst>
              <a:gd name="connsiteX0" fmla="*/ 9390741 w 9390741"/>
              <a:gd name="connsiteY0" fmla="*/ 2744432 h 6858000"/>
              <a:gd name="connsiteX1" fmla="*/ 9390741 w 9390741"/>
              <a:gd name="connsiteY1" fmla="*/ 5258113 h 6858000"/>
              <a:gd name="connsiteX2" fmla="*/ 7810132 w 9390741"/>
              <a:gd name="connsiteY2" fmla="*/ 6858000 h 6858000"/>
              <a:gd name="connsiteX3" fmla="*/ 5326741 w 9390741"/>
              <a:gd name="connsiteY3" fmla="*/ 6858000 h 6858000"/>
              <a:gd name="connsiteX4" fmla="*/ 9390741 w 9390741"/>
              <a:gd name="connsiteY4" fmla="*/ 48575 h 6858000"/>
              <a:gd name="connsiteX5" fmla="*/ 9390741 w 9390741"/>
              <a:gd name="connsiteY5" fmla="*/ 2562256 h 6858000"/>
              <a:gd name="connsiteX6" fmla="*/ 5146761 w 9390741"/>
              <a:gd name="connsiteY6" fmla="*/ 6858000 h 6858000"/>
              <a:gd name="connsiteX7" fmla="*/ 2663371 w 9390741"/>
              <a:gd name="connsiteY7" fmla="*/ 6858000 h 6858000"/>
              <a:gd name="connsiteX8" fmla="*/ 6775360 w 9390741"/>
              <a:gd name="connsiteY8" fmla="*/ 0 h 6858000"/>
              <a:gd name="connsiteX9" fmla="*/ 9258751 w 9390741"/>
              <a:gd name="connsiteY9" fmla="*/ 0 h 6858000"/>
              <a:gd name="connsiteX10" fmla="*/ 2483391 w 9390741"/>
              <a:gd name="connsiteY10" fmla="*/ 6858000 h 6858000"/>
              <a:gd name="connsiteX11" fmla="*/ 0 w 939074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0741" h="6858000">
                <a:moveTo>
                  <a:pt x="9390741" y="2744432"/>
                </a:moveTo>
                <a:lnTo>
                  <a:pt x="9390741" y="5258113"/>
                </a:lnTo>
                <a:lnTo>
                  <a:pt x="7810132" y="6858000"/>
                </a:lnTo>
                <a:lnTo>
                  <a:pt x="5326741" y="6858000"/>
                </a:lnTo>
                <a:close/>
                <a:moveTo>
                  <a:pt x="9390741" y="48575"/>
                </a:moveTo>
                <a:lnTo>
                  <a:pt x="9390741" y="2562256"/>
                </a:lnTo>
                <a:lnTo>
                  <a:pt x="5146761" y="6858000"/>
                </a:lnTo>
                <a:lnTo>
                  <a:pt x="2663371" y="6858000"/>
                </a:lnTo>
                <a:close/>
                <a:moveTo>
                  <a:pt x="6775360" y="0"/>
                </a:moveTo>
                <a:lnTo>
                  <a:pt x="9258751" y="0"/>
                </a:lnTo>
                <a:lnTo>
                  <a:pt x="248339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73126" y="2904036"/>
            <a:ext cx="5178425" cy="104992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Museo Sans 500" panose="02000000000000000000" pitchFamily="2" charset="77"/>
                <a:ea typeface="Museo Sans 500" panose="02000000000000000000" pitchFamily="2" charset="77"/>
                <a:cs typeface="Museo Sans 500" panose="02000000000000000000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238034CF-D3A6-FF4A-910E-61AC48FF93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3125" y="533400"/>
            <a:ext cx="3222625" cy="16192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4084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ukkueet_otsikk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rakennus&#10;&#10;Kuvaus luotu automaattisesti">
            <a:extLst>
              <a:ext uri="{FF2B5EF4-FFF2-40B4-BE49-F238E27FC236}">
                <a16:creationId xmlns:a16="http://schemas.microsoft.com/office/drawing/2014/main" id="{1FA56FEC-3B13-DC4D-B60C-8F37F17717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38100" y="0"/>
            <a:ext cx="9700141" cy="6858000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555A5855-5767-8541-921D-B10000EB0B44}"/>
              </a:ext>
            </a:extLst>
          </p:cNvPr>
          <p:cNvSpPr/>
          <p:nvPr userDrawn="1"/>
        </p:nvSpPr>
        <p:spPr>
          <a:xfrm>
            <a:off x="-38100" y="0"/>
            <a:ext cx="12192000" cy="6858000"/>
          </a:xfrm>
          <a:prstGeom prst="rect">
            <a:avLst/>
          </a:prstGeom>
          <a:gradFill>
            <a:gsLst>
              <a:gs pos="78000">
                <a:schemeClr val="accent1">
                  <a:lumMod val="0"/>
                  <a:lumOff val="100000"/>
                  <a:alpha val="95000"/>
                </a:schemeClr>
              </a:gs>
              <a:gs pos="37000">
                <a:schemeClr val="bg1"/>
              </a:gs>
              <a:gs pos="91000">
                <a:schemeClr val="bg1">
                  <a:alpha val="80000"/>
                </a:schemeClr>
              </a:gs>
              <a:gs pos="100000">
                <a:schemeClr val="bg1">
                  <a:alpha val="4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’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9BC73A9-D1F6-6C44-822D-E59AB9BBD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985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chemeClr val="accent2"/>
                </a:solidFill>
                <a:latin typeface="Museo Sans 500" panose="02000000000000000000" pitchFamily="2" charset="77"/>
                <a:cs typeface="Arial Black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B8D5AB2-5A8D-F04D-917B-2328C70E6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782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  <a:latin typeface="Museo Sans 500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12" name="Right Triangle 12">
            <a:extLst>
              <a:ext uri="{FF2B5EF4-FFF2-40B4-BE49-F238E27FC236}">
                <a16:creationId xmlns:a16="http://schemas.microsoft.com/office/drawing/2014/main" id="{1109A2F3-3872-8248-BD79-39727815A51E}"/>
              </a:ext>
            </a:extLst>
          </p:cNvPr>
          <p:cNvSpPr/>
          <p:nvPr userDrawn="1"/>
        </p:nvSpPr>
        <p:spPr>
          <a:xfrm flipH="1" flipV="1">
            <a:off x="7981334" y="0"/>
            <a:ext cx="4276436" cy="4276436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Kuva 8" descr="Kuva, joka sisältää kohteen rasti&#10;&#10;Kuvaus luotu automaattisesti">
            <a:extLst>
              <a:ext uri="{FF2B5EF4-FFF2-40B4-BE49-F238E27FC236}">
                <a16:creationId xmlns:a16="http://schemas.microsoft.com/office/drawing/2014/main" id="{9D95DDF4-D348-5E4E-B762-7A789EAE7E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9060" y="27044"/>
            <a:ext cx="22606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2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oukkueet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Kuva, joka sisältää kohteen rakennus&#10;&#10;Kuvaus luotu automaattisesti">
            <a:extLst>
              <a:ext uri="{FF2B5EF4-FFF2-40B4-BE49-F238E27FC236}">
                <a16:creationId xmlns:a16="http://schemas.microsoft.com/office/drawing/2014/main" id="{7FF85727-A09B-DC4E-B020-8E4AA999ED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-39716"/>
            <a:ext cx="9700141" cy="6858000"/>
          </a:xfrm>
          <a:prstGeom prst="rect">
            <a:avLst/>
          </a:prstGeom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A00031C1-03AE-6044-9063-51C7FF4AEE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8000">
                <a:schemeClr val="accent1">
                  <a:lumMod val="0"/>
                  <a:lumOff val="100000"/>
                  <a:alpha val="95000"/>
                </a:schemeClr>
              </a:gs>
              <a:gs pos="37000">
                <a:schemeClr val="bg1"/>
              </a:gs>
              <a:gs pos="91000">
                <a:schemeClr val="bg1">
                  <a:alpha val="80000"/>
                </a:schemeClr>
              </a:gs>
              <a:gs pos="100000">
                <a:schemeClr val="bg1">
                  <a:alpha val="4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»»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E015CB-F7EF-ED41-BDB0-D729F9D0E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859"/>
            <a:ext cx="10515600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Museo Sans 500" panose="02000000000000000000" pitchFamily="2" charset="77"/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1A095B-9D9D-6F41-9EFD-1D157DFB1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0767"/>
            <a:ext cx="10515600" cy="4351338"/>
          </a:xfrm>
        </p:spPr>
        <p:txBody>
          <a:bodyPr/>
          <a:lstStyle>
            <a:lvl1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1pPr>
            <a:lvl2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2pPr>
            <a:lvl3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3pPr>
            <a:lvl4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4pPr>
            <a:lvl5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Right Triangle 12">
            <a:extLst>
              <a:ext uri="{FF2B5EF4-FFF2-40B4-BE49-F238E27FC236}">
                <a16:creationId xmlns:a16="http://schemas.microsoft.com/office/drawing/2014/main" id="{37DC797D-7511-CB44-B8CD-5F92234DF55A}"/>
              </a:ext>
            </a:extLst>
          </p:cNvPr>
          <p:cNvSpPr/>
          <p:nvPr userDrawn="1"/>
        </p:nvSpPr>
        <p:spPr>
          <a:xfrm flipH="1" flipV="1">
            <a:off x="7981334" y="0"/>
            <a:ext cx="4276436" cy="4276436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Kuva 7" descr="Kuva, joka sisältää kohteen rasti&#10;&#10;Kuvaus luotu automaattisesti">
            <a:extLst>
              <a:ext uri="{FF2B5EF4-FFF2-40B4-BE49-F238E27FC236}">
                <a16:creationId xmlns:a16="http://schemas.microsoft.com/office/drawing/2014/main" id="{1976972B-BAA0-1240-8399-D03D8385F8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9060" y="27044"/>
            <a:ext cx="22606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5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ukkueet_pysty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rakennus&#10;&#10;Kuvaus luotu automaattisesti">
            <a:extLst>
              <a:ext uri="{FF2B5EF4-FFF2-40B4-BE49-F238E27FC236}">
                <a16:creationId xmlns:a16="http://schemas.microsoft.com/office/drawing/2014/main" id="{4C26F7D5-F385-624A-9D24-028D1E48C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-39716"/>
            <a:ext cx="9700141" cy="6858000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D35801E3-2509-D54C-85A8-D87A45EFA338}"/>
              </a:ext>
            </a:extLst>
          </p:cNvPr>
          <p:cNvSpPr/>
          <p:nvPr userDrawn="1"/>
        </p:nvSpPr>
        <p:spPr>
          <a:xfrm>
            <a:off x="0" y="-39716"/>
            <a:ext cx="12192000" cy="6897716"/>
          </a:xfrm>
          <a:prstGeom prst="rect">
            <a:avLst/>
          </a:prstGeom>
          <a:gradFill>
            <a:gsLst>
              <a:gs pos="78000">
                <a:schemeClr val="accent1">
                  <a:lumMod val="0"/>
                  <a:lumOff val="100000"/>
                  <a:alpha val="95000"/>
                </a:schemeClr>
              </a:gs>
              <a:gs pos="37000">
                <a:schemeClr val="bg1"/>
              </a:gs>
              <a:gs pos="91000">
                <a:schemeClr val="bg1">
                  <a:alpha val="80000"/>
                </a:schemeClr>
              </a:gs>
              <a:gs pos="100000">
                <a:schemeClr val="bg1">
                  <a:alpha val="4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E015CB-F7EF-ED41-BDB0-D729F9D0E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5"/>
            <a:ext cx="10515600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Museo Sans 500" panose="02000000000000000000" pitchFamily="2" charset="77"/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1A095B-9D9D-6F41-9EFD-1D157DFB1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945"/>
            <a:ext cx="6141720" cy="4351338"/>
          </a:xfrm>
        </p:spPr>
        <p:txBody>
          <a:bodyPr/>
          <a:lstStyle>
            <a:lvl1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1pPr>
            <a:lvl2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2pPr>
            <a:lvl3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3pPr>
            <a:lvl4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4pPr>
            <a:lvl5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Kuvan paikkamerkki 17">
            <a:extLst>
              <a:ext uri="{FF2B5EF4-FFF2-40B4-BE49-F238E27FC236}">
                <a16:creationId xmlns:a16="http://schemas.microsoft.com/office/drawing/2014/main" id="{38FF44C9-DC1B-BD41-B404-35928C20BA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3280" y="152401"/>
            <a:ext cx="4785360" cy="652272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773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ukkueet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rakennus&#10;&#10;Kuvaus luotu automaattisesti">
            <a:extLst>
              <a:ext uri="{FF2B5EF4-FFF2-40B4-BE49-F238E27FC236}">
                <a16:creationId xmlns:a16="http://schemas.microsoft.com/office/drawing/2014/main" id="{E3AF3BD5-EBD9-8841-BDE2-554517E73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-39716"/>
            <a:ext cx="9700141" cy="6858000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F56B584F-D880-F244-B70B-3308216B6E66}"/>
              </a:ext>
            </a:extLst>
          </p:cNvPr>
          <p:cNvSpPr/>
          <p:nvPr userDrawn="1"/>
        </p:nvSpPr>
        <p:spPr>
          <a:xfrm>
            <a:off x="0" y="-39716"/>
            <a:ext cx="12192000" cy="6937431"/>
          </a:xfrm>
          <a:prstGeom prst="rect">
            <a:avLst/>
          </a:prstGeom>
          <a:gradFill>
            <a:gsLst>
              <a:gs pos="78000">
                <a:schemeClr val="accent1">
                  <a:lumMod val="0"/>
                  <a:lumOff val="100000"/>
                  <a:alpha val="95000"/>
                </a:schemeClr>
              </a:gs>
              <a:gs pos="37000">
                <a:schemeClr val="bg1"/>
              </a:gs>
              <a:gs pos="91000">
                <a:schemeClr val="bg1">
                  <a:alpha val="80000"/>
                </a:schemeClr>
              </a:gs>
              <a:gs pos="100000">
                <a:schemeClr val="bg1">
                  <a:alpha val="4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E015CB-F7EF-ED41-BDB0-D729F9D0E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429"/>
            <a:ext cx="10515600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Museo Sans 500" panose="02000000000000000000" pitchFamily="2" charset="77"/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1A095B-9D9D-6F41-9EFD-1D157DFB1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945"/>
            <a:ext cx="2910840" cy="4351338"/>
          </a:xfrm>
        </p:spPr>
        <p:txBody>
          <a:bodyPr/>
          <a:lstStyle>
            <a:lvl1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1pPr>
            <a:lvl2pPr>
              <a:defRPr>
                <a:latin typeface="Museo Sans 500" panose="02000000000000000000" pitchFamily="2" charset="77"/>
              </a:defRPr>
            </a:lvl2pPr>
            <a:lvl3pPr>
              <a:defRPr>
                <a:latin typeface="Museo Sans 500" panose="02000000000000000000" pitchFamily="2" charset="77"/>
              </a:defRPr>
            </a:lvl3pPr>
            <a:lvl4pPr>
              <a:defRPr>
                <a:latin typeface="Museo Sans 500" panose="02000000000000000000" pitchFamily="2" charset="77"/>
              </a:defRPr>
            </a:lvl4pPr>
            <a:lvl5pPr>
              <a:defRPr>
                <a:latin typeface="Museo Sans 500" panose="02000000000000000000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6C720C2-4053-284A-B436-4CAB132C9C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6816" y="2097402"/>
            <a:ext cx="7086984" cy="4395473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23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ukkueet_pal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 descr="Kuva, joka sisältää kohteen rakennus&#10;&#10;Kuvaus luotu automaattisesti">
            <a:extLst>
              <a:ext uri="{FF2B5EF4-FFF2-40B4-BE49-F238E27FC236}">
                <a16:creationId xmlns:a16="http://schemas.microsoft.com/office/drawing/2014/main" id="{28FF5A50-0BEC-1B46-A3DA-C72FCE88ED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68753" y="0"/>
            <a:ext cx="9700141" cy="6858000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3D86EBA8-2292-2A40-B6CA-AB543F7A6742}"/>
              </a:ext>
            </a:extLst>
          </p:cNvPr>
          <p:cNvSpPr/>
          <p:nvPr userDrawn="1"/>
        </p:nvSpPr>
        <p:spPr>
          <a:xfrm>
            <a:off x="68753" y="0"/>
            <a:ext cx="12192000" cy="6858000"/>
          </a:xfrm>
          <a:prstGeom prst="rect">
            <a:avLst/>
          </a:prstGeom>
          <a:gradFill>
            <a:gsLst>
              <a:gs pos="78000">
                <a:schemeClr val="accent1">
                  <a:lumMod val="0"/>
                  <a:lumOff val="100000"/>
                  <a:alpha val="95000"/>
                </a:schemeClr>
              </a:gs>
              <a:gs pos="37000">
                <a:schemeClr val="bg1"/>
              </a:gs>
              <a:gs pos="91000">
                <a:schemeClr val="bg1">
                  <a:alpha val="80000"/>
                </a:schemeClr>
              </a:gs>
              <a:gs pos="100000">
                <a:schemeClr val="bg1">
                  <a:alpha val="4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»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437323" y="2855515"/>
            <a:ext cx="2344992" cy="2312511"/>
          </a:xfrm>
          <a:prstGeom prst="ellipse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17372" y="2855515"/>
            <a:ext cx="2344992" cy="2312511"/>
          </a:xfrm>
          <a:prstGeom prst="ellipse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597421" y="2855515"/>
            <a:ext cx="2344992" cy="2312511"/>
          </a:xfrm>
          <a:prstGeom prst="ellipse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838200" y="2855515"/>
            <a:ext cx="2344992" cy="2312511"/>
          </a:xfrm>
          <a:prstGeom prst="ellipse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838200" y="514692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accent2"/>
                </a:solidFill>
                <a:latin typeface="Museo Sans 500" panose="02000000000000000000" pitchFamily="2" charset="77"/>
                <a:ea typeface="Museo Sans 500" panose="02000000000000000000" pitchFamily="2" charset="77"/>
                <a:cs typeface="Museo Sans 500" panose="0200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8" name="Right Triangle 12">
            <a:extLst>
              <a:ext uri="{FF2B5EF4-FFF2-40B4-BE49-F238E27FC236}">
                <a16:creationId xmlns:a16="http://schemas.microsoft.com/office/drawing/2014/main" id="{29B3EE0E-CCA7-0945-AE6F-5ECD7C5ABB06}"/>
              </a:ext>
            </a:extLst>
          </p:cNvPr>
          <p:cNvSpPr/>
          <p:nvPr userDrawn="1"/>
        </p:nvSpPr>
        <p:spPr>
          <a:xfrm flipH="1" flipV="1">
            <a:off x="7981334" y="0"/>
            <a:ext cx="4276436" cy="4276436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16" name="Kuva 15" descr="Kuva, joka sisältää kohteen rasti&#10;&#10;Kuvaus luotu automaattisesti">
            <a:extLst>
              <a:ext uri="{FF2B5EF4-FFF2-40B4-BE49-F238E27FC236}">
                <a16:creationId xmlns:a16="http://schemas.microsoft.com/office/drawing/2014/main" id="{8B478F2C-B92B-BB46-804C-691D61D98C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9060" y="27044"/>
            <a:ext cx="22606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04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ukkueet_henkilö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C6A842A-9A2B-E847-9EBD-382348F793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46812" y="0"/>
            <a:ext cx="5693228" cy="6858000"/>
          </a:xfrm>
          <a:custGeom>
            <a:avLst/>
            <a:gdLst>
              <a:gd name="connsiteX0" fmla="*/ 2763216 w 5693228"/>
              <a:gd name="connsiteY0" fmla="*/ 0 h 2755858"/>
              <a:gd name="connsiteX1" fmla="*/ 5693228 w 5693228"/>
              <a:gd name="connsiteY1" fmla="*/ 0 h 2755858"/>
              <a:gd name="connsiteX2" fmla="*/ 2930012 w 5693228"/>
              <a:gd name="connsiteY2" fmla="*/ 2755858 h 2755858"/>
              <a:gd name="connsiteX3" fmla="*/ 0 w 5693228"/>
              <a:gd name="connsiteY3" fmla="*/ 2755858 h 275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8" h="2755858">
                <a:moveTo>
                  <a:pt x="2763216" y="0"/>
                </a:moveTo>
                <a:lnTo>
                  <a:pt x="5693228" y="0"/>
                </a:lnTo>
                <a:lnTo>
                  <a:pt x="2930012" y="2755858"/>
                </a:lnTo>
                <a:lnTo>
                  <a:pt x="0" y="275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9343AFE0-41FC-5E4B-B2EB-2495CBE84C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32912" y="0"/>
            <a:ext cx="5693228" cy="6858000"/>
          </a:xfrm>
          <a:custGeom>
            <a:avLst/>
            <a:gdLst>
              <a:gd name="connsiteX0" fmla="*/ 2763216 w 5693228"/>
              <a:gd name="connsiteY0" fmla="*/ 0 h 2755858"/>
              <a:gd name="connsiteX1" fmla="*/ 5693228 w 5693228"/>
              <a:gd name="connsiteY1" fmla="*/ 0 h 2755858"/>
              <a:gd name="connsiteX2" fmla="*/ 2930012 w 5693228"/>
              <a:gd name="connsiteY2" fmla="*/ 2755858 h 2755858"/>
              <a:gd name="connsiteX3" fmla="*/ 0 w 5693228"/>
              <a:gd name="connsiteY3" fmla="*/ 2755858 h 275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8" h="2755858">
                <a:moveTo>
                  <a:pt x="2763216" y="0"/>
                </a:moveTo>
                <a:lnTo>
                  <a:pt x="5693228" y="0"/>
                </a:lnTo>
                <a:lnTo>
                  <a:pt x="2930012" y="2755858"/>
                </a:lnTo>
                <a:lnTo>
                  <a:pt x="0" y="275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4527DB6-BB67-1E46-AD74-B0AF32D83A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9012" y="0"/>
            <a:ext cx="5693228" cy="6858000"/>
          </a:xfrm>
          <a:custGeom>
            <a:avLst/>
            <a:gdLst>
              <a:gd name="connsiteX0" fmla="*/ 2763216 w 5693228"/>
              <a:gd name="connsiteY0" fmla="*/ 0 h 2755858"/>
              <a:gd name="connsiteX1" fmla="*/ 5693228 w 5693228"/>
              <a:gd name="connsiteY1" fmla="*/ 0 h 2755858"/>
              <a:gd name="connsiteX2" fmla="*/ 2930012 w 5693228"/>
              <a:gd name="connsiteY2" fmla="*/ 2755858 h 2755858"/>
              <a:gd name="connsiteX3" fmla="*/ 0 w 5693228"/>
              <a:gd name="connsiteY3" fmla="*/ 2755858 h 275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8" h="2755858">
                <a:moveTo>
                  <a:pt x="2763216" y="0"/>
                </a:moveTo>
                <a:lnTo>
                  <a:pt x="5693228" y="0"/>
                </a:lnTo>
                <a:lnTo>
                  <a:pt x="2930012" y="2755858"/>
                </a:lnTo>
                <a:lnTo>
                  <a:pt x="0" y="275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32194A59-327B-4441-9EFF-515429952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93" y="828675"/>
            <a:ext cx="5181600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Museo Sans 500" panose="02000000000000000000" pitchFamily="2" charset="77"/>
                <a:ea typeface="Museo Sans 500" panose="02000000000000000000" pitchFamily="2" charset="77"/>
                <a:cs typeface="Museo Sans 500" panose="02000000000000000000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53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L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779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C1EEB0-DC46-7C43-AF35-2A7D5C9D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024DFD1-5C4A-D44F-8B50-31E9D0753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17C0739-0984-2544-B4D9-DB9C3B8EE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914-ABF7-45DA-B277-7E16B4112A7C}" type="datetime1">
              <a:rPr lang="fi-FI" smtClean="0"/>
              <a:t>7.11.2022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157D771-82F8-774B-92AD-A104AAAA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86C4759-163B-7F47-9AFC-94445DD1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7C8-2811-2E45-A8B9-C65E713167F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4321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L_otsikko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421625" y="0"/>
            <a:ext cx="8770375" cy="6858000"/>
          </a:xfrm>
          <a:custGeom>
            <a:avLst/>
            <a:gdLst>
              <a:gd name="connsiteX0" fmla="*/ 9390741 w 9390741"/>
              <a:gd name="connsiteY0" fmla="*/ 2744432 h 6858000"/>
              <a:gd name="connsiteX1" fmla="*/ 9390741 w 9390741"/>
              <a:gd name="connsiteY1" fmla="*/ 5258113 h 6858000"/>
              <a:gd name="connsiteX2" fmla="*/ 7810132 w 9390741"/>
              <a:gd name="connsiteY2" fmla="*/ 6858000 h 6858000"/>
              <a:gd name="connsiteX3" fmla="*/ 5326741 w 9390741"/>
              <a:gd name="connsiteY3" fmla="*/ 6858000 h 6858000"/>
              <a:gd name="connsiteX4" fmla="*/ 9390741 w 9390741"/>
              <a:gd name="connsiteY4" fmla="*/ 48575 h 6858000"/>
              <a:gd name="connsiteX5" fmla="*/ 9390741 w 9390741"/>
              <a:gd name="connsiteY5" fmla="*/ 2562256 h 6858000"/>
              <a:gd name="connsiteX6" fmla="*/ 5146761 w 9390741"/>
              <a:gd name="connsiteY6" fmla="*/ 6858000 h 6858000"/>
              <a:gd name="connsiteX7" fmla="*/ 2663371 w 9390741"/>
              <a:gd name="connsiteY7" fmla="*/ 6858000 h 6858000"/>
              <a:gd name="connsiteX8" fmla="*/ 6775360 w 9390741"/>
              <a:gd name="connsiteY8" fmla="*/ 0 h 6858000"/>
              <a:gd name="connsiteX9" fmla="*/ 9258751 w 9390741"/>
              <a:gd name="connsiteY9" fmla="*/ 0 h 6858000"/>
              <a:gd name="connsiteX10" fmla="*/ 2483391 w 9390741"/>
              <a:gd name="connsiteY10" fmla="*/ 6858000 h 6858000"/>
              <a:gd name="connsiteX11" fmla="*/ 0 w 939074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0741" h="6858000">
                <a:moveTo>
                  <a:pt x="9390741" y="2744432"/>
                </a:moveTo>
                <a:lnTo>
                  <a:pt x="9390741" y="5258113"/>
                </a:lnTo>
                <a:lnTo>
                  <a:pt x="7810132" y="6858000"/>
                </a:lnTo>
                <a:lnTo>
                  <a:pt x="5326741" y="6858000"/>
                </a:lnTo>
                <a:close/>
                <a:moveTo>
                  <a:pt x="9390741" y="48575"/>
                </a:moveTo>
                <a:lnTo>
                  <a:pt x="9390741" y="2562256"/>
                </a:lnTo>
                <a:lnTo>
                  <a:pt x="5146761" y="6858000"/>
                </a:lnTo>
                <a:lnTo>
                  <a:pt x="2663371" y="6858000"/>
                </a:lnTo>
                <a:close/>
                <a:moveTo>
                  <a:pt x="6775360" y="0"/>
                </a:moveTo>
                <a:lnTo>
                  <a:pt x="9258751" y="0"/>
                </a:lnTo>
                <a:lnTo>
                  <a:pt x="248339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73126" y="2904036"/>
            <a:ext cx="5178425" cy="104992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Museo Sans 500" panose="02000000000000000000" pitchFamily="2" charset="77"/>
                <a:ea typeface="Museo Sans 500" panose="02000000000000000000" pitchFamily="2" charset="77"/>
                <a:cs typeface="Museo Sans 500" panose="02000000000000000000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238034CF-D3A6-FF4A-910E-61AC48FF93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3125" y="533400"/>
            <a:ext cx="3222625" cy="1619250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77099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A015E2-9822-6348-80A2-11D5A668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B4C396D-DC78-4F40-A702-55ACD9BAC7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DF19DCA-8F32-8B4D-B8BF-6BBD2E387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161BD3F-5C85-B446-B28A-0D58B3972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64D05-29DC-4D40-974B-FF376D11D0EA}" type="datetime1">
              <a:rPr lang="fi-FI" smtClean="0"/>
              <a:t>7.11.2022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EE6AEE-88CD-024E-972C-6FEF65140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4287497-1D6D-9745-87F2-4D837CFC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7C8-2811-2E45-A8B9-C65E713167F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1994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1E5CB3-8D8C-CA40-9642-33559248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50E5455-6B0B-634D-A73B-3B4D26413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2D36CCC-38E8-2D44-92F2-D2BF400BD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5ECF05B-4192-F44A-BD37-3650A633E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68AA7BE-F8A1-4244-BC48-63B96472E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EDC03F4-2512-BB42-94C7-E22F305F7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033B-7EF7-45B9-AE1A-E54108AD6322}" type="datetime1">
              <a:rPr lang="fi-FI" smtClean="0"/>
              <a:t>7.11.2022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5E981A7-CB15-8E4B-A15B-EA494673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43BB332-3FB8-634D-9935-B4F95965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7C8-2811-2E45-A8B9-C65E713167F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7402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F6C461-D761-5B4F-9E6C-0BB38E87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6E39D40-8ADD-6940-969B-CA447944C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5AF9-20C4-4627-B986-5779B6970C96}" type="datetime1">
              <a:rPr lang="fi-FI" smtClean="0"/>
              <a:t>7.11.2022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4CAC591-34ED-1240-AD93-289B317B5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63198D2-5A2C-314C-9575-AFDA18EDA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7C8-2811-2E45-A8B9-C65E713167F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2673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F35AB3-EA5F-614D-88D6-C1E8F279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7259CA-EB39-5043-848F-767E6CB03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A93177B-6954-F54C-ACB4-7162976BB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9CC5BEE-6D99-654D-8B99-DC3080302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16DE-40F8-4911-89BE-E538D5F31E88}" type="datetime1">
              <a:rPr lang="fi-FI" smtClean="0"/>
              <a:t>7.11.2022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56D8738-42D1-4C46-8B02-9305B09F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2EA1A90-8B94-9E42-ABC5-2C2DD764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7C8-2811-2E45-A8B9-C65E713167F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1947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3FF380-650E-D44C-8FAE-D3640ECC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1637AFC-3CCE-E545-A609-915666FC3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E2E73B8-9654-3D43-B7EE-A5E891755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6A59A46-7672-EB4E-8B7E-1FB2B9E06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0989E-1A7F-401E-9A03-6AE66235196D}" type="datetime1">
              <a:rPr lang="fi-FI" smtClean="0"/>
              <a:t>7.11.2022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C1E5C3E-F7D0-F348-A1D8-7078F276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CAFC71E-5AB7-A84D-BDCC-5C1756E5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7C8-2811-2E45-A8B9-C65E713167F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5037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22FA0B-0C83-8148-9125-593036A95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4A270E4-8262-514D-A402-3F7F936DF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F2F75D9-851A-2140-9969-9D33D2A4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C31E-9283-4E6F-ABB8-E8CAE6BBEFEC}" type="datetime1">
              <a:rPr lang="fi-FI" smtClean="0"/>
              <a:t>7.11.2022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5934939-5235-E041-98FF-BA2F4CC0C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F369C5-6156-704C-92F4-B4B1687F6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7C8-2811-2E45-A8B9-C65E713167F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4867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AF03C9A-2D0E-BB4C-BBE1-66E6B1D28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252D4A9-3A6D-9745-BB8B-8C836FFDE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331160C-8CF0-A84B-95A4-612C32B4B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EE0F-559B-4921-949F-0DFDF236F4D2}" type="datetime1">
              <a:rPr lang="fi-FI" smtClean="0"/>
              <a:t>7.11.2022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EB148A7-C8D7-394A-BED7-F0DE47AE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DC2785F-249B-424D-86FF-CF726983E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7C8-2811-2E45-A8B9-C65E713167F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0462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HL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6841D1CB-F350-E242-B885-202527FA9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93408" cy="6858000"/>
          </a:xfrm>
          <a:prstGeom prst="rect">
            <a:avLst/>
          </a:prstGeom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A00031C1-03AE-6044-9063-51C7FF4AEE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8000">
                <a:schemeClr val="accent1">
                  <a:lumMod val="0"/>
                  <a:lumOff val="100000"/>
                  <a:alpha val="95000"/>
                </a:schemeClr>
              </a:gs>
              <a:gs pos="37000">
                <a:schemeClr val="bg1"/>
              </a:gs>
              <a:gs pos="91000">
                <a:schemeClr val="bg1">
                  <a:alpha val="80000"/>
                </a:schemeClr>
              </a:gs>
              <a:gs pos="100000">
                <a:schemeClr val="bg1">
                  <a:alpha val="4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E015CB-F7EF-ED41-BDB0-D729F9D0E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25"/>
            <a:ext cx="10515600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Museo Sans 500" panose="02000000000000000000" pitchFamily="2" charset="77"/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1A095B-9D9D-6F41-9EFD-1D157DFB1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2"/>
            <a:ext cx="10515600" cy="4351338"/>
          </a:xfrm>
        </p:spPr>
        <p:txBody>
          <a:bodyPr/>
          <a:lstStyle>
            <a:lvl1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1pPr>
            <a:lvl2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2pPr>
            <a:lvl3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3pPr>
            <a:lvl4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4pPr>
            <a:lvl5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4" name="Right Triangle 12">
            <a:extLst>
              <a:ext uri="{FF2B5EF4-FFF2-40B4-BE49-F238E27FC236}">
                <a16:creationId xmlns:a16="http://schemas.microsoft.com/office/drawing/2014/main" id="{29AA27B0-A31D-8841-AFC6-7E7960FB8C10}"/>
              </a:ext>
            </a:extLst>
          </p:cNvPr>
          <p:cNvSpPr/>
          <p:nvPr userDrawn="1"/>
        </p:nvSpPr>
        <p:spPr>
          <a:xfrm flipH="1" flipV="1">
            <a:off x="7981334" y="0"/>
            <a:ext cx="4276436" cy="4276436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9B8832F-E541-8C4B-90F8-5B7525ABB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3810" y="403860"/>
            <a:ext cx="774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65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685A7A40-1660-B842-9EE3-5B336D8A5E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3627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L_pysty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6841D1CB-F350-E242-B885-202527FA9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096" y="0"/>
            <a:ext cx="9693408" cy="6858000"/>
          </a:xfrm>
          <a:prstGeom prst="rect">
            <a:avLst/>
          </a:prstGeom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A00031C1-03AE-6044-9063-51C7FF4AEE69}"/>
              </a:ext>
            </a:extLst>
          </p:cNvPr>
          <p:cNvSpPr/>
          <p:nvPr userDrawn="1"/>
        </p:nvSpPr>
        <p:spPr>
          <a:xfrm>
            <a:off x="-30096" y="0"/>
            <a:ext cx="12192000" cy="6858000"/>
          </a:xfrm>
          <a:prstGeom prst="rect">
            <a:avLst/>
          </a:prstGeom>
          <a:gradFill>
            <a:gsLst>
              <a:gs pos="78000">
                <a:schemeClr val="accent1">
                  <a:lumMod val="0"/>
                  <a:lumOff val="100000"/>
                  <a:alpha val="95000"/>
                </a:schemeClr>
              </a:gs>
              <a:gs pos="37000">
                <a:schemeClr val="bg1"/>
              </a:gs>
              <a:gs pos="91000">
                <a:schemeClr val="bg1">
                  <a:alpha val="80000"/>
                </a:schemeClr>
              </a:gs>
              <a:gs pos="100000">
                <a:schemeClr val="bg1">
                  <a:alpha val="4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E015CB-F7EF-ED41-BDB0-D729F9D0E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1957"/>
            <a:ext cx="10515600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Museo Sans 500" panose="02000000000000000000" pitchFamily="2" charset="77"/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1A095B-9D9D-6F41-9EFD-1D157DFB1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945"/>
            <a:ext cx="6019800" cy="4351338"/>
          </a:xfrm>
        </p:spPr>
        <p:txBody>
          <a:bodyPr/>
          <a:lstStyle>
            <a:lvl1pPr>
              <a:defRPr>
                <a:latin typeface="Museo Sans 500" panose="02000000000000000000" pitchFamily="2" charset="77"/>
              </a:defRPr>
            </a:lvl1pPr>
            <a:lvl2pPr>
              <a:defRPr>
                <a:latin typeface="Museo Sans 500" panose="02000000000000000000" pitchFamily="2" charset="77"/>
              </a:defRPr>
            </a:lvl2pPr>
            <a:lvl3pPr>
              <a:defRPr>
                <a:latin typeface="Museo Sans 500" panose="02000000000000000000" pitchFamily="2" charset="77"/>
              </a:defRPr>
            </a:lvl3pPr>
            <a:lvl4pPr>
              <a:defRPr>
                <a:latin typeface="Museo Sans 500" panose="02000000000000000000" pitchFamily="2" charset="77"/>
              </a:defRPr>
            </a:lvl4pPr>
            <a:lvl5pPr>
              <a:defRPr>
                <a:latin typeface="Museo Sans 500" panose="02000000000000000000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6C720C2-4053-284A-B436-4CAB132C9C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3280" y="152401"/>
            <a:ext cx="4785360" cy="652272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311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L_tyhjä_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6841D1CB-F350-E242-B885-202527FA9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93408" cy="6858000"/>
          </a:xfrm>
          <a:prstGeom prst="rect">
            <a:avLst/>
          </a:prstGeom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A00031C1-03AE-6044-9063-51C7FF4AEE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8000">
                <a:schemeClr val="accent1">
                  <a:lumMod val="0"/>
                  <a:lumOff val="100000"/>
                  <a:alpha val="95000"/>
                </a:schemeClr>
              </a:gs>
              <a:gs pos="37000">
                <a:schemeClr val="bg1"/>
              </a:gs>
              <a:gs pos="91000">
                <a:schemeClr val="bg1">
                  <a:alpha val="80000"/>
                </a:schemeClr>
              </a:gs>
              <a:gs pos="100000">
                <a:schemeClr val="bg1">
                  <a:alpha val="4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8316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L_yhteystied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6841D1CB-F350-E242-B885-202527FA9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93408" cy="6858000"/>
          </a:xfrm>
          <a:prstGeom prst="rect">
            <a:avLst/>
          </a:prstGeom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A00031C1-03AE-6044-9063-51C7FF4AEE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8000">
                <a:schemeClr val="accent1">
                  <a:lumMod val="0"/>
                  <a:lumOff val="100000"/>
                  <a:alpha val="95000"/>
                </a:schemeClr>
              </a:gs>
              <a:gs pos="37000">
                <a:schemeClr val="bg1"/>
              </a:gs>
              <a:gs pos="91000">
                <a:schemeClr val="bg1">
                  <a:alpha val="80000"/>
                </a:schemeClr>
              </a:gs>
              <a:gs pos="100000">
                <a:schemeClr val="bg1">
                  <a:alpha val="4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E015CB-F7EF-ED41-BDB0-D729F9D0E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717"/>
            <a:ext cx="10515600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Museo Sans 500" panose="02000000000000000000" pitchFamily="2" charset="77"/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1A095B-9D9D-6F41-9EFD-1D157DFB1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945"/>
            <a:ext cx="6690360" cy="4351338"/>
          </a:xfrm>
        </p:spPr>
        <p:txBody>
          <a:bodyPr/>
          <a:lstStyle>
            <a:lvl1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1pPr>
            <a:lvl2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2pPr>
            <a:lvl3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3pPr>
            <a:lvl4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4pPr>
            <a:lvl5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5" name="Kuva 4" descr="Kuva, joka sisältää kohteen rasti&#10;&#10;Kuvaus luotu automaattisesti">
            <a:extLst>
              <a:ext uri="{FF2B5EF4-FFF2-40B4-BE49-F238E27FC236}">
                <a16:creationId xmlns:a16="http://schemas.microsoft.com/office/drawing/2014/main" id="{746096FC-7F51-A34A-A1B4-2C02363C3A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85239" y="-309919"/>
            <a:ext cx="11779250" cy="747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3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L_vaaka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6841D1CB-F350-E242-B885-202527FA9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93408" cy="6858000"/>
          </a:xfrm>
          <a:prstGeom prst="rect">
            <a:avLst/>
          </a:prstGeom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A00031C1-03AE-6044-9063-51C7FF4AEE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8000">
                <a:schemeClr val="accent1">
                  <a:lumMod val="0"/>
                  <a:lumOff val="100000"/>
                  <a:alpha val="95000"/>
                </a:schemeClr>
              </a:gs>
              <a:gs pos="37000">
                <a:schemeClr val="bg1"/>
              </a:gs>
              <a:gs pos="91000">
                <a:schemeClr val="bg1">
                  <a:alpha val="80000"/>
                </a:schemeClr>
              </a:gs>
              <a:gs pos="100000">
                <a:schemeClr val="bg1">
                  <a:alpha val="4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E015CB-F7EF-ED41-BDB0-D729F9D0E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2275"/>
            <a:ext cx="10515600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Museo Sans 500" panose="02000000000000000000" pitchFamily="2" charset="77"/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1A095B-9D9D-6F41-9EFD-1D157DFB1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945"/>
            <a:ext cx="2910840" cy="4351338"/>
          </a:xfrm>
        </p:spPr>
        <p:txBody>
          <a:bodyPr/>
          <a:lstStyle>
            <a:lvl1pPr>
              <a:defRPr>
                <a:solidFill>
                  <a:schemeClr val="accent4"/>
                </a:solidFill>
                <a:latin typeface="Museo Sans 500" panose="02000000000000000000" pitchFamily="2" charset="77"/>
              </a:defRPr>
            </a:lvl1pPr>
            <a:lvl2pPr>
              <a:defRPr>
                <a:latin typeface="Museo Sans 500" panose="02000000000000000000" pitchFamily="2" charset="77"/>
              </a:defRPr>
            </a:lvl2pPr>
            <a:lvl3pPr>
              <a:defRPr>
                <a:latin typeface="Museo Sans 500" panose="02000000000000000000" pitchFamily="2" charset="77"/>
              </a:defRPr>
            </a:lvl3pPr>
            <a:lvl4pPr>
              <a:defRPr>
                <a:latin typeface="Museo Sans 500" panose="02000000000000000000" pitchFamily="2" charset="77"/>
              </a:defRPr>
            </a:lvl4pPr>
            <a:lvl5pPr>
              <a:defRPr>
                <a:latin typeface="Museo Sans 500" panose="02000000000000000000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6C720C2-4053-284A-B436-4CAB132C9C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6816" y="2097402"/>
            <a:ext cx="7086984" cy="4395473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52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L_pallot_tuott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BBD465CD-A3FE-BB4F-A6FC-31847CC03E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93408" cy="6858000"/>
          </a:xfrm>
          <a:prstGeom prst="rect">
            <a:avLst/>
          </a:prstGeom>
        </p:spPr>
      </p:pic>
      <p:sp>
        <p:nvSpPr>
          <p:cNvPr id="16" name="Suorakulmio 15">
            <a:extLst>
              <a:ext uri="{FF2B5EF4-FFF2-40B4-BE49-F238E27FC236}">
                <a16:creationId xmlns:a16="http://schemas.microsoft.com/office/drawing/2014/main" id="{F93CC235-C536-FF45-90D4-7E8C3729C9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8000">
                <a:schemeClr val="accent1">
                  <a:lumMod val="0"/>
                  <a:lumOff val="100000"/>
                  <a:alpha val="95000"/>
                </a:schemeClr>
              </a:gs>
              <a:gs pos="37000">
                <a:schemeClr val="bg1"/>
              </a:gs>
              <a:gs pos="91000">
                <a:schemeClr val="bg1">
                  <a:alpha val="80000"/>
                </a:schemeClr>
              </a:gs>
              <a:gs pos="100000">
                <a:schemeClr val="bg1">
                  <a:alpha val="4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437323" y="2855515"/>
            <a:ext cx="2344992" cy="2312511"/>
          </a:xfrm>
          <a:prstGeom prst="ellipse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17372" y="2855515"/>
            <a:ext cx="2344992" cy="2312511"/>
          </a:xfrm>
          <a:prstGeom prst="ellipse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597421" y="2855515"/>
            <a:ext cx="2344992" cy="2312511"/>
          </a:xfrm>
          <a:prstGeom prst="ellipse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838200" y="2855515"/>
            <a:ext cx="2344992" cy="2312511"/>
          </a:xfrm>
          <a:prstGeom prst="ellipse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838200" y="638362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Museo Sans 500" panose="02000000000000000000" pitchFamily="2" charset="77"/>
                <a:ea typeface="Museo Sans 500" panose="02000000000000000000" pitchFamily="2" charset="77"/>
                <a:cs typeface="Museo Sans 500" panose="0200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8" name="Right Triangle 12">
            <a:extLst>
              <a:ext uri="{FF2B5EF4-FFF2-40B4-BE49-F238E27FC236}">
                <a16:creationId xmlns:a16="http://schemas.microsoft.com/office/drawing/2014/main" id="{29B3EE0E-CCA7-0945-AE6F-5ECD7C5ABB06}"/>
              </a:ext>
            </a:extLst>
          </p:cNvPr>
          <p:cNvSpPr/>
          <p:nvPr userDrawn="1"/>
        </p:nvSpPr>
        <p:spPr>
          <a:xfrm flipH="1" flipV="1">
            <a:off x="7981334" y="0"/>
            <a:ext cx="4276436" cy="4276436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8E8B8A0-1A64-8E41-854D-F66E4573D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3810" y="403860"/>
            <a:ext cx="774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2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52601C6-2813-1745-9A79-642A2833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39603BC-657A-614A-BCDA-05FD2C391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F56F13-121D-7041-A7FD-9D23A32B8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83CBA-5FC5-4684-A30C-10577CC43B83}" type="datetime1">
              <a:rPr lang="fi-FI" smtClean="0"/>
              <a:t>7.11.2022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1EFD7C-30F9-B143-B5E7-5A2521C5A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FFF8EE-1780-5843-AF7E-1FBB4DDE3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877C8-2811-2E45-A8B9-C65E713167F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718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55" r:id="rId4"/>
    <p:sldLayoutId id="2147483660" r:id="rId5"/>
    <p:sldLayoutId id="2147483674" r:id="rId6"/>
    <p:sldLayoutId id="2147483673" r:id="rId7"/>
    <p:sldLayoutId id="2147483661" r:id="rId8"/>
    <p:sldLayoutId id="2147483669" r:id="rId9"/>
    <p:sldLayoutId id="2147483672" r:id="rId10"/>
    <p:sldLayoutId id="2147483668" r:id="rId11"/>
    <p:sldLayoutId id="2147483662" r:id="rId12"/>
    <p:sldLayoutId id="2147483665" r:id="rId13"/>
    <p:sldLayoutId id="2147483667" r:id="rId14"/>
    <p:sldLayoutId id="2147483666" r:id="rId15"/>
    <p:sldLayoutId id="2147483675" r:id="rId16"/>
    <p:sldLayoutId id="2147483663" r:id="rId17"/>
    <p:sldLayoutId id="2147483671" r:id="rId18"/>
    <p:sldLayoutId id="2147483651" r:id="rId19"/>
    <p:sldLayoutId id="2147483652" r:id="rId20"/>
    <p:sldLayoutId id="2147483653" r:id="rId21"/>
    <p:sldLayoutId id="2147483654" r:id="rId22"/>
    <p:sldLayoutId id="2147483656" r:id="rId23"/>
    <p:sldLayoutId id="2147483657" r:id="rId24"/>
    <p:sldLayoutId id="2147483658" r:id="rId25"/>
    <p:sldLayoutId id="2147483659" r:id="rId2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946A69-4559-1147-8137-B0BAC340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Lasten Leijonahiihto</a:t>
            </a:r>
            <a:br>
              <a:rPr lang="fi-FI" dirty="0">
                <a:solidFill>
                  <a:schemeClr val="tx1"/>
                </a:solidFill>
              </a:rPr>
            </a:b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E8595F4-2DF1-0446-BABD-56E0D1DCE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i-FI" dirty="0">
                <a:solidFill>
                  <a:schemeClr val="tx1"/>
                </a:solidFill>
              </a:rPr>
              <a:t>Suomen Lions-liiton ja Suomen Hiihtoliiton yhteistyö lasten hiihdon edistämiseksi </a:t>
            </a:r>
            <a:endParaRPr lang="fi-FI" dirty="0">
              <a:solidFill>
                <a:schemeClr val="tx1"/>
              </a:solidFill>
              <a:latin typeface="Museo Sans 500" panose="02000000000000000000" pitchFamily="2" charset="77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39EC349-EBFB-423F-BB5D-F6C4B98F308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694" y="462188"/>
            <a:ext cx="1040765" cy="98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36EB8182-D210-4AA2-895C-92A0DEBCE5D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173" y="420278"/>
            <a:ext cx="1683385" cy="106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086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BFF4F-F9E3-F743-9B49-5B6F77B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Lasten Leijonahiihto</a:t>
            </a:r>
            <a:br>
              <a:rPr lang="fi-FI" dirty="0"/>
            </a:br>
            <a:r>
              <a:rPr lang="fi-FI" dirty="0"/>
              <a:t>Helppo tekniikkarata, rasti 3 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60C5DA-248D-5C47-9460-110F456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945"/>
            <a:ext cx="3200400" cy="435133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fi-FI" b="1" dirty="0">
                <a:solidFill>
                  <a:schemeClr val="accent1"/>
                </a:solidFill>
              </a:rPr>
              <a:t>Ympyrä-hiihto tasaisella </a:t>
            </a:r>
            <a:endParaRPr lang="fi-FI" sz="2400" b="1" dirty="0">
              <a:solidFill>
                <a:schemeClr val="accent1"/>
              </a:solidFill>
            </a:endParaRPr>
          </a:p>
          <a:p>
            <a:r>
              <a:rPr lang="fi-FI" sz="2400" dirty="0">
                <a:solidFill>
                  <a:schemeClr val="accent1"/>
                </a:solidFill>
              </a:rPr>
              <a:t>Kierretään askeltamalla ympyrää sauvojen kanssa tai ilman sauvoja</a:t>
            </a:r>
          </a:p>
          <a:p>
            <a:pPr marL="0" indent="0">
              <a:buNone/>
            </a:pPr>
            <a:r>
              <a:rPr lang="fi-FI" sz="2400" dirty="0">
                <a:solidFill>
                  <a:schemeClr val="accent1"/>
                </a:solidFill>
              </a:rPr>
              <a:t>Tilavaatimus ja rakentaminen:</a:t>
            </a:r>
          </a:p>
          <a:p>
            <a:r>
              <a:rPr lang="fi-FI" sz="2400" dirty="0">
                <a:solidFill>
                  <a:schemeClr val="accent1"/>
                </a:solidFill>
              </a:rPr>
              <a:t>Rakentamiseen tarvitaan 2-8 kartiota, </a:t>
            </a:r>
          </a:p>
          <a:p>
            <a:r>
              <a:rPr lang="fi-FI" sz="2400" dirty="0">
                <a:solidFill>
                  <a:schemeClr val="accent1"/>
                </a:solidFill>
              </a:rPr>
              <a:t>Ympyrän halkaisija n. 5-7 m</a:t>
            </a:r>
          </a:p>
          <a:p>
            <a:r>
              <a:rPr lang="fi-FI" sz="2400" dirty="0">
                <a:solidFill>
                  <a:schemeClr val="accent1"/>
                </a:solidFill>
              </a:rPr>
              <a:t>Jos on tilaa, niin voidaan tehdä erikoisia ympyröitä ja kiertosuuntaa vaihdella</a:t>
            </a:r>
          </a:p>
          <a:p>
            <a:pPr marL="0" indent="0">
              <a:buNone/>
            </a:pPr>
            <a:endParaRPr lang="fi-FI" sz="2400" dirty="0">
              <a:solidFill>
                <a:schemeClr val="accent1"/>
              </a:solidFill>
            </a:endParaRPr>
          </a:p>
          <a:p>
            <a:endParaRPr lang="fi-FI" dirty="0">
              <a:solidFill>
                <a:schemeClr val="accent1"/>
              </a:solidFill>
            </a:endParaRPr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C310B3BA-0F26-4391-AC79-912698153A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6" name="Kuvan paikkamerkki 12">
            <a:extLst>
              <a:ext uri="{FF2B5EF4-FFF2-40B4-BE49-F238E27FC236}">
                <a16:creationId xmlns:a16="http://schemas.microsoft.com/office/drawing/2014/main" id="{7594526A-244F-4FC0-B2CE-5979A1688F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57" r="8157"/>
          <a:stretch>
            <a:fillRect/>
          </a:stretch>
        </p:blipFill>
        <p:spPr>
          <a:xfrm>
            <a:off x="4266816" y="2097402"/>
            <a:ext cx="7337580" cy="439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54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BFF4F-F9E3-F743-9B49-5B6F77B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Lasten Leijonahiihto</a:t>
            </a:r>
            <a:br>
              <a:rPr lang="fi-FI" dirty="0"/>
            </a:br>
            <a:r>
              <a:rPr lang="fi-FI" dirty="0"/>
              <a:t>Helppo tekniikkarata, rasti 4 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60C5DA-248D-5C47-9460-110F456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945"/>
            <a:ext cx="32004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b="1" dirty="0">
                <a:solidFill>
                  <a:schemeClr val="accent1"/>
                </a:solidFill>
              </a:rPr>
              <a:t>Lumikukka</a:t>
            </a:r>
            <a:endParaRPr lang="fi-FI" sz="2000" b="1" dirty="0">
              <a:solidFill>
                <a:schemeClr val="accent1"/>
              </a:solidFill>
            </a:endParaRPr>
          </a:p>
          <a:p>
            <a:r>
              <a:rPr lang="fi-FI" sz="2400" dirty="0">
                <a:solidFill>
                  <a:schemeClr val="accent1"/>
                </a:solidFill>
              </a:rPr>
              <a:t>Liike suoritetaan vuorojaloin tampaten suksien kärjet yhdessä  </a:t>
            </a:r>
          </a:p>
          <a:p>
            <a:r>
              <a:rPr lang="fi-FI" sz="2400" dirty="0">
                <a:solidFill>
                  <a:schemeClr val="accent1"/>
                </a:solidFill>
              </a:rPr>
              <a:t>Lumikukka on ympyräkuvio, joka muodostuu suksien jäljistä</a:t>
            </a:r>
          </a:p>
          <a:p>
            <a:pPr marL="0" indent="0">
              <a:buNone/>
            </a:pPr>
            <a:r>
              <a:rPr lang="fi-FI" sz="2400" dirty="0">
                <a:solidFill>
                  <a:schemeClr val="accent1"/>
                </a:solidFill>
              </a:rPr>
              <a:t>Tilavaatimus ja rakentaminen:</a:t>
            </a:r>
          </a:p>
          <a:p>
            <a:pPr marL="0" indent="0">
              <a:buNone/>
            </a:pPr>
            <a:r>
              <a:rPr lang="fi-FI" sz="2400" dirty="0">
                <a:solidFill>
                  <a:schemeClr val="accent1"/>
                </a:solidFill>
              </a:rPr>
              <a:t>    Tasainen kenttä </a:t>
            </a:r>
          </a:p>
          <a:p>
            <a:pPr marL="0" indent="0">
              <a:buNone/>
            </a:pPr>
            <a:endParaRPr lang="fi-FI" sz="2400" dirty="0">
              <a:solidFill>
                <a:schemeClr val="accent1"/>
              </a:solidFill>
            </a:endParaRPr>
          </a:p>
          <a:p>
            <a:endParaRPr lang="fi-FI" dirty="0">
              <a:solidFill>
                <a:schemeClr val="accent1"/>
              </a:solidFill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DF3D006-D4E5-412F-BBAC-FCD427DFD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519" y="1747838"/>
            <a:ext cx="4605586" cy="483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3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BFF4F-F9E3-F743-9B49-5B6F77B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Lasten Leijonahiihto</a:t>
            </a:r>
            <a:br>
              <a:rPr lang="fi-FI" dirty="0"/>
            </a:br>
            <a:r>
              <a:rPr lang="fi-FI" dirty="0"/>
              <a:t>Helppo tekniikkarata, rasti 5 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60C5DA-248D-5C47-9460-110F456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945"/>
            <a:ext cx="3200400" cy="4351338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fi-FI" sz="2400" b="1" dirty="0">
                <a:solidFill>
                  <a:schemeClr val="accent1"/>
                </a:solidFill>
              </a:rPr>
              <a:t>Pallon heitto ämpäriin </a:t>
            </a:r>
          </a:p>
          <a:p>
            <a:pPr marL="0" lvl="0" indent="0">
              <a:buNone/>
            </a:pPr>
            <a:r>
              <a:rPr lang="fi-FI" sz="2400" b="1" dirty="0">
                <a:solidFill>
                  <a:schemeClr val="accent1"/>
                </a:solidFill>
              </a:rPr>
              <a:t>(3 palloa) </a:t>
            </a:r>
            <a:endParaRPr lang="fi-FI" sz="20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i-FI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i-FI" sz="2400" dirty="0">
                <a:solidFill>
                  <a:schemeClr val="accent1"/>
                </a:solidFill>
              </a:rPr>
              <a:t>Tilavaatimus ja rakentaminen:</a:t>
            </a:r>
          </a:p>
          <a:p>
            <a:r>
              <a:rPr lang="fi-FI" sz="2400" dirty="0">
                <a:solidFill>
                  <a:schemeClr val="accent1"/>
                </a:solidFill>
              </a:rPr>
              <a:t>Tasainen kenttä </a:t>
            </a:r>
          </a:p>
          <a:p>
            <a:r>
              <a:rPr lang="fi-FI" sz="2400" dirty="0">
                <a:solidFill>
                  <a:schemeClr val="accent1"/>
                </a:solidFill>
              </a:rPr>
              <a:t>Ämpäri n. 2 m etäisyyden päässä </a:t>
            </a:r>
          </a:p>
          <a:p>
            <a:r>
              <a:rPr lang="fi-FI" sz="2400" dirty="0">
                <a:solidFill>
                  <a:schemeClr val="accent1"/>
                </a:solidFill>
              </a:rPr>
              <a:t>Aurausviittoja 2-3 tai kartoita merkkaamaan heittopaikkaa</a:t>
            </a:r>
          </a:p>
          <a:p>
            <a:pPr marL="0" indent="0">
              <a:buNone/>
            </a:pPr>
            <a:endParaRPr lang="fi-FI" sz="2400" dirty="0">
              <a:solidFill>
                <a:schemeClr val="accent1"/>
              </a:solidFill>
            </a:endParaRPr>
          </a:p>
          <a:p>
            <a:endParaRPr lang="fi-FI" dirty="0">
              <a:solidFill>
                <a:schemeClr val="accent1"/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546CA82-7D49-40AD-B5C9-3CEC15EBD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962" y="2099945"/>
            <a:ext cx="5866791" cy="388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93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8D1DE7-34D4-1E47-A643-489D4A4E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Lasten Leijonahiihto</a:t>
            </a:r>
            <a:br>
              <a:rPr lang="fi-FI" dirty="0"/>
            </a:br>
            <a:r>
              <a:rPr lang="fi-FI" dirty="0"/>
              <a:t>Tekniikkarata, vaativa: 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203E20-F899-2E43-B3B4-04A90A31B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2"/>
            <a:ext cx="5685148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66F8718-DF59-42B0-B64D-6263E3A7EF0D}"/>
              </a:ext>
            </a:extLst>
          </p:cNvPr>
          <p:cNvSpPr txBox="1"/>
          <p:nvPr/>
        </p:nvSpPr>
        <p:spPr>
          <a:xfrm>
            <a:off x="1074656" y="1548264"/>
            <a:ext cx="899317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 </a:t>
            </a:r>
          </a:p>
          <a:p>
            <a:endParaRPr lang="fi-FI" sz="1600" dirty="0"/>
          </a:p>
          <a:p>
            <a:pPr marL="342900" lvl="0" indent="-342900">
              <a:buFont typeface="+mj-lt"/>
              <a:buAutoNum type="arabicPeriod"/>
            </a:pPr>
            <a:r>
              <a:rPr lang="fi-FI" sz="2400" dirty="0"/>
              <a:t>Liuku loivaan alamäkeen 1-suksella </a:t>
            </a:r>
          </a:p>
          <a:p>
            <a:pPr marL="342900" lvl="0" indent="-342900">
              <a:buFont typeface="+mj-lt"/>
              <a:buAutoNum type="arabicPeriod"/>
            </a:pPr>
            <a:r>
              <a:rPr lang="fi-FI" sz="2400" dirty="0"/>
              <a:t>Liuku loivaan alamäkeen kyykyssä käyden </a:t>
            </a:r>
          </a:p>
          <a:p>
            <a:pPr marL="342900" lvl="0" indent="-342900">
              <a:buFont typeface="+mj-lt"/>
              <a:buAutoNum type="arabicPeriod"/>
            </a:pPr>
            <a:r>
              <a:rPr lang="fi-FI" sz="2400" dirty="0"/>
              <a:t>Pujottelu loivaan alamäkeen </a:t>
            </a:r>
          </a:p>
          <a:p>
            <a:pPr marL="342900" lvl="0" indent="-342900">
              <a:buFont typeface="+mj-lt"/>
              <a:buAutoNum type="arabicPeriod"/>
            </a:pPr>
            <a:r>
              <a:rPr lang="fi-FI" sz="2400" dirty="0"/>
              <a:t>8-hiihto tasaisella </a:t>
            </a:r>
          </a:p>
          <a:p>
            <a:pPr marL="342900" lvl="0" indent="-342900">
              <a:buFont typeface="+mj-lt"/>
              <a:buAutoNum type="arabicPeriod"/>
            </a:pPr>
            <a:r>
              <a:rPr lang="fi-FI" sz="2400" dirty="0"/>
              <a:t>Lapinkäännös</a:t>
            </a:r>
          </a:p>
          <a:p>
            <a:pPr marL="342900" lvl="0" indent="-342900">
              <a:buFont typeface="+mj-lt"/>
              <a:buAutoNum type="arabicPeriod"/>
            </a:pPr>
            <a:endParaRPr lang="fi-FI" sz="2400" dirty="0"/>
          </a:p>
          <a:p>
            <a:pPr lvl="0"/>
            <a:r>
              <a:rPr lang="fi-FI" sz="2400" dirty="0"/>
              <a:t>Rataa kierretään rastilta toiselle n. 10-20 min, jonka jälkeen voidaan siirtyä hiihtokilpailuun</a:t>
            </a:r>
          </a:p>
          <a:p>
            <a:r>
              <a:rPr lang="fi-FI" dirty="0"/>
              <a:t> </a:t>
            </a:r>
            <a:endParaRPr lang="fi-FI" sz="1600" dirty="0"/>
          </a:p>
          <a:p>
            <a:r>
              <a:rPr lang="fi-FI" dirty="0"/>
              <a:t> </a:t>
            </a:r>
            <a:endParaRPr lang="fi-FI" sz="1600" dirty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B61D0C09-4BCD-4D0C-B3DA-52EC824BAFBC}"/>
              </a:ext>
            </a:extLst>
          </p:cNvPr>
          <p:cNvSpPr txBox="1">
            <a:spLocks/>
          </p:cNvSpPr>
          <p:nvPr/>
        </p:nvSpPr>
        <p:spPr>
          <a:xfrm>
            <a:off x="5668652" y="2563927"/>
            <a:ext cx="56851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90CEEFD-EF8E-4260-98F0-A8AD8CC1C56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80" y="392542"/>
            <a:ext cx="1040765" cy="982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411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BFF4F-F9E3-F743-9B49-5B6F77B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Lasten Leijonahiihto</a:t>
            </a:r>
            <a:br>
              <a:rPr lang="fi-FI" dirty="0"/>
            </a:br>
            <a:r>
              <a:rPr lang="fi-FI" dirty="0"/>
              <a:t>Vaativa tekniikkarata, rasti 1 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60C5DA-248D-5C47-9460-110F456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9945"/>
            <a:ext cx="4233421" cy="4351338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fi-FI" b="1" dirty="0">
                <a:solidFill>
                  <a:schemeClr val="accent1"/>
                </a:solidFill>
              </a:rPr>
              <a:t>Liuku loivaan alamäkeen 1-suksella laskien</a:t>
            </a:r>
            <a:endParaRPr lang="fi-FI" sz="2400" b="1" dirty="0">
              <a:solidFill>
                <a:schemeClr val="accent1"/>
              </a:solidFill>
            </a:endParaRPr>
          </a:p>
          <a:p>
            <a:r>
              <a:rPr lang="fi-FI" dirty="0">
                <a:solidFill>
                  <a:schemeClr val="accent1"/>
                </a:solidFill>
              </a:rPr>
              <a:t>Tasapainoinen liukuasento vapaa jalka hieman ilmassa.</a:t>
            </a:r>
          </a:p>
          <a:p>
            <a:r>
              <a:rPr lang="fi-FI" dirty="0">
                <a:solidFill>
                  <a:schemeClr val="accent1"/>
                </a:solidFill>
              </a:rPr>
              <a:t>Sauvat takana tai sauvoitta </a:t>
            </a:r>
          </a:p>
          <a:p>
            <a:endParaRPr lang="fi-FI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i-FI" dirty="0">
                <a:solidFill>
                  <a:schemeClr val="accent1"/>
                </a:solidFill>
              </a:rPr>
              <a:t>Tilavaatimus ja rakentaminen:</a:t>
            </a:r>
          </a:p>
          <a:p>
            <a:r>
              <a:rPr lang="fi-FI" dirty="0">
                <a:solidFill>
                  <a:schemeClr val="accent1"/>
                </a:solidFill>
              </a:rPr>
              <a:t>Loiva alamäki, missä vauhti ei nouse liian kovaksi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8445F03-7753-4A53-B06E-F8A7CE76D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920" y="1600719"/>
            <a:ext cx="3723588" cy="4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98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BFF4F-F9E3-F743-9B49-5B6F77B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Lasten Leijonahiihto</a:t>
            </a:r>
            <a:br>
              <a:rPr lang="fi-FI" dirty="0"/>
            </a:br>
            <a:r>
              <a:rPr lang="fi-FI" dirty="0"/>
              <a:t>Vaativa tekniikkarata, rasti 2 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60C5DA-248D-5C47-9460-110F456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9945"/>
            <a:ext cx="4233421" cy="4351338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fi-FI" b="1" dirty="0">
                <a:solidFill>
                  <a:schemeClr val="accent1"/>
                </a:solidFill>
              </a:rPr>
              <a:t>Liuku loivaan alamäkeen kyykyssä käyden </a:t>
            </a:r>
            <a:endParaRPr lang="fi-FI" sz="2400" b="1" dirty="0">
              <a:solidFill>
                <a:schemeClr val="accent1"/>
              </a:solidFill>
            </a:endParaRPr>
          </a:p>
          <a:p>
            <a:r>
              <a:rPr lang="fi-FI" dirty="0">
                <a:solidFill>
                  <a:schemeClr val="accent1"/>
                </a:solidFill>
              </a:rPr>
              <a:t>2-4 kertaa rauhallisesti kyykkyyn liu’un aikana.</a:t>
            </a:r>
          </a:p>
          <a:p>
            <a:r>
              <a:rPr lang="fi-FI" dirty="0">
                <a:solidFill>
                  <a:schemeClr val="accent1"/>
                </a:solidFill>
              </a:rPr>
              <a:t>Sauvat takana tai sauvoitta </a:t>
            </a:r>
          </a:p>
          <a:p>
            <a:endParaRPr lang="fi-FI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i-FI" dirty="0">
                <a:solidFill>
                  <a:schemeClr val="accent1"/>
                </a:solidFill>
              </a:rPr>
              <a:t>Tilavaatimus ja rakentaminen:</a:t>
            </a:r>
          </a:p>
          <a:p>
            <a:r>
              <a:rPr lang="fi-FI" dirty="0">
                <a:solidFill>
                  <a:schemeClr val="accent1"/>
                </a:solidFill>
              </a:rPr>
              <a:t>Loiva alamäki, missä vauhti ei nouse liian kovaksi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5547EC9-FA0A-4A81-A3A5-5497DA8DC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289" y="2099944"/>
            <a:ext cx="5831929" cy="357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35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BFF4F-F9E3-F743-9B49-5B6F77B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Lasten Leijonahiihto</a:t>
            </a:r>
            <a:br>
              <a:rPr lang="fi-FI" dirty="0"/>
            </a:br>
            <a:r>
              <a:rPr lang="fi-FI" dirty="0"/>
              <a:t>Vaativa tekniikkarata, rasti 3 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60C5DA-248D-5C47-9460-110F456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9945"/>
            <a:ext cx="4233421" cy="4351338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fi-FI" b="1" dirty="0">
                <a:solidFill>
                  <a:schemeClr val="accent1"/>
                </a:solidFill>
              </a:rPr>
              <a:t>Pujottelu loivaan alamäkeen (kepit suorassa linjassa)</a:t>
            </a:r>
          </a:p>
          <a:p>
            <a:r>
              <a:rPr lang="fi-FI" dirty="0">
                <a:solidFill>
                  <a:schemeClr val="accent1"/>
                </a:solidFill>
              </a:rPr>
              <a:t>Keppien kierto (pujottelu) askeltamalla </a:t>
            </a:r>
          </a:p>
          <a:p>
            <a:r>
              <a:rPr lang="fi-FI" dirty="0">
                <a:solidFill>
                  <a:schemeClr val="accent1"/>
                </a:solidFill>
              </a:rPr>
              <a:t>Sauvat takana tai sauvoitta </a:t>
            </a:r>
          </a:p>
          <a:p>
            <a:endParaRPr lang="fi-FI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i-FI" dirty="0">
                <a:solidFill>
                  <a:schemeClr val="accent1"/>
                </a:solidFill>
              </a:rPr>
              <a:t>Tilavaatimus ja rakentaminen:</a:t>
            </a:r>
          </a:p>
          <a:p>
            <a:r>
              <a:rPr lang="fi-FI" dirty="0">
                <a:solidFill>
                  <a:schemeClr val="accent1"/>
                </a:solidFill>
              </a:rPr>
              <a:t>Loiva alamäki</a:t>
            </a:r>
          </a:p>
          <a:p>
            <a:r>
              <a:rPr lang="fi-FI" dirty="0">
                <a:solidFill>
                  <a:schemeClr val="accent1"/>
                </a:solidFill>
              </a:rPr>
              <a:t>Kepit suorassa linjassa tai vain vähän hajautetusti</a:t>
            </a:r>
          </a:p>
          <a:p>
            <a:r>
              <a:rPr lang="fi-FI" dirty="0">
                <a:solidFill>
                  <a:schemeClr val="accent1"/>
                </a:solidFill>
              </a:rPr>
              <a:t>3-5 aurausviittaa n. 5 m välein (voidaan porata lumeen)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F088B87-F6A5-49DD-B5E1-85977346F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737" y="1616419"/>
            <a:ext cx="3745585" cy="483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29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BFF4F-F9E3-F743-9B49-5B6F77B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Lasten Leijonahiihto</a:t>
            </a:r>
            <a:br>
              <a:rPr lang="fi-FI" dirty="0"/>
            </a:br>
            <a:r>
              <a:rPr lang="fi-FI" dirty="0"/>
              <a:t>Vaativa tekniikkarata, rasti 4 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60C5DA-248D-5C47-9460-110F456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9945"/>
            <a:ext cx="4233421" cy="4351338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fi-FI" b="1" dirty="0">
                <a:solidFill>
                  <a:schemeClr val="accent1"/>
                </a:solidFill>
              </a:rPr>
              <a:t>8-hiihto tasaisella </a:t>
            </a:r>
          </a:p>
          <a:p>
            <a:r>
              <a:rPr lang="fi-FI" dirty="0">
                <a:solidFill>
                  <a:schemeClr val="accent1"/>
                </a:solidFill>
              </a:rPr>
              <a:t>Kierretään askeltamalla kahdeksikkoa sauvojen kanssa tai ilman sauvoja</a:t>
            </a:r>
          </a:p>
          <a:p>
            <a:pPr marL="0" indent="0">
              <a:buNone/>
            </a:pPr>
            <a:r>
              <a:rPr lang="fi-FI" dirty="0">
                <a:solidFill>
                  <a:schemeClr val="accent1"/>
                </a:solidFill>
              </a:rPr>
              <a:t>Tilavaatimus ja rakentaminen:</a:t>
            </a:r>
          </a:p>
          <a:p>
            <a:r>
              <a:rPr lang="fi-FI" dirty="0">
                <a:solidFill>
                  <a:schemeClr val="accent1"/>
                </a:solidFill>
              </a:rPr>
              <a:t>Rakentamiseen tarvitaan 2-8 kartiota, </a:t>
            </a:r>
          </a:p>
          <a:p>
            <a:r>
              <a:rPr lang="fi-FI" dirty="0">
                <a:solidFill>
                  <a:schemeClr val="accent1"/>
                </a:solidFill>
              </a:rPr>
              <a:t>Ympyröiden halkaisija n. 5-7 m tai toinen suurempi ja toinen pienempi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1CDC56C-7800-46DD-9B4F-5409BF003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872" y="2358599"/>
            <a:ext cx="6026122" cy="358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39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BFF4F-F9E3-F743-9B49-5B6F77B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Lasten Leijonahiihto</a:t>
            </a:r>
            <a:br>
              <a:rPr lang="fi-FI" dirty="0"/>
            </a:br>
            <a:r>
              <a:rPr lang="fi-FI" dirty="0"/>
              <a:t>Vaativa tekniikkarata, rasti 5 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60C5DA-248D-5C47-9460-110F456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9945"/>
            <a:ext cx="4233421" cy="4351338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fi-FI" b="1" dirty="0">
                <a:solidFill>
                  <a:schemeClr val="accent1"/>
                </a:solidFill>
              </a:rPr>
              <a:t>Lapinkäännös</a:t>
            </a:r>
          </a:p>
          <a:p>
            <a:r>
              <a:rPr lang="fi-FI" dirty="0">
                <a:solidFill>
                  <a:schemeClr val="accent1"/>
                </a:solidFill>
              </a:rPr>
              <a:t>Aloittavan jalan nosto eteen toisen suksen viereen ja suksen suuntaaminen vastakkaiseen suuntaan</a:t>
            </a:r>
          </a:p>
          <a:p>
            <a:r>
              <a:rPr lang="fi-FI" dirty="0">
                <a:solidFill>
                  <a:schemeClr val="accent1"/>
                </a:solidFill>
              </a:rPr>
              <a:t>Toisen suksen tuominen</a:t>
            </a:r>
          </a:p>
          <a:p>
            <a:pPr marL="0" indent="0">
              <a:buNone/>
            </a:pPr>
            <a:r>
              <a:rPr lang="fi-FI" dirty="0">
                <a:solidFill>
                  <a:schemeClr val="accent1"/>
                </a:solidFill>
              </a:rPr>
              <a:t>    ja kääntyminen </a:t>
            </a:r>
          </a:p>
          <a:p>
            <a:pPr marL="0" indent="0">
              <a:buNone/>
            </a:pPr>
            <a:r>
              <a:rPr lang="fi-FI" dirty="0">
                <a:solidFill>
                  <a:schemeClr val="accent1"/>
                </a:solidFill>
              </a:rPr>
              <a:t>Tilavaatimus ja rakentaminen:</a:t>
            </a:r>
          </a:p>
          <a:p>
            <a:r>
              <a:rPr lang="fi-FI" dirty="0">
                <a:solidFill>
                  <a:schemeClr val="accent1"/>
                </a:solidFill>
              </a:rPr>
              <a:t>Tasainen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C4E0AC3-480F-44E0-B766-51F35CB8A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373" y="919091"/>
            <a:ext cx="1963893" cy="268286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888AF6B-2E60-4EAE-9DCB-2C2168A83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314" y="3891365"/>
            <a:ext cx="1673422" cy="268182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93D1050-B5A6-4F80-AD14-8A93FA89E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4589" y="3886989"/>
            <a:ext cx="1880677" cy="268286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BA8E8F87-E3F1-4ABE-8926-D1C3BF613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4314" y="903222"/>
            <a:ext cx="1546963" cy="265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20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8D1DE7-34D4-1E47-A643-489D4A4E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Lasten Leijonahiihtokilpailu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203E20-F899-2E43-B3B4-04A90A31B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2"/>
            <a:ext cx="5685148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66F8718-DF59-42B0-B64D-6263E3A7EF0D}"/>
              </a:ext>
            </a:extLst>
          </p:cNvPr>
          <p:cNvSpPr txBox="1"/>
          <p:nvPr/>
        </p:nvSpPr>
        <p:spPr>
          <a:xfrm>
            <a:off x="1074656" y="1843088"/>
            <a:ext cx="951813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2000" dirty="0"/>
              <a:t>VAIHTOEHTO 1: </a:t>
            </a:r>
          </a:p>
          <a:p>
            <a:pPr lvl="0"/>
            <a:endParaRPr lang="fi-FI" sz="2000" dirty="0"/>
          </a:p>
          <a:p>
            <a:pPr lvl="0"/>
            <a:r>
              <a:rPr lang="fi-FI" sz="2000" dirty="0"/>
              <a:t>Tekniikkaradan kiertämisen jälkeen kaikille 100 m SUPERSPRINTTI</a:t>
            </a:r>
          </a:p>
          <a:p>
            <a:pPr lvl="0"/>
            <a:endParaRPr lang="fi-FI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Lähtökohtana vähemmän kilpailullinen ja helposti järjestettävä </a:t>
            </a:r>
            <a:r>
              <a:rPr lang="fi-FI" sz="2000" dirty="0" err="1"/>
              <a:t>sprinttaus</a:t>
            </a:r>
            <a:endParaRPr lang="fi-FI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Nonstop-lähetys (</a:t>
            </a:r>
            <a:r>
              <a:rPr lang="fi-FI" sz="2000" dirty="0" err="1"/>
              <a:t>esim</a:t>
            </a:r>
            <a:r>
              <a:rPr lang="fi-FI" sz="2000" dirty="0"/>
              <a:t> paikoille – valmis – HEP) sitä mukaan kun lapsi haluaa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Mielellään yksilösuoritus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Ei ajanottoa.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Välittömästi maaliin tulon jälkeen jaetaan mitali kaulaan ja huomioidaan hyvällä kannustuksella </a:t>
            </a:r>
          </a:p>
          <a:p>
            <a:pPr lvl="0"/>
            <a:endParaRPr lang="fi-FI" sz="2000" dirty="0"/>
          </a:p>
          <a:p>
            <a:r>
              <a:rPr lang="fi-FI" sz="2000" dirty="0"/>
              <a:t> </a:t>
            </a:r>
          </a:p>
          <a:p>
            <a:pPr lvl="0"/>
            <a:r>
              <a:rPr lang="fi-FI" sz="2000" dirty="0"/>
              <a:t>Mahdollisia esinepalkintoja arvotaan kaikkien osallistujien kesken.</a:t>
            </a:r>
          </a:p>
          <a:p>
            <a:pPr lvl="0"/>
            <a:endParaRPr lang="fi-FI" sz="1600" dirty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B61D0C09-4BCD-4D0C-B3DA-52EC824BAFBC}"/>
              </a:ext>
            </a:extLst>
          </p:cNvPr>
          <p:cNvSpPr txBox="1">
            <a:spLocks/>
          </p:cNvSpPr>
          <p:nvPr/>
        </p:nvSpPr>
        <p:spPr>
          <a:xfrm>
            <a:off x="5668652" y="2563927"/>
            <a:ext cx="56851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i-FI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FAD58C4-004C-43B2-A530-156D9024D3B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80" y="392542"/>
            <a:ext cx="1040765" cy="982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191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8D1DE7-34D4-1E47-A643-489D4A4E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Lasten Leijonahiihto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203E20-F899-2E43-B3B4-04A90A31B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2"/>
            <a:ext cx="5685148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66F8718-DF59-42B0-B64D-6263E3A7EF0D}"/>
              </a:ext>
            </a:extLst>
          </p:cNvPr>
          <p:cNvSpPr txBox="1"/>
          <p:nvPr/>
        </p:nvSpPr>
        <p:spPr>
          <a:xfrm>
            <a:off x="1074656" y="1548264"/>
            <a:ext cx="89931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b="1" dirty="0"/>
              <a:t>Yhteistyösopimuksen tavoite ja toimenpiteet</a:t>
            </a:r>
          </a:p>
          <a:p>
            <a:r>
              <a:rPr lang="fi-FI" dirty="0"/>
              <a:t> </a:t>
            </a:r>
          </a:p>
          <a:p>
            <a:r>
              <a:rPr lang="fi-FI" dirty="0"/>
              <a:t>Suomen Lions-liiton ja Suomen Hiihtoliiton yhteinen Lasten Leijonahiihto-kampanja, jonka tavoitteena on järjestää matalan kynnyksen hiihtotapahtumia ensisijaisesti 4-12 v lapsille ympäri Suomea. </a:t>
            </a:r>
          </a:p>
          <a:p>
            <a:endParaRPr lang="fi-FI" dirty="0"/>
          </a:p>
          <a:p>
            <a:r>
              <a:rPr lang="fi-FI" dirty="0"/>
              <a:t>Toiminnallinen kumppanuussopimus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kummallakaan osapuolella ei ole taloudellisia vastuita toisilleen. Tapahtumista aiheutuvista kustannuksista vastaa paikallinen </a:t>
            </a:r>
            <a:r>
              <a:rPr lang="fi-FI" dirty="0" err="1"/>
              <a:t>lionsklubi</a:t>
            </a:r>
            <a:r>
              <a:rPr lang="fi-FI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lvl="0"/>
            <a:r>
              <a:rPr lang="fi-FI" dirty="0"/>
              <a:t>Tiedottaminen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Tiedottamisesta vastaa Lions-liitto ja Hiihtoliitto sovitulla tavalla.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dirty="0"/>
              <a:t>Tapahtuman kehittäminen tulevaisuudessa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Saatujen kokemusten perustella tapahtumaa voidaan kehittää seuraaville vuosille esimerkiksi välinekeräyksien suuntaan.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Yhteistyön jatkosta sovitaan keväällä 2023</a:t>
            </a:r>
          </a:p>
          <a:p>
            <a:r>
              <a:rPr lang="fi-FI" dirty="0"/>
              <a:t> 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B61D0C09-4BCD-4D0C-B3DA-52EC824BAFBC}"/>
              </a:ext>
            </a:extLst>
          </p:cNvPr>
          <p:cNvSpPr txBox="1">
            <a:spLocks/>
          </p:cNvSpPr>
          <p:nvPr/>
        </p:nvSpPr>
        <p:spPr>
          <a:xfrm>
            <a:off x="5668652" y="2563927"/>
            <a:ext cx="56851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i-FI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EC1BE9E-6A52-4BB4-8862-4A25D8642FF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216" y="390537"/>
            <a:ext cx="1040765" cy="982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188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8D1DE7-34D4-1E47-A643-489D4A4E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Lasten Leijonahiihtokilpailu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203E20-F899-2E43-B3B4-04A90A31B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2"/>
            <a:ext cx="5685148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66F8718-DF59-42B0-B64D-6263E3A7EF0D}"/>
              </a:ext>
            </a:extLst>
          </p:cNvPr>
          <p:cNvSpPr txBox="1"/>
          <p:nvPr/>
        </p:nvSpPr>
        <p:spPr>
          <a:xfrm>
            <a:off x="1172066" y="1712460"/>
            <a:ext cx="899317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2000" dirty="0"/>
              <a:t>VAIHTOEHTO 2:</a:t>
            </a:r>
          </a:p>
          <a:p>
            <a:pPr lvl="0"/>
            <a:endParaRPr lang="fi-FI" sz="2000" dirty="0"/>
          </a:p>
          <a:p>
            <a:pPr lvl="0"/>
            <a:r>
              <a:rPr lang="fi-FI" sz="2000" dirty="0"/>
              <a:t>Tekniikkaradan kiertämisen jälkeen perinteisempi toteutustapa.</a:t>
            </a:r>
          </a:p>
          <a:p>
            <a:pPr lvl="0"/>
            <a:r>
              <a:rPr lang="fi-FI" sz="2000" dirty="0"/>
              <a:t>Sarjat ja matkat (suositus/arvio):</a:t>
            </a:r>
          </a:p>
          <a:p>
            <a:pPr lvl="0"/>
            <a:endParaRPr lang="fi-FI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/>
              <a:t>Alle esikouluikäiset 	100 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/>
              <a:t>Esikouluikäiset 	200 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/>
              <a:t>1-2 luokkalaiset	500 m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/>
              <a:t>3-4 luokkalaiset 	1 km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/>
              <a:t>5-6 luokkalaiset 	1.5 km  </a:t>
            </a:r>
          </a:p>
          <a:p>
            <a:r>
              <a:rPr lang="fi-FI" sz="2000" dirty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Matkan voi hiihtää ajanotolla tai ilman ajanottoa.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Välittömästi maaliin tulon jälkeen jaetaan mitali kaulaan ja huomioidaan hyvällä kannustuksella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/>
              <a:t>Mahdollisia esinepalkintoja arvotaan kaikkien osallistujien kesken</a:t>
            </a:r>
          </a:p>
          <a:p>
            <a:pPr lvl="0"/>
            <a:endParaRPr lang="fi-FI" sz="1600" dirty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B61D0C09-4BCD-4D0C-B3DA-52EC824BAFBC}"/>
              </a:ext>
            </a:extLst>
          </p:cNvPr>
          <p:cNvSpPr txBox="1">
            <a:spLocks/>
          </p:cNvSpPr>
          <p:nvPr/>
        </p:nvSpPr>
        <p:spPr>
          <a:xfrm>
            <a:off x="5668652" y="2563927"/>
            <a:ext cx="56851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i-FI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94C2DF0-B58B-4C77-A442-57AB9820256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80" y="392542"/>
            <a:ext cx="1040765" cy="982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585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8D1DE7-34D4-1E47-A643-489D4A4E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Lasten Leijonahiihtokilpailu</a:t>
            </a:r>
            <a:br>
              <a:rPr lang="fi-FI" dirty="0"/>
            </a:br>
            <a:r>
              <a:rPr lang="fi-FI" sz="4000" dirty="0"/>
              <a:t>Kilpailun läpiviennin muistilista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203E20-F899-2E43-B3B4-04A90A31B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2"/>
            <a:ext cx="5685148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66F8718-DF59-42B0-B64D-6263E3A7EF0D}"/>
              </a:ext>
            </a:extLst>
          </p:cNvPr>
          <p:cNvSpPr txBox="1"/>
          <p:nvPr/>
        </p:nvSpPr>
        <p:spPr>
          <a:xfrm>
            <a:off x="1172066" y="1972471"/>
            <a:ext cx="89931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Etukäteen tehtävät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/>
              <a:t>Kilpailusta tiedottaminen ja ladun varaaminen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/>
              <a:t>Latujen ja suorituspaikkojen kunnostuksen varmistaminen ja tilaaminen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/>
              <a:t>Reittien suunnittelu ja merkkaus matkojen mukaan (mm. lähtö- ja maali sekä kääntöpaikat)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 Hiihdettävien reittien varmistaminen, minimit: 100 m – 200 m - 500 m (vanhimmat sarjat voivat   </a:t>
            </a:r>
          </a:p>
          <a:p>
            <a:r>
              <a:rPr lang="fi-FI" sz="1600" dirty="0"/>
              <a:t>      hiihtää 2 tai 3 kierrosta)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/>
              <a:t>Numeroiden hankinta (SUPERSPRINTISSÄ EI TARVITA)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/>
              <a:t>Mahdollisten kuulutuslaitteiden, kellojen ja muiden tarvittavien välineiden varmistaminen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/>
              <a:t>Yhteyden otto paikalliseen hiihtoseuraan tapahtuman järjestämiseksi tarvittaessa</a:t>
            </a:r>
          </a:p>
          <a:p>
            <a:endParaRPr lang="fi-FI" sz="1600" dirty="0"/>
          </a:p>
          <a:p>
            <a:r>
              <a:rPr lang="fi-FI" sz="1600" dirty="0"/>
              <a:t>Tapahtuman aikaiset tehtävät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/>
              <a:t>Tiedottaminen ilmoitustaululla ja kuulutus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/>
              <a:t>Ilmoittautumisten vastaanotto koko tapahtuman alussa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/>
              <a:t>Lähtölistan tekeminen ilmoittautumisjärjestyksessä (SUPERSPRINTISSÄ EI TARVITA)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/>
              <a:t>Numeroiden jako (SUPERSPRINTISSÄ EI NUMEROITA)</a:t>
            </a:r>
          </a:p>
          <a:p>
            <a:endParaRPr lang="fi-FI" sz="1600" dirty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B61D0C09-4BCD-4D0C-B3DA-52EC824BAFBC}"/>
              </a:ext>
            </a:extLst>
          </p:cNvPr>
          <p:cNvSpPr txBox="1">
            <a:spLocks/>
          </p:cNvSpPr>
          <p:nvPr/>
        </p:nvSpPr>
        <p:spPr>
          <a:xfrm>
            <a:off x="5668652" y="2563927"/>
            <a:ext cx="56851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i-FI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1BBA329-4C0D-41CF-B65E-E8FF0EDD51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80" y="392542"/>
            <a:ext cx="1040765" cy="982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424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8D1DE7-34D4-1E47-A643-489D4A4E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Lasten Leijonahiihtokilpailu</a:t>
            </a:r>
            <a:br>
              <a:rPr lang="fi-FI" dirty="0"/>
            </a:br>
            <a:r>
              <a:rPr lang="fi-FI" dirty="0"/>
              <a:t>Kilpailun läpiviennin muistilista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203E20-F899-2E43-B3B4-04A90A31B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2"/>
            <a:ext cx="5685148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66F8718-DF59-42B0-B64D-6263E3A7EF0D}"/>
              </a:ext>
            </a:extLst>
          </p:cNvPr>
          <p:cNvSpPr txBox="1"/>
          <p:nvPr/>
        </p:nvSpPr>
        <p:spPr>
          <a:xfrm>
            <a:off x="1172066" y="1972471"/>
            <a:ext cx="89931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Kilpailun läpivienti sarjoittain (SUPERSPRINTISSÄ ONLINE-LÄHETYS EI SARJAJAKOA)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Lähtöväli 30 </a:t>
            </a:r>
            <a:r>
              <a:rPr lang="fi-FI" sz="1600" dirty="0" err="1"/>
              <a:t>sek</a:t>
            </a:r>
            <a:r>
              <a:rPr lang="fi-FI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Lähdössä järjestelijät- lähettäjät,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Radan varrella olevat oppaat mielellään myös opasteet esim. kääntöpaikoilla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Maalissa ajanottajat ja numerolappujen kerääjät sekä mehu ja palkintojen jakajat)</a:t>
            </a:r>
          </a:p>
          <a:p>
            <a:endParaRPr lang="fi-FI" sz="1600" dirty="0"/>
          </a:p>
          <a:p>
            <a:r>
              <a:rPr lang="fi-FI" sz="1600" dirty="0"/>
              <a:t>Ajanotto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Kaikille, jos ei erikseen kielletä (SUPERSPRINTISSÄ EI AJANOTTOA)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Tulokset mahdollisimman nopeasti. Tulokset tehdään maaliintulo- tai aakkosjärjestyksen mukaan, ei  paremmuusjärjestyksessä.  Hiihtäjän nimen perään merkitään hiihtoaika. (SUPERSPRINTISSÄ EI TULOKSIA, HIIHTO MAALIIN RIITTÄÄ)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Heti maaliin tultuaan hiihtäjä saa mitalin, ei siis järjestetä erillistä palkintojen jakoa jotta tapahtuma ei venyisi liian pitkäksi.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/>
          </a:p>
          <a:p>
            <a:r>
              <a:rPr lang="fi-FI" sz="1600" dirty="0"/>
              <a:t>Kilpailun jälkeen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Oma arvio tapahtuman onnistumisesta ja palautetta Lions-liitolle </a:t>
            </a:r>
          </a:p>
          <a:p>
            <a:endParaRPr lang="fi-FI" sz="1600" dirty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B61D0C09-4BCD-4D0C-B3DA-52EC824BAFBC}"/>
              </a:ext>
            </a:extLst>
          </p:cNvPr>
          <p:cNvSpPr txBox="1">
            <a:spLocks/>
          </p:cNvSpPr>
          <p:nvPr/>
        </p:nvSpPr>
        <p:spPr>
          <a:xfrm>
            <a:off x="5668652" y="2563927"/>
            <a:ext cx="56851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i-FI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E67277C-696A-4CD9-A722-0C4AC1FA17E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80" y="392542"/>
            <a:ext cx="1040765" cy="982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95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946A69-4559-1147-8137-B0BAC340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10" y="2593658"/>
            <a:ext cx="10515600" cy="2852737"/>
          </a:xfrm>
        </p:spPr>
        <p:txBody>
          <a:bodyPr>
            <a:normAutofit fontScale="90000"/>
          </a:bodyPr>
          <a:lstStyle/>
          <a:p>
            <a:pPr algn="ctr"/>
            <a:br>
              <a:rPr lang="fi-FI" dirty="0">
                <a:solidFill>
                  <a:schemeClr val="tx1"/>
                </a:solidFill>
              </a:rPr>
            </a:br>
            <a:br>
              <a:rPr lang="fi-FI" dirty="0">
                <a:solidFill>
                  <a:schemeClr val="tx1"/>
                </a:solidFill>
              </a:rPr>
            </a:br>
            <a:r>
              <a:rPr lang="fi-FI" dirty="0">
                <a:solidFill>
                  <a:schemeClr val="tx1"/>
                </a:solidFill>
              </a:rPr>
              <a:t>Lasten Leijonahiihto 2021</a:t>
            </a:r>
            <a:br>
              <a:rPr lang="fi-FI" dirty="0">
                <a:solidFill>
                  <a:schemeClr val="tx1"/>
                </a:solidFill>
              </a:rPr>
            </a:br>
            <a:br>
              <a:rPr lang="fi-FI" dirty="0">
                <a:solidFill>
                  <a:schemeClr val="tx1"/>
                </a:solidFill>
              </a:rPr>
            </a:br>
            <a:r>
              <a:rPr lang="fi-FI" dirty="0"/>
              <a:t>T</a:t>
            </a:r>
            <a:r>
              <a:rPr lang="fi-FI" dirty="0">
                <a:solidFill>
                  <a:schemeClr val="tx1"/>
                </a:solidFill>
              </a:rPr>
              <a:t>oteutus lumettomissa olosuhteissa</a:t>
            </a:r>
            <a:br>
              <a:rPr lang="fi-FI" dirty="0">
                <a:solidFill>
                  <a:schemeClr val="tx1"/>
                </a:solidFill>
              </a:rPr>
            </a:b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E8595F4-2DF1-0446-BABD-56E0D1DCE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37535"/>
            <a:ext cx="10515600" cy="1500187"/>
          </a:xfrm>
        </p:spPr>
        <p:txBody>
          <a:bodyPr/>
          <a:lstStyle/>
          <a:p>
            <a:pPr marL="0" indent="0" algn="ctr">
              <a:buNone/>
            </a:pPr>
            <a:r>
              <a:rPr lang="fi-FI" dirty="0">
                <a:solidFill>
                  <a:schemeClr val="tx1"/>
                </a:solidFill>
              </a:rPr>
              <a:t>Suomen Lions-liiton ja Suomen Hiihtoliiton yhteistyö lasten hiihdon edistämiseksi </a:t>
            </a:r>
            <a:endParaRPr lang="fi-FI" dirty="0">
              <a:solidFill>
                <a:schemeClr val="tx1"/>
              </a:solidFill>
              <a:latin typeface="Museo Sans 500" panose="02000000000000000000" pitchFamily="2" charset="77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39EC349-EBFB-423F-BB5D-F6C4B98F308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570" y="462188"/>
            <a:ext cx="1040765" cy="98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36EB8182-D210-4AA2-895C-92A0DEBCE5D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173" y="420278"/>
            <a:ext cx="1683385" cy="106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190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8D1DE7-34D4-1E47-A643-489D4A4E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Yleisohje lumettomissa </a:t>
            </a:r>
            <a:br>
              <a:rPr lang="fi-FI" dirty="0"/>
            </a:br>
            <a:r>
              <a:rPr lang="fi-FI" dirty="0"/>
              <a:t>olosuhteissa: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203E20-F899-2E43-B3B4-04A90A31B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2"/>
            <a:ext cx="5685148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66F8718-DF59-42B0-B64D-6263E3A7EF0D}"/>
              </a:ext>
            </a:extLst>
          </p:cNvPr>
          <p:cNvSpPr txBox="1"/>
          <p:nvPr/>
        </p:nvSpPr>
        <p:spPr>
          <a:xfrm>
            <a:off x="1172066" y="1843088"/>
            <a:ext cx="899317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Lumettoman tapahtuman perusajatuksena on liikunnallisen päivän viettäminen koko perheen voimin.</a:t>
            </a:r>
          </a:p>
          <a:p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Tapahtumaan on laadittu toteutusmalli, jossa on 5 suorituspistettä, jotka haastavat sopivalla tavalla. Toteutustapoja ja suorituspisteitä voi olla muitakin </a:t>
            </a:r>
            <a:r>
              <a:rPr lang="fi-FI" sz="2400" dirty="0" err="1"/>
              <a:t>lionsklubin</a:t>
            </a:r>
            <a:r>
              <a:rPr lang="fi-FI" sz="2400" dirty="0"/>
              <a:t> valitsemalla tavalla.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Laaditaan reitti, jossa on lähtö ja maali. Suorituspisteet jaetaan kierrettävän reitin varrelle. Osallistujalle jaetaan mitali välittömästi maaliin tultuaan.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Tapahtuman kesto osallistujalle n. yksi tunti </a:t>
            </a:r>
          </a:p>
          <a:p>
            <a:r>
              <a:rPr lang="fi-FI" dirty="0"/>
              <a:t> </a:t>
            </a:r>
            <a:endParaRPr lang="fi-FI" sz="1600" dirty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B61D0C09-4BCD-4D0C-B3DA-52EC824BAFBC}"/>
              </a:ext>
            </a:extLst>
          </p:cNvPr>
          <p:cNvSpPr txBox="1">
            <a:spLocks/>
          </p:cNvSpPr>
          <p:nvPr/>
        </p:nvSpPr>
        <p:spPr>
          <a:xfrm>
            <a:off x="5668652" y="2563927"/>
            <a:ext cx="56851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i-FI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DB98190-BCAE-492F-A429-192428188B7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80" y="392542"/>
            <a:ext cx="1040765" cy="982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973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8D1DE7-34D4-1E47-A643-489D4A4E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Sulan maan rastipisteet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203E20-F899-2E43-B3B4-04A90A31B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2"/>
            <a:ext cx="5685148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66F8718-DF59-42B0-B64D-6263E3A7EF0D}"/>
              </a:ext>
            </a:extLst>
          </p:cNvPr>
          <p:cNvSpPr txBox="1"/>
          <p:nvPr/>
        </p:nvSpPr>
        <p:spPr>
          <a:xfrm>
            <a:off x="1172066" y="1843088"/>
            <a:ext cx="89931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fi-FI" sz="2400" dirty="0"/>
              <a:t>Tasapaino</a:t>
            </a:r>
          </a:p>
          <a:p>
            <a:pPr marL="342900" lvl="0" indent="-342900">
              <a:buFont typeface="+mj-lt"/>
              <a:buAutoNum type="arabicPeriod"/>
            </a:pPr>
            <a:endParaRPr lang="fi-FI" sz="2400" dirty="0"/>
          </a:p>
          <a:p>
            <a:pPr marL="342900" lvl="0" indent="-342900">
              <a:buFont typeface="+mj-lt"/>
              <a:buAutoNum type="arabicPeriod"/>
            </a:pPr>
            <a:r>
              <a:rPr lang="fi-FI" sz="2400" dirty="0"/>
              <a:t>Jalkapallon kuljetus pujottelurata + potkulla keilojen kaataminen</a:t>
            </a:r>
          </a:p>
          <a:p>
            <a:pPr marL="342900" lvl="0" indent="-342900">
              <a:buFont typeface="+mj-lt"/>
              <a:buAutoNum type="arabicPeriod"/>
            </a:pPr>
            <a:endParaRPr lang="fi-FI" sz="2400" dirty="0"/>
          </a:p>
          <a:p>
            <a:pPr marL="342900" lvl="0" indent="-342900">
              <a:buFont typeface="+mj-lt"/>
              <a:buAutoNum type="arabicPeriod"/>
            </a:pPr>
            <a:r>
              <a:rPr lang="fi-FI" sz="2400" dirty="0"/>
              <a:t>5-loikka</a:t>
            </a:r>
          </a:p>
          <a:p>
            <a:pPr marL="342900" lvl="0" indent="-342900">
              <a:buFont typeface="+mj-lt"/>
              <a:buAutoNum type="arabicPeriod"/>
            </a:pPr>
            <a:endParaRPr lang="fi-FI" sz="2400" dirty="0"/>
          </a:p>
          <a:p>
            <a:pPr marL="342900" lvl="0" indent="-342900">
              <a:buFont typeface="+mj-lt"/>
              <a:buAutoNum type="arabicPeriod"/>
            </a:pPr>
            <a:r>
              <a:rPr lang="fi-FI" sz="2400" dirty="0"/>
              <a:t>Pallonheitto jalkojen välistä kyykystä</a:t>
            </a:r>
          </a:p>
          <a:p>
            <a:pPr marL="342900" lvl="0" indent="-342900">
              <a:buFont typeface="+mj-lt"/>
              <a:buAutoNum type="arabicPeriod"/>
            </a:pPr>
            <a:endParaRPr lang="fi-FI" sz="2400" dirty="0"/>
          </a:p>
          <a:p>
            <a:pPr marL="342900" indent="-342900">
              <a:buFont typeface="+mj-lt"/>
              <a:buAutoNum type="arabicPeriod"/>
            </a:pPr>
            <a:r>
              <a:rPr lang="fi-FI" sz="2400" dirty="0"/>
              <a:t>Ampumajuoksu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B61D0C09-4BCD-4D0C-B3DA-52EC824BAFBC}"/>
              </a:ext>
            </a:extLst>
          </p:cNvPr>
          <p:cNvSpPr txBox="1">
            <a:spLocks/>
          </p:cNvSpPr>
          <p:nvPr/>
        </p:nvSpPr>
        <p:spPr>
          <a:xfrm>
            <a:off x="5668652" y="2563927"/>
            <a:ext cx="56851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i-FI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ED2B1FC-3E84-4632-B6B7-25B984D9291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80" y="392542"/>
            <a:ext cx="1040765" cy="982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325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BFF4F-F9E3-F743-9B49-5B6F77B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Rasti 1: Tasapaino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60C5DA-248D-5C47-9460-110F456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702"/>
            <a:ext cx="5158839" cy="50262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400" dirty="0">
                <a:solidFill>
                  <a:schemeClr val="tx1"/>
                </a:solidFill>
              </a:rPr>
              <a:t>1. Tehtävä</a:t>
            </a:r>
          </a:p>
          <a:p>
            <a:pPr lvl="1"/>
            <a:r>
              <a:rPr lang="fi-FI" dirty="0">
                <a:solidFill>
                  <a:schemeClr val="tx1"/>
                </a:solidFill>
              </a:rPr>
              <a:t>Seiso yhdellä jalalla 15 </a:t>
            </a:r>
            <a:r>
              <a:rPr lang="fi-FI" dirty="0" err="1">
                <a:solidFill>
                  <a:schemeClr val="tx1"/>
                </a:solidFill>
              </a:rPr>
              <a:t>sek</a:t>
            </a:r>
            <a:r>
              <a:rPr lang="fi-FI" dirty="0">
                <a:solidFill>
                  <a:schemeClr val="tx1"/>
                </a:solidFill>
              </a:rPr>
              <a:t> silmät auki ja seiso yhdellä jalalla SILMÄT KIINNI 15 </a:t>
            </a:r>
            <a:r>
              <a:rPr lang="fi-FI" dirty="0" err="1">
                <a:solidFill>
                  <a:schemeClr val="tx1"/>
                </a:solidFill>
              </a:rPr>
              <a:t>sek</a:t>
            </a:r>
            <a:endParaRPr lang="fi-FI" dirty="0">
              <a:solidFill>
                <a:schemeClr val="tx1"/>
              </a:solidFill>
            </a:endParaRPr>
          </a:p>
          <a:p>
            <a:pPr lvl="1"/>
            <a:r>
              <a:rPr lang="fi-FI" dirty="0">
                <a:solidFill>
                  <a:schemeClr val="tx1"/>
                </a:solidFill>
              </a:rPr>
              <a:t>Kävele maahan vedettyä viivaa pitkin silmät kiinni 10 metriä. kuinka kauaksi ajauduit viivasta?</a:t>
            </a:r>
          </a:p>
          <a:p>
            <a:pPr marL="0" indent="0">
              <a:buNone/>
            </a:pPr>
            <a:r>
              <a:rPr lang="fi-FI" sz="2400" dirty="0">
                <a:solidFill>
                  <a:schemeClr val="accent1"/>
                </a:solidFill>
              </a:rPr>
              <a:t>2. Suorituspaikka ja välineet:</a:t>
            </a:r>
          </a:p>
          <a:p>
            <a:pPr lvl="1"/>
            <a:r>
              <a:rPr lang="fi-FI" dirty="0">
                <a:solidFill>
                  <a:schemeClr val="accent1"/>
                </a:solidFill>
              </a:rPr>
              <a:t>Tasainen alusta</a:t>
            </a:r>
          </a:p>
          <a:p>
            <a:pPr lvl="1"/>
            <a:r>
              <a:rPr lang="fi-FI" dirty="0">
                <a:solidFill>
                  <a:schemeClr val="accent1"/>
                </a:solidFill>
              </a:rPr>
              <a:t>Viiva </a:t>
            </a:r>
          </a:p>
          <a:p>
            <a:pPr marL="0" indent="0">
              <a:buNone/>
            </a:pPr>
            <a:r>
              <a:rPr lang="fi-FI" sz="2400" dirty="0">
                <a:solidFill>
                  <a:schemeClr val="accent1"/>
                </a:solidFill>
              </a:rPr>
              <a:t>3. Ohjaajan tehtävät:</a:t>
            </a:r>
          </a:p>
          <a:p>
            <a:pPr lvl="1"/>
            <a:r>
              <a:rPr lang="fi-FI" dirty="0">
                <a:solidFill>
                  <a:schemeClr val="accent1"/>
                </a:solidFill>
              </a:rPr>
              <a:t>Ohjeiden anto ja suoran viivakävely-viivan vetäminen maahan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292D6D1F-72AA-4937-A0D0-D534828A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594" y="970547"/>
            <a:ext cx="2770565" cy="548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78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BFF4F-F9E3-F743-9B49-5B6F77B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Rasti 2: Jalkapallon kuljetus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60C5DA-248D-5C47-9460-110F456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040" y="1785302"/>
            <a:ext cx="5521960" cy="5072697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fi-FI" dirty="0">
                <a:solidFill>
                  <a:schemeClr val="tx1"/>
                </a:solidFill>
              </a:rPr>
              <a:t>1. Tehtävä</a:t>
            </a:r>
          </a:p>
          <a:p>
            <a:pPr lvl="1"/>
            <a:r>
              <a:rPr lang="fi-FI" sz="2800" dirty="0">
                <a:solidFill>
                  <a:schemeClr val="tx1"/>
                </a:solidFill>
              </a:rPr>
              <a:t>Kuljeta jalkapalloa pujottelurataa ja yritä potkaista keiloja nurin viimeiseltä tötsältä.  3 suorituskertaa</a:t>
            </a:r>
          </a:p>
          <a:p>
            <a:pPr marL="0" indent="0">
              <a:buNone/>
            </a:pPr>
            <a:r>
              <a:rPr lang="fi-FI" dirty="0">
                <a:solidFill>
                  <a:schemeClr val="accent1"/>
                </a:solidFill>
              </a:rPr>
              <a:t>2. Suorituspaikka ja välineet:</a:t>
            </a:r>
          </a:p>
          <a:p>
            <a:pPr lvl="1"/>
            <a:r>
              <a:rPr lang="fi-FI" sz="2800" dirty="0">
                <a:solidFill>
                  <a:schemeClr val="tx1"/>
                </a:solidFill>
              </a:rPr>
              <a:t>Tasainen alusta</a:t>
            </a:r>
          </a:p>
          <a:p>
            <a:pPr lvl="1"/>
            <a:r>
              <a:rPr lang="fi-FI" sz="2800" dirty="0">
                <a:solidFill>
                  <a:schemeClr val="tx1"/>
                </a:solidFill>
              </a:rPr>
              <a:t>Jalkapallo </a:t>
            </a:r>
          </a:p>
          <a:p>
            <a:pPr lvl="1"/>
            <a:r>
              <a:rPr lang="fi-FI" sz="2800" dirty="0">
                <a:solidFill>
                  <a:schemeClr val="tx1"/>
                </a:solidFill>
              </a:rPr>
              <a:t>4-6 kierrettävää tötsää tai keppiä, jonka </a:t>
            </a:r>
          </a:p>
          <a:p>
            <a:pPr lvl="1"/>
            <a:r>
              <a:rPr lang="fi-FI" sz="2800" dirty="0">
                <a:solidFill>
                  <a:schemeClr val="tx1"/>
                </a:solidFill>
              </a:rPr>
              <a:t>3-5 keilaa (esim. </a:t>
            </a:r>
            <a:r>
              <a:rPr lang="fi-FI" sz="2800" dirty="0" err="1">
                <a:solidFill>
                  <a:schemeClr val="tx1"/>
                </a:solidFill>
              </a:rPr>
              <a:t>mölkky</a:t>
            </a:r>
            <a:r>
              <a:rPr lang="fi-FI" sz="2800" dirty="0">
                <a:solidFill>
                  <a:schemeClr val="tx1"/>
                </a:solidFill>
              </a:rPr>
              <a:t> tai vastaavaa)</a:t>
            </a:r>
          </a:p>
          <a:p>
            <a:pPr marL="0" indent="0">
              <a:buNone/>
            </a:pPr>
            <a:r>
              <a:rPr lang="fi-FI" dirty="0">
                <a:solidFill>
                  <a:schemeClr val="accent1"/>
                </a:solidFill>
              </a:rPr>
              <a:t>3. Ohjaajan tehtävät:</a:t>
            </a:r>
          </a:p>
          <a:p>
            <a:pPr lvl="1"/>
            <a:r>
              <a:rPr lang="fi-FI" sz="2800" dirty="0">
                <a:solidFill>
                  <a:schemeClr val="accent1"/>
                </a:solidFill>
              </a:rPr>
              <a:t>Asettaa tötsät n. 3 m välein suoraan linjaan. Aseta keilat n. 2 m päähän viimeisestä tötsästä</a:t>
            </a:r>
          </a:p>
          <a:p>
            <a:endParaRPr lang="fi-FI" dirty="0">
              <a:solidFill>
                <a:schemeClr val="tx1"/>
              </a:solidFill>
            </a:endParaRPr>
          </a:p>
          <a:p>
            <a:endParaRPr lang="fi-FI" dirty="0">
              <a:solidFill>
                <a:schemeClr val="accent1"/>
              </a:solidFill>
            </a:endParaRPr>
          </a:p>
        </p:txBody>
      </p:sp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92A5887F-20A9-4174-BE5A-B28651CE91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1199" r="11199"/>
          <a:stretch>
            <a:fillRect/>
          </a:stretch>
        </p:blipFill>
        <p:spPr>
          <a:xfrm>
            <a:off x="6878319" y="1873877"/>
            <a:ext cx="2867772" cy="2007243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84F3B415-D951-4A8D-8900-6EB555DB3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799" y="4194275"/>
            <a:ext cx="2816899" cy="239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71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BFF4F-F9E3-F743-9B49-5B6F77B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Rasti 3: 5-loikka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60C5DA-248D-5C47-9460-110F456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5226"/>
            <a:ext cx="4699000" cy="4443095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fi-FI" sz="2600" dirty="0">
                <a:solidFill>
                  <a:schemeClr val="tx1"/>
                </a:solidFill>
              </a:rPr>
              <a:t>1. Tehtävä:  </a:t>
            </a:r>
          </a:p>
          <a:p>
            <a:pPr lvl="1"/>
            <a:r>
              <a:rPr lang="fi-FI" sz="2600" dirty="0">
                <a:solidFill>
                  <a:schemeClr val="tx1"/>
                </a:solidFill>
              </a:rPr>
              <a:t>Loiki 5-loikkaa, yritä parantaa omaa tulostasi</a:t>
            </a:r>
          </a:p>
          <a:p>
            <a:pPr lvl="1"/>
            <a:r>
              <a:rPr lang="fi-FI" sz="2600" dirty="0">
                <a:solidFill>
                  <a:schemeClr val="tx1"/>
                </a:solidFill>
              </a:rPr>
              <a:t>3 loikkakertaa. </a:t>
            </a:r>
          </a:p>
          <a:p>
            <a:pPr marL="0" lv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>
                <a:solidFill>
                  <a:schemeClr val="accent1"/>
                </a:solidFill>
              </a:rPr>
              <a:t>2. Suorituspaikka ja välineet:</a:t>
            </a:r>
          </a:p>
          <a:p>
            <a:pPr lvl="1"/>
            <a:r>
              <a:rPr lang="fi-FI" sz="2600" dirty="0">
                <a:solidFill>
                  <a:schemeClr val="accent1"/>
                </a:solidFill>
              </a:rPr>
              <a:t>Tasainen alusta (ei liukas)</a:t>
            </a:r>
          </a:p>
          <a:p>
            <a:pPr marL="0" indent="0">
              <a:buNone/>
            </a:pPr>
            <a:endParaRPr lang="fi-FI" sz="2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i-FI" sz="2600" dirty="0">
                <a:solidFill>
                  <a:schemeClr val="accent1"/>
                </a:solidFill>
              </a:rPr>
              <a:t>3. Ohjaajan tehtävät:</a:t>
            </a:r>
          </a:p>
          <a:p>
            <a:pPr lvl="1"/>
            <a:r>
              <a:rPr lang="fi-FI" sz="2600" dirty="0">
                <a:solidFill>
                  <a:schemeClr val="accent1"/>
                </a:solidFill>
              </a:rPr>
              <a:t>Merkata viiva, josta hypyt aloitetaan ja merkata viivalla tulos jota hyppääjä pyrkii parantamaan      </a:t>
            </a:r>
          </a:p>
          <a:p>
            <a:pPr marL="0" indent="0">
              <a:buNone/>
            </a:pPr>
            <a:endParaRPr lang="fi-FI" dirty="0">
              <a:solidFill>
                <a:schemeClr val="accent1"/>
              </a:solidFill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55B7348-322D-4C71-AE7B-C70482211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080" y="776201"/>
            <a:ext cx="1381760" cy="2295382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5D4DB49-FB5B-4F23-80A9-43CBD512F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423" y="2482207"/>
            <a:ext cx="1720034" cy="2172268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212B37C4-B8A3-4788-812B-66DC8B788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2040" y="3872320"/>
            <a:ext cx="1667065" cy="257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8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BFF4F-F9E3-F743-9B49-5B6F77B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Rasti 4: Pallon heitto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60C5DA-248D-5C47-9460-110F456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0240"/>
            <a:ext cx="4668520" cy="4937759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3300" dirty="0">
                <a:solidFill>
                  <a:schemeClr val="tx1"/>
                </a:solidFill>
              </a:rPr>
              <a:t>Tehtävä: </a:t>
            </a:r>
          </a:p>
          <a:p>
            <a:pPr lvl="1"/>
            <a:r>
              <a:rPr lang="fi-FI" sz="2900" dirty="0">
                <a:solidFill>
                  <a:schemeClr val="tx1"/>
                </a:solidFill>
              </a:rPr>
              <a:t>Montako heittoa tarvitset  30 m matkalle? Pallonheitto kahdella kädellä jalkojen välistä kyykystä ylös eteenpäin. Yritä parantaa omaa tulostasi. 2-3 kertaa. </a:t>
            </a:r>
          </a:p>
          <a:p>
            <a:pPr marL="0" indent="0">
              <a:buNone/>
            </a:pPr>
            <a:endParaRPr lang="fi-FI" sz="33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3300" dirty="0">
                <a:solidFill>
                  <a:schemeClr val="accent1"/>
                </a:solidFill>
              </a:rPr>
              <a:t>2. Suorituspaikka ja välineet:</a:t>
            </a:r>
          </a:p>
          <a:p>
            <a:pPr lvl="1"/>
            <a:r>
              <a:rPr lang="fi-FI" sz="2900" dirty="0">
                <a:solidFill>
                  <a:schemeClr val="accent1"/>
                </a:solidFill>
              </a:rPr>
              <a:t>Tasainen alusta (ei liukas)</a:t>
            </a:r>
          </a:p>
          <a:p>
            <a:pPr marL="0" indent="0">
              <a:buNone/>
            </a:pPr>
            <a:endParaRPr lang="fi-FI" sz="33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i-FI" sz="3300" dirty="0">
                <a:solidFill>
                  <a:schemeClr val="accent1"/>
                </a:solidFill>
              </a:rPr>
              <a:t>3. Ohjaajan tehtävät:</a:t>
            </a:r>
          </a:p>
          <a:p>
            <a:pPr lvl="1"/>
            <a:r>
              <a:rPr lang="fi-FI" sz="2900" dirty="0">
                <a:solidFill>
                  <a:schemeClr val="accent1"/>
                </a:solidFill>
              </a:rPr>
              <a:t>Merkata viiva, josta heitot lähtee</a:t>
            </a:r>
          </a:p>
          <a:p>
            <a:pPr lvl="1"/>
            <a:r>
              <a:rPr lang="fi-FI" sz="2900" dirty="0">
                <a:solidFill>
                  <a:schemeClr val="accent1"/>
                </a:solidFill>
              </a:rPr>
              <a:t>Vastaanottaa pallo ja osoittaa mistä seuraava heitto lähtee</a:t>
            </a:r>
          </a:p>
          <a:p>
            <a:pPr lvl="1"/>
            <a:r>
              <a:rPr lang="fi-FI" sz="2900" dirty="0">
                <a:solidFill>
                  <a:schemeClr val="accent1"/>
                </a:solidFill>
              </a:rPr>
              <a:t>Laskea heittojen määrä</a:t>
            </a:r>
          </a:p>
          <a:p>
            <a:pPr marL="0" indent="0">
              <a:buNone/>
            </a:pPr>
            <a:endParaRPr lang="fi-FI" dirty="0">
              <a:solidFill>
                <a:schemeClr val="accent1"/>
              </a:solidFill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CBC3FEA-2A10-4CE2-BF11-BD11557C6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225" y="2282136"/>
            <a:ext cx="2721703" cy="3417624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02CBE731-875E-4492-BE5E-DA34D0CB0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844" y="2282136"/>
            <a:ext cx="2721703" cy="341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93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8D1DE7-34D4-1E47-A643-489D4A4EE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894"/>
            <a:ext cx="10515600" cy="1325563"/>
          </a:xfrm>
        </p:spPr>
        <p:txBody>
          <a:bodyPr/>
          <a:lstStyle/>
          <a:p>
            <a:r>
              <a:rPr lang="fi-FI" dirty="0"/>
              <a:t>Lasten Leijonahiihto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203E20-F899-2E43-B3B4-04A90A31B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2"/>
            <a:ext cx="5685148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66F8718-DF59-42B0-B64D-6263E3A7EF0D}"/>
              </a:ext>
            </a:extLst>
          </p:cNvPr>
          <p:cNvSpPr txBox="1"/>
          <p:nvPr/>
        </p:nvSpPr>
        <p:spPr>
          <a:xfrm>
            <a:off x="1074656" y="1548264"/>
            <a:ext cx="89931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b="1" dirty="0"/>
              <a:t>Paikalliset toimenpiteet käytännössä </a:t>
            </a:r>
          </a:p>
          <a:p>
            <a:r>
              <a:rPr lang="fi-FI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Paikalliset </a:t>
            </a:r>
            <a:r>
              <a:rPr lang="fi-FI" dirty="0" err="1"/>
              <a:t>Lionsklubit</a:t>
            </a:r>
            <a:r>
              <a:rPr lang="fi-FI" dirty="0"/>
              <a:t> ympäri Suomea järjestävät lasten hiihtopäivän, jossa lapset pääsevät kokeilemaan hiihtämistä. 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Hiihtoliitto tiedottaa paikallisia hiihtoseuroja kumppanuudesta ja tapahtuman järjestämisestä. Paikallinen hiihtoseura voi auttaa tapahtuman järjestämisessä sovitulla tavalla.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Hiihtoliitto on laatinut tapahtumakonseptin ja ohjeistukset helpottamaan tapahtuman järjestämistä. Toteuttamismalli on laadittu myös lumettomiin olosuhteisiin.  </a:t>
            </a:r>
            <a:r>
              <a:rPr lang="fi-FI" dirty="0" err="1"/>
              <a:t>Lionsklubien</a:t>
            </a:r>
            <a:r>
              <a:rPr lang="fi-FI" dirty="0"/>
              <a:t> olemassa olevat ja vakiintuneet tapahtumat sopivat myös hyvin Leijonahiihtoon. Käytännössä tapahtuman järjestämiseen liittyvästä yhteistyöstä sopii paikallinen </a:t>
            </a:r>
            <a:r>
              <a:rPr lang="fi-FI" dirty="0" err="1"/>
              <a:t>Lionsklubi</a:t>
            </a:r>
            <a:r>
              <a:rPr lang="fi-FI" dirty="0"/>
              <a:t> mahdollisesti yhteystyökumppanikseen sopimansa paikallisen hiihtoseuran kanssa. </a:t>
            </a:r>
          </a:p>
          <a:p>
            <a:r>
              <a:rPr lang="fi-FI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Vastuuhenkilöt Lions-liiton puolesta on IPDG Erkki Lappi, 0400-557136 ja Suomen Hiihtoliiton puolesta  Eero Hietanen 040-5020124 ja kummina Immo </a:t>
            </a:r>
            <a:r>
              <a:rPr lang="fi-FI" dirty="0" err="1"/>
              <a:t>Kuutsa</a:t>
            </a:r>
            <a:r>
              <a:rPr lang="fi-FI" dirty="0"/>
              <a:t>.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B61D0C09-4BCD-4D0C-B3DA-52EC824BAFBC}"/>
              </a:ext>
            </a:extLst>
          </p:cNvPr>
          <p:cNvSpPr txBox="1">
            <a:spLocks/>
          </p:cNvSpPr>
          <p:nvPr/>
        </p:nvSpPr>
        <p:spPr>
          <a:xfrm>
            <a:off x="5668652" y="2563927"/>
            <a:ext cx="56851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i-FI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EAE230C-A9A3-4131-ACA8-FB8DAC11C9F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723" y="390537"/>
            <a:ext cx="1040765" cy="982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2326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BFF4F-F9E3-F743-9B49-5B6F77B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Rasti 5: Ampumajuoksu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60C5DA-248D-5C47-9460-110F456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58677"/>
            <a:ext cx="5038411" cy="514400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AutoNum type="arabicPeriod"/>
            </a:pPr>
            <a:r>
              <a:rPr lang="fi-FI" sz="3800" dirty="0">
                <a:solidFill>
                  <a:schemeClr val="tx1"/>
                </a:solidFill>
              </a:rPr>
              <a:t>Tehtävä</a:t>
            </a:r>
          </a:p>
          <a:p>
            <a:pPr lvl="1"/>
            <a:r>
              <a:rPr lang="fi-FI" sz="3800" dirty="0">
                <a:solidFill>
                  <a:schemeClr val="tx1"/>
                </a:solidFill>
              </a:rPr>
              <a:t>Juokse 20-50 m, jonka jälkeen heitä niin monta kertaa, että saat 3 palloa ämpäriin.  Juokse 20-50 m maaliin. 2-3 kertaa.</a:t>
            </a:r>
          </a:p>
          <a:p>
            <a:pPr marL="0" indent="0">
              <a:buNone/>
            </a:pPr>
            <a:r>
              <a:rPr lang="fi-FI" sz="3800" dirty="0">
                <a:solidFill>
                  <a:schemeClr val="accent1"/>
                </a:solidFill>
              </a:rPr>
              <a:t>2. Suorituspaikka ja välineet:</a:t>
            </a:r>
          </a:p>
          <a:p>
            <a:pPr lvl="1"/>
            <a:r>
              <a:rPr lang="fi-FI" sz="3800" dirty="0">
                <a:solidFill>
                  <a:schemeClr val="accent1"/>
                </a:solidFill>
              </a:rPr>
              <a:t>Tennispalloja 3-5 kpl, ämpäri</a:t>
            </a:r>
          </a:p>
          <a:p>
            <a:pPr marL="0" indent="0">
              <a:buNone/>
            </a:pPr>
            <a:endParaRPr lang="fi-FI" sz="3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i-FI" sz="3800" dirty="0">
                <a:solidFill>
                  <a:schemeClr val="accent1"/>
                </a:solidFill>
              </a:rPr>
              <a:t>3. Ohjaajan tehtävät:</a:t>
            </a:r>
          </a:p>
          <a:p>
            <a:pPr lvl="1"/>
            <a:r>
              <a:rPr lang="fi-FI" sz="3800" dirty="0">
                <a:solidFill>
                  <a:schemeClr val="accent1"/>
                </a:solidFill>
              </a:rPr>
              <a:t>Merkitä lähtö ja maali (mielellään sama paikka heittopaikan vieressä)</a:t>
            </a:r>
          </a:p>
          <a:p>
            <a:pPr lvl="1"/>
            <a:r>
              <a:rPr lang="fi-FI" sz="3800" dirty="0">
                <a:solidFill>
                  <a:schemeClr val="accent1"/>
                </a:solidFill>
              </a:rPr>
              <a:t>Merkitä viiva, josta heitot lähtee</a:t>
            </a:r>
          </a:p>
          <a:p>
            <a:pPr lvl="1"/>
            <a:r>
              <a:rPr lang="fi-FI" sz="3800" dirty="0">
                <a:solidFill>
                  <a:schemeClr val="accent1"/>
                </a:solidFill>
              </a:rPr>
              <a:t>Asettaa ämpäri n. 2 m päähän heittoviivasta </a:t>
            </a:r>
          </a:p>
          <a:p>
            <a:pPr lvl="1"/>
            <a:r>
              <a:rPr lang="fi-FI" sz="3800" dirty="0">
                <a:solidFill>
                  <a:schemeClr val="accent1"/>
                </a:solidFill>
              </a:rPr>
              <a:t>Pitää ämpäriä paikallaan tarvittaessa</a:t>
            </a:r>
          </a:p>
          <a:p>
            <a:pPr lvl="1"/>
            <a:r>
              <a:rPr lang="fi-FI" sz="3800" dirty="0">
                <a:solidFill>
                  <a:schemeClr val="accent1"/>
                </a:solidFill>
              </a:rPr>
              <a:t>Palauttaa palloja </a:t>
            </a:r>
          </a:p>
          <a:p>
            <a:pPr lvl="1"/>
            <a:endParaRPr lang="fi-FI" dirty="0">
              <a:solidFill>
                <a:schemeClr val="tx1"/>
              </a:solidFill>
            </a:endParaRPr>
          </a:p>
          <a:p>
            <a:endParaRPr lang="fi-FI" dirty="0">
              <a:solidFill>
                <a:schemeClr val="accent1"/>
              </a:solidFill>
            </a:endParaRPr>
          </a:p>
        </p:txBody>
      </p:sp>
      <p:pic>
        <p:nvPicPr>
          <p:cNvPr id="1026" name="e1cb6a5e-a769-4066-a192-94339d6c9ae2" descr="Image">
            <a:extLst>
              <a:ext uri="{FF2B5EF4-FFF2-40B4-BE49-F238E27FC236}">
                <a16:creationId xmlns:a16="http://schemas.microsoft.com/office/drawing/2014/main" id="{6C443019-5EBC-482D-901F-079F709DD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390" y="1747838"/>
            <a:ext cx="5876610" cy="427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163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946A69-4559-1147-8137-B0BAC340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Lasten Leijonahiihto</a:t>
            </a:r>
            <a:br>
              <a:rPr lang="fi-FI" dirty="0">
                <a:solidFill>
                  <a:schemeClr val="tx1"/>
                </a:solidFill>
              </a:rPr>
            </a:b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E8595F4-2DF1-0446-BABD-56E0D1DCE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fi-FI" sz="4000" dirty="0">
                <a:solidFill>
                  <a:schemeClr val="tx1"/>
                </a:solidFill>
                <a:latin typeface="Museo Sans 500" panose="02000000000000000000" pitchFamily="2" charset="77"/>
              </a:rPr>
              <a:t>Järjestämisopas </a:t>
            </a:r>
          </a:p>
          <a:p>
            <a:pPr marL="0" indent="0" algn="ctr">
              <a:buNone/>
            </a:pPr>
            <a:r>
              <a:rPr lang="fi-FI" sz="4000" dirty="0">
                <a:solidFill>
                  <a:schemeClr val="tx1"/>
                </a:solidFill>
                <a:latin typeface="Museo Sans 500" panose="02000000000000000000" pitchFamily="2" charset="77"/>
              </a:rPr>
              <a:t>Tekniikkaratojen ja hiihtokilpailun toteutusohjeet</a:t>
            </a:r>
          </a:p>
          <a:p>
            <a:pPr marL="0" indent="0" algn="ctr">
              <a:buNone/>
            </a:pPr>
            <a:r>
              <a:rPr lang="fi-FI" sz="4000" dirty="0">
                <a:solidFill>
                  <a:schemeClr val="tx1"/>
                </a:solidFill>
                <a:latin typeface="Museo Sans 500" panose="02000000000000000000" pitchFamily="2" charset="77"/>
              </a:rPr>
              <a:t>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39EC349-EBFB-423F-BB5D-F6C4B98F308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819" y="462188"/>
            <a:ext cx="1040765" cy="98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36EB8182-D210-4AA2-895C-92A0DEBCE5D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173" y="420278"/>
            <a:ext cx="1683385" cy="106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00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8D1DE7-34D4-1E47-A643-489D4A4E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Lasten Leijonahiihto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203E20-F899-2E43-B3B4-04A90A31B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2"/>
            <a:ext cx="5685148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66F8718-DF59-42B0-B64D-6263E3A7EF0D}"/>
              </a:ext>
            </a:extLst>
          </p:cNvPr>
          <p:cNvSpPr txBox="1"/>
          <p:nvPr/>
        </p:nvSpPr>
        <p:spPr>
          <a:xfrm>
            <a:off x="843309" y="1250539"/>
            <a:ext cx="899317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Tapahtuman järjestäminen paikkakunta tai kaupunginosakohtaisesti (mahdollisesti koulupiirien mukaan isoissa kaupungeissa) ensisijaisesti 4-12 v-lapsille </a:t>
            </a:r>
          </a:p>
          <a:p>
            <a:r>
              <a:rPr lang="fi-FI" dirty="0"/>
              <a:t> </a:t>
            </a:r>
          </a:p>
          <a:p>
            <a:r>
              <a:rPr lang="fi-FI" dirty="0"/>
              <a:t>Ajankohta: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Järjestävä </a:t>
            </a:r>
            <a:r>
              <a:rPr lang="fi-FI" dirty="0" err="1"/>
              <a:t>Lionsklubi</a:t>
            </a:r>
            <a:r>
              <a:rPr lang="fi-FI" dirty="0"/>
              <a:t> päättää ajankohdan. Hyvä vaihtoehto on järjestää tapahtuma talvilomaviikolla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vko 8: Etelä-Suomi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vko 9: Keski-Suomi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vko 10: Pohjois-Suomi</a:t>
            </a:r>
          </a:p>
          <a:p>
            <a:r>
              <a:rPr lang="fi-FI" dirty="0"/>
              <a:t>  </a:t>
            </a:r>
          </a:p>
          <a:p>
            <a:r>
              <a:rPr lang="fi-FI" dirty="0"/>
              <a:t>Tehtävien jako: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 err="1"/>
              <a:t>Lionsklubit</a:t>
            </a:r>
            <a:r>
              <a:rPr lang="fi-FI" dirty="0"/>
              <a:t> kantaa tapahtuman järjestämisvastuun ja kustannukset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 err="1"/>
              <a:t>Lionsklubit</a:t>
            </a:r>
            <a:r>
              <a:rPr lang="fi-FI" dirty="0"/>
              <a:t> vastaavat Lions-mitalin tilaamisesta ja painatuksesta ja muista Lions clubien itsenäisesti päättämistä palveluista (mehut, makkarat, mahdolliset arvontapalkinnot).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Paikallinen hiihtoseura tarjoaa teknisen tuen mm. tekniikkaradan rakentamisessa. SHL laatii tekniikkaratojen suorituspaikkaohjeet.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SHL vastaa tiedottamisesta seuroille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B61D0C09-4BCD-4D0C-B3DA-52EC824BAFBC}"/>
              </a:ext>
            </a:extLst>
          </p:cNvPr>
          <p:cNvSpPr txBox="1">
            <a:spLocks/>
          </p:cNvSpPr>
          <p:nvPr/>
        </p:nvSpPr>
        <p:spPr>
          <a:xfrm>
            <a:off x="5668652" y="2563927"/>
            <a:ext cx="56851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i-FI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E7E6E23-F195-4ED4-9C11-3574A3FBA1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80" y="392542"/>
            <a:ext cx="1040765" cy="982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120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8D1DE7-34D4-1E47-A643-489D4A4E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Lasten Leijonahiihtopäivän</a:t>
            </a:r>
            <a:br>
              <a:rPr lang="fi-FI" dirty="0"/>
            </a:br>
            <a:r>
              <a:rPr lang="fi-FI" dirty="0"/>
              <a:t>aikataulutus: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203E20-F899-2E43-B3B4-04A90A31B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2"/>
            <a:ext cx="5685148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66F8718-DF59-42B0-B64D-6263E3A7EF0D}"/>
              </a:ext>
            </a:extLst>
          </p:cNvPr>
          <p:cNvSpPr txBox="1"/>
          <p:nvPr/>
        </p:nvSpPr>
        <p:spPr>
          <a:xfrm>
            <a:off x="1172066" y="1843088"/>
            <a:ext cx="89931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dirty="0"/>
          </a:p>
          <a:p>
            <a:endParaRPr lang="fi-FI" sz="2400" dirty="0"/>
          </a:p>
          <a:p>
            <a:r>
              <a:rPr lang="fi-FI" sz="2400" dirty="0"/>
              <a:t>10:00 Ilmoittautuminen (tekniikkarata – Leijonahiihto)</a:t>
            </a:r>
          </a:p>
          <a:p>
            <a:r>
              <a:rPr lang="fi-FI" sz="2400" dirty="0"/>
              <a:t>10:00 Tekniikkaradan kiertäminen. Vaihtoehtona helppo ja  </a:t>
            </a:r>
          </a:p>
          <a:p>
            <a:r>
              <a:rPr lang="fi-FI" sz="2400" dirty="0"/>
              <a:t>          vaativa tekniikkarata</a:t>
            </a:r>
          </a:p>
          <a:p>
            <a:r>
              <a:rPr lang="fi-FI" sz="2400" dirty="0"/>
              <a:t>11:30 Lasten Leijona-hiihto (kilpailu) 100-1500 m. </a:t>
            </a:r>
          </a:p>
          <a:p>
            <a:r>
              <a:rPr lang="fi-FI" dirty="0"/>
              <a:t> </a:t>
            </a:r>
            <a:endParaRPr lang="fi-FI" sz="1600" dirty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B61D0C09-4BCD-4D0C-B3DA-52EC824BAFBC}"/>
              </a:ext>
            </a:extLst>
          </p:cNvPr>
          <p:cNvSpPr txBox="1">
            <a:spLocks/>
          </p:cNvSpPr>
          <p:nvPr/>
        </p:nvSpPr>
        <p:spPr>
          <a:xfrm>
            <a:off x="5668652" y="2563927"/>
            <a:ext cx="56851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i-FI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637F04B-A6B2-4682-9CA2-223EE3B47DA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723" y="409095"/>
            <a:ext cx="1040765" cy="982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298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8D1DE7-34D4-1E47-A643-489D4A4E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Lasten Leijonahiihto</a:t>
            </a:r>
            <a:br>
              <a:rPr lang="fi-FI" dirty="0"/>
            </a:br>
            <a:r>
              <a:rPr lang="fi-FI" dirty="0"/>
              <a:t>Tekniikkarata, helppo: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203E20-F899-2E43-B3B4-04A90A31B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2"/>
            <a:ext cx="5685148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66F8718-DF59-42B0-B64D-6263E3A7EF0D}"/>
              </a:ext>
            </a:extLst>
          </p:cNvPr>
          <p:cNvSpPr txBox="1"/>
          <p:nvPr/>
        </p:nvSpPr>
        <p:spPr>
          <a:xfrm>
            <a:off x="1172066" y="1843088"/>
            <a:ext cx="899317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i-FI" sz="2400" dirty="0"/>
          </a:p>
          <a:p>
            <a:pPr marL="342900" lvl="0" indent="-342900">
              <a:buFont typeface="+mj-lt"/>
              <a:buAutoNum type="arabicPeriod"/>
            </a:pPr>
            <a:r>
              <a:rPr lang="fi-FI" sz="2400" dirty="0"/>
              <a:t>Liuku loivaan alamäkeen (tavoitteena pysyä pystyssä)</a:t>
            </a:r>
          </a:p>
          <a:p>
            <a:pPr marL="342900" lvl="0" indent="-342900">
              <a:buFont typeface="+mj-lt"/>
              <a:buAutoNum type="arabicPeriod"/>
            </a:pPr>
            <a:r>
              <a:rPr lang="fi-FI" sz="2400" dirty="0"/>
              <a:t>Liuku porttien läpi loivaan alamäkeen</a:t>
            </a:r>
          </a:p>
          <a:p>
            <a:pPr marL="342900" lvl="0" indent="-342900">
              <a:buFont typeface="+mj-lt"/>
              <a:buAutoNum type="arabicPeriod"/>
            </a:pPr>
            <a:r>
              <a:rPr lang="fi-FI" sz="2400" dirty="0"/>
              <a:t>Ympyrä-hiihto tasaisella </a:t>
            </a:r>
          </a:p>
          <a:p>
            <a:pPr marL="342900" lvl="0" indent="-342900">
              <a:buFont typeface="+mj-lt"/>
              <a:buAutoNum type="arabicPeriod"/>
            </a:pPr>
            <a:r>
              <a:rPr lang="fi-FI" sz="2400" dirty="0"/>
              <a:t>Lumikukka</a:t>
            </a:r>
          </a:p>
          <a:p>
            <a:pPr marL="342900" lvl="0" indent="-342900">
              <a:buFont typeface="+mj-lt"/>
              <a:buAutoNum type="arabicPeriod"/>
            </a:pPr>
            <a:r>
              <a:rPr lang="fi-FI" sz="2400" dirty="0"/>
              <a:t>Pallon heitto ämpäriin (3 palloa) </a:t>
            </a:r>
          </a:p>
          <a:p>
            <a:pPr marL="342900" lvl="0" indent="-342900">
              <a:buFont typeface="+mj-lt"/>
              <a:buAutoNum type="arabicPeriod"/>
            </a:pPr>
            <a:endParaRPr lang="fi-FI" sz="2400" dirty="0"/>
          </a:p>
          <a:p>
            <a:pPr marL="342900" lvl="0" indent="-342900">
              <a:buFont typeface="+mj-lt"/>
              <a:buAutoNum type="arabicPeriod"/>
            </a:pPr>
            <a:endParaRPr lang="fi-FI" sz="2400" dirty="0"/>
          </a:p>
          <a:p>
            <a:pPr lvl="0"/>
            <a:r>
              <a:rPr lang="fi-FI" sz="2400" dirty="0"/>
              <a:t>Rataa kierretään rastilta toiselle n. 10-20 min, jonka jälkeen voidaan siirtyä vaatimalle tekniikkaradalle tai hiihtokilpailuun </a:t>
            </a:r>
          </a:p>
          <a:p>
            <a:r>
              <a:rPr lang="fi-FI" dirty="0"/>
              <a:t> </a:t>
            </a:r>
            <a:endParaRPr lang="fi-FI" sz="1600" dirty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B61D0C09-4BCD-4D0C-B3DA-52EC824BAFBC}"/>
              </a:ext>
            </a:extLst>
          </p:cNvPr>
          <p:cNvSpPr txBox="1">
            <a:spLocks/>
          </p:cNvSpPr>
          <p:nvPr/>
        </p:nvSpPr>
        <p:spPr>
          <a:xfrm>
            <a:off x="5668652" y="2563927"/>
            <a:ext cx="56851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i-FI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73390F0-1413-4EF6-B399-733A48BF28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722" y="423206"/>
            <a:ext cx="1040765" cy="982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951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BFF4F-F9E3-F743-9B49-5B6F77B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Lasten Leijonahiihto</a:t>
            </a:r>
            <a:br>
              <a:rPr lang="fi-FI" dirty="0"/>
            </a:br>
            <a:r>
              <a:rPr lang="fi-FI" dirty="0"/>
              <a:t>Helppo tekniikkarata, rasti 1 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60C5DA-248D-5C47-9460-110F456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945"/>
            <a:ext cx="3200400" cy="4351338"/>
          </a:xfrm>
        </p:spPr>
        <p:txBody>
          <a:bodyPr/>
          <a:lstStyle/>
          <a:p>
            <a:pPr marL="0" indent="0">
              <a:buNone/>
            </a:pPr>
            <a:r>
              <a:rPr lang="fi-FI" b="1" dirty="0">
                <a:solidFill>
                  <a:schemeClr val="accent1"/>
                </a:solidFill>
              </a:rPr>
              <a:t>Liuku loivaan alamäkeen laskuasennossa </a:t>
            </a:r>
          </a:p>
          <a:p>
            <a:r>
              <a:rPr lang="fi-FI" sz="2400" dirty="0">
                <a:solidFill>
                  <a:schemeClr val="accent1"/>
                </a:solidFill>
              </a:rPr>
              <a:t>Tasapainoinen liukuasento</a:t>
            </a:r>
          </a:p>
          <a:p>
            <a:pPr marL="0" indent="0">
              <a:buNone/>
            </a:pPr>
            <a:r>
              <a:rPr lang="fi-FI" sz="2400" dirty="0">
                <a:solidFill>
                  <a:schemeClr val="accent1"/>
                </a:solidFill>
              </a:rPr>
              <a:t>Tilavaatimus ja rakentaminen:</a:t>
            </a:r>
          </a:p>
          <a:p>
            <a:r>
              <a:rPr lang="fi-FI" sz="2400" dirty="0">
                <a:solidFill>
                  <a:schemeClr val="accent1"/>
                </a:solidFill>
              </a:rPr>
              <a:t>Loiva alamäki, missä vauhti ei nouse liian kovaksi</a:t>
            </a:r>
          </a:p>
          <a:p>
            <a:endParaRPr lang="fi-FI" dirty="0">
              <a:solidFill>
                <a:schemeClr val="accent1"/>
              </a:solidFill>
            </a:endParaRPr>
          </a:p>
        </p:txBody>
      </p:sp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8E40AA04-06CF-4452-8D5D-0BD220A00E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508" r="150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34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BFF4F-F9E3-F743-9B49-5B6F77B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Lasten Leijonahiihto</a:t>
            </a:r>
            <a:br>
              <a:rPr lang="fi-FI" dirty="0"/>
            </a:br>
            <a:r>
              <a:rPr lang="fi-FI" dirty="0"/>
              <a:t>Helppo tekniikkarata, rasti 2 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60C5DA-248D-5C47-9460-110F456B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945"/>
            <a:ext cx="3200400" cy="435133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fi-FI" b="1" dirty="0">
                <a:solidFill>
                  <a:schemeClr val="accent1"/>
                </a:solidFill>
              </a:rPr>
              <a:t>Liuku porttien läpi loivaan alamäkeen</a:t>
            </a:r>
            <a:endParaRPr lang="fi-FI" sz="2400" b="1" dirty="0">
              <a:solidFill>
                <a:schemeClr val="accent1"/>
              </a:solidFill>
            </a:endParaRPr>
          </a:p>
          <a:p>
            <a:r>
              <a:rPr lang="fi-FI" sz="2400" dirty="0">
                <a:solidFill>
                  <a:schemeClr val="accent1"/>
                </a:solidFill>
              </a:rPr>
              <a:t>Liu’utaan kyykyssä porttien läpi sauvojen kanssa tai ilman sauvoja</a:t>
            </a:r>
          </a:p>
          <a:p>
            <a:pPr marL="0" indent="0">
              <a:buNone/>
            </a:pPr>
            <a:r>
              <a:rPr lang="fi-FI" sz="2400" dirty="0">
                <a:solidFill>
                  <a:schemeClr val="accent1"/>
                </a:solidFill>
              </a:rPr>
              <a:t>Tilavaatimus ja rakentaminen:</a:t>
            </a:r>
          </a:p>
          <a:p>
            <a:r>
              <a:rPr lang="fi-FI" sz="2400" dirty="0">
                <a:solidFill>
                  <a:schemeClr val="accent1"/>
                </a:solidFill>
              </a:rPr>
              <a:t>Loiva alamäki</a:t>
            </a:r>
          </a:p>
          <a:p>
            <a:r>
              <a:rPr lang="fi-FI" sz="2400" dirty="0">
                <a:solidFill>
                  <a:schemeClr val="accent1"/>
                </a:solidFill>
              </a:rPr>
              <a:t>3-4 porttia n. 5 m välein</a:t>
            </a:r>
          </a:p>
          <a:p>
            <a:r>
              <a:rPr lang="fi-FI" sz="2400" dirty="0">
                <a:solidFill>
                  <a:schemeClr val="accent1"/>
                </a:solidFill>
              </a:rPr>
              <a:t>Rakentamiseen tarvitaan 6-8 kevyttä aurauskeppiä /sauvaa</a:t>
            </a:r>
          </a:p>
          <a:p>
            <a:r>
              <a:rPr lang="fi-FI" sz="2400" dirty="0">
                <a:solidFill>
                  <a:schemeClr val="accent1"/>
                </a:solidFill>
              </a:rPr>
              <a:t>Voidaan porata lumeen</a:t>
            </a:r>
          </a:p>
          <a:p>
            <a:endParaRPr lang="fi-FI" dirty="0">
              <a:solidFill>
                <a:schemeClr val="accent1"/>
              </a:solidFill>
            </a:endParaRPr>
          </a:p>
        </p:txBody>
      </p:sp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726E7E62-7849-4ADA-A377-889B51C9A7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79" b="87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69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ut 7">
      <a:dk1>
        <a:srgbClr val="50ACC8"/>
      </a:dk1>
      <a:lt1>
        <a:srgbClr val="FFFFFF"/>
      </a:lt1>
      <a:dk2>
        <a:srgbClr val="FFFFFF"/>
      </a:dk2>
      <a:lt2>
        <a:srgbClr val="FFFFFF"/>
      </a:lt2>
      <a:accent1>
        <a:srgbClr val="50ADC9"/>
      </a:accent1>
      <a:accent2>
        <a:srgbClr val="103F6B"/>
      </a:accent2>
      <a:accent3>
        <a:srgbClr val="919191"/>
      </a:accent3>
      <a:accent4>
        <a:srgbClr val="5E5E5E"/>
      </a:accent4>
      <a:accent5>
        <a:srgbClr val="C9356A"/>
      </a:accent5>
      <a:accent6>
        <a:srgbClr val="4D3881"/>
      </a:accent6>
      <a:hlink>
        <a:srgbClr val="50ACC8"/>
      </a:hlink>
      <a:folHlink>
        <a:srgbClr val="103E6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L_2019" id="{10924B1D-54EA-4E4F-AC79-B0FE41047F32}" vid="{3E071266-3951-484F-A2F0-33D7EE181B13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B18D32BD584874DB12CF712D0E41081" ma:contentTypeVersion="13" ma:contentTypeDescription="Luo uusi asiakirja." ma:contentTypeScope="" ma:versionID="86e83499673947ef7cc0ee89569f895c">
  <xsd:schema xmlns:xsd="http://www.w3.org/2001/XMLSchema" xmlns:xs="http://www.w3.org/2001/XMLSchema" xmlns:p="http://schemas.microsoft.com/office/2006/metadata/properties" xmlns:ns3="a00374c4-1450-463f-bf6a-c25447d51ee0" xmlns:ns4="6b451fe5-24ba-41f8-afc1-660cda3d8167" targetNamespace="http://schemas.microsoft.com/office/2006/metadata/properties" ma:root="true" ma:fieldsID="5d05f6daf9fa30bfb78ce7bd67ba269f" ns3:_="" ns4:_="">
    <xsd:import namespace="a00374c4-1450-463f-bf6a-c25447d51ee0"/>
    <xsd:import namespace="6b451fe5-24ba-41f8-afc1-660cda3d816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0374c4-1450-463f-bf6a-c25447d51e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451fe5-24ba-41f8-afc1-660cda3d816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1F35FB-89A9-4468-90D4-2CDE0C0BF5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AC3216-F949-4765-99B6-C2C515B118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0374c4-1450-463f-bf6a-c25447d51ee0"/>
    <ds:schemaRef ds:uri="6b451fe5-24ba-41f8-afc1-660cda3d81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66B9EF5-0B96-4CB1-9434-029599BC2FA1}">
  <ds:schemaRefs>
    <ds:schemaRef ds:uri="http://purl.org/dc/elements/1.1/"/>
    <ds:schemaRef ds:uri="http://schemas.microsoft.com/office/2006/metadata/properties"/>
    <ds:schemaRef ds:uri="a00374c4-1450-463f-bf6a-c25447d51ee0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6b451fe5-24ba-41f8-afc1-660cda3d8167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6499</TotalTime>
  <Words>1674</Words>
  <Application>Microsoft Office PowerPoint</Application>
  <PresentationFormat>Laajakuva</PresentationFormat>
  <Paragraphs>336</Paragraphs>
  <Slides>30</Slides>
  <Notes>30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Museo Sans 500</vt:lpstr>
      <vt:lpstr>Office-teema</vt:lpstr>
      <vt:lpstr>Lasten Leijonahiihto </vt:lpstr>
      <vt:lpstr>Lasten Leijonahiihto</vt:lpstr>
      <vt:lpstr>Lasten Leijonahiihto</vt:lpstr>
      <vt:lpstr>Lasten Leijonahiihto </vt:lpstr>
      <vt:lpstr>Lasten Leijonahiihto </vt:lpstr>
      <vt:lpstr>Lasten Leijonahiihtopäivän aikataulutus: </vt:lpstr>
      <vt:lpstr>Lasten Leijonahiihto Tekniikkarata, helppo: </vt:lpstr>
      <vt:lpstr>Lasten Leijonahiihto Helppo tekniikkarata, rasti 1 </vt:lpstr>
      <vt:lpstr>Lasten Leijonahiihto Helppo tekniikkarata, rasti 2 </vt:lpstr>
      <vt:lpstr>Lasten Leijonahiihto Helppo tekniikkarata, rasti 3 </vt:lpstr>
      <vt:lpstr>Lasten Leijonahiihto Helppo tekniikkarata, rasti 4 </vt:lpstr>
      <vt:lpstr>Lasten Leijonahiihto Helppo tekniikkarata, rasti 5 </vt:lpstr>
      <vt:lpstr>Lasten Leijonahiihto Tekniikkarata, vaativa:  </vt:lpstr>
      <vt:lpstr>Lasten Leijonahiihto Vaativa tekniikkarata, rasti 1 </vt:lpstr>
      <vt:lpstr>Lasten Leijonahiihto Vaativa tekniikkarata, rasti 2 </vt:lpstr>
      <vt:lpstr>Lasten Leijonahiihto Vaativa tekniikkarata, rasti 3 </vt:lpstr>
      <vt:lpstr>Lasten Leijonahiihto Vaativa tekniikkarata, rasti 4 </vt:lpstr>
      <vt:lpstr>Lasten Leijonahiihto Vaativa tekniikkarata, rasti 5 </vt:lpstr>
      <vt:lpstr>Lasten Leijonahiihtokilpailu</vt:lpstr>
      <vt:lpstr>Lasten Leijonahiihtokilpailu</vt:lpstr>
      <vt:lpstr>Lasten Leijonahiihtokilpailu Kilpailun läpiviennin muistilista </vt:lpstr>
      <vt:lpstr>Lasten Leijonahiihtokilpailu Kilpailun läpiviennin muistilista </vt:lpstr>
      <vt:lpstr>  Lasten Leijonahiihto 2021  Toteutus lumettomissa olosuhteissa </vt:lpstr>
      <vt:lpstr>Yleisohje lumettomissa  olosuhteissa: </vt:lpstr>
      <vt:lpstr>  Sulan maan rastipisteet </vt:lpstr>
      <vt:lpstr>Rasti 1: Tasapaino</vt:lpstr>
      <vt:lpstr>Rasti 2: Jalkapallon kuljetus</vt:lpstr>
      <vt:lpstr>Rasti 3: 5-loikka</vt:lpstr>
      <vt:lpstr>Rasti 4: Pallon heitto</vt:lpstr>
      <vt:lpstr>Rasti 5: Ampumajuoksu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Emmi Tiira</dc:creator>
  <cp:lastModifiedBy>Anna-Kaisa Jansson</cp:lastModifiedBy>
  <cp:revision>45</cp:revision>
  <dcterms:created xsi:type="dcterms:W3CDTF">2019-09-03T10:02:15Z</dcterms:created>
  <dcterms:modified xsi:type="dcterms:W3CDTF">2022-11-07T10:02:08Z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0x010100FB18D32BD584874DB12CF712D0E41081</vt:lpwstr>
  </property>
</Properties>
</file>