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9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5" r:id="rId4"/>
    <p:sldMasterId id="2147483847" r:id="rId5"/>
    <p:sldMasterId id="2147483897" r:id="rId6"/>
    <p:sldMasterId id="2147483851" r:id="rId7"/>
    <p:sldMasterId id="2147483882" r:id="rId8"/>
    <p:sldMasterId id="2147483771" r:id="rId9"/>
    <p:sldMasterId id="2147483863" r:id="rId10"/>
    <p:sldMasterId id="2147483925" r:id="rId11"/>
    <p:sldMasterId id="2147483876" r:id="rId12"/>
    <p:sldMasterId id="2147483870" r:id="rId13"/>
  </p:sldMasterIdLst>
  <p:notesMasterIdLst>
    <p:notesMasterId r:id="rId29"/>
  </p:notesMasterIdLst>
  <p:handoutMasterIdLst>
    <p:handoutMasterId r:id="rId30"/>
  </p:handoutMasterIdLst>
  <p:sldIdLst>
    <p:sldId id="1041" r:id="rId14"/>
    <p:sldId id="1668" r:id="rId15"/>
    <p:sldId id="1683" r:id="rId16"/>
    <p:sldId id="267" r:id="rId17"/>
    <p:sldId id="1045" r:id="rId18"/>
    <p:sldId id="1675" r:id="rId19"/>
    <p:sldId id="411" r:id="rId20"/>
    <p:sldId id="398" r:id="rId21"/>
    <p:sldId id="1681" r:id="rId22"/>
    <p:sldId id="1680" r:id="rId23"/>
    <p:sldId id="579" r:id="rId24"/>
    <p:sldId id="376" r:id="rId25"/>
    <p:sldId id="407" r:id="rId26"/>
    <p:sldId id="1679" r:id="rId27"/>
    <p:sldId id="1065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3535"/>
    <a:srgbClr val="00F23A"/>
    <a:srgbClr val="083535"/>
    <a:srgbClr val="BD2619"/>
    <a:srgbClr val="FFF122"/>
    <a:srgbClr val="00D3F6"/>
    <a:srgbClr val="0028BE"/>
    <a:srgbClr val="FBAAAA"/>
    <a:srgbClr val="FAB45F"/>
    <a:srgbClr val="57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3"/>
    <p:restoredTop sz="91768" autoAdjust="0"/>
  </p:normalViewPr>
  <p:slideViewPr>
    <p:cSldViewPr snapToGrid="0" snapToObjects="1">
      <p:cViewPr varScale="1">
        <p:scale>
          <a:sx n="61" d="100"/>
          <a:sy n="61" d="100"/>
        </p:scale>
        <p:origin x="904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03" d="100"/>
          <a:sy n="103" d="100"/>
        </p:scale>
        <p:origin x="323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1F8BA40-B262-784F-830B-10E792220A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E6F4DD-59C7-184C-9591-EF61B38C64C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849279-E5B4-BC46-BF04-6CAAB81ADADC}" type="datetimeFigureOut">
              <a:rPr lang="en-FI" smtClean="0"/>
              <a:t>11/03/2023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70C340-A3F5-874E-B98B-D471AF8995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CB11AB-8B27-AE4D-BC40-D4BED014E3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153D32-E836-5F43-A37F-623C6CFAEA8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87933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1B190B-EB08-0544-8786-F3CA777B517C}" type="datetimeFigureOut">
              <a:rPr lang="en-FI" smtClean="0"/>
              <a:t>11/03/2023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33224-F3B8-2040-9DCB-49891AD1DAB5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60097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3224-F3B8-2040-9DCB-49891AD1DAB5}" type="slidenum">
              <a:rPr lang="en-FI" smtClean="0"/>
              <a:t>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03588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3224-F3B8-2040-9DCB-49891AD1DAB5}" type="slidenum">
              <a:rPr lang="en-FI" smtClean="0"/>
              <a:t>13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65226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3224-F3B8-2040-9DCB-49891AD1DAB5}" type="slidenum">
              <a:rPr lang="en-FI" smtClean="0"/>
              <a:t>14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47638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3224-F3B8-2040-9DCB-49891AD1DAB5}" type="slidenum">
              <a:rPr lang="en-FI" smtClean="0"/>
              <a:t>2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090843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3224-F3B8-2040-9DCB-49891AD1DAB5}" type="slidenum">
              <a:rPr lang="en-FI" smtClean="0"/>
              <a:t>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16277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3224-F3B8-2040-9DCB-49891AD1DAB5}" type="slidenum">
              <a:rPr lang="en-FI" smtClean="0"/>
              <a:t>5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26377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3224-F3B8-2040-9DCB-49891AD1DAB5}" type="slidenum">
              <a:rPr lang="en-FI" smtClean="0"/>
              <a:t>6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058621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3224-F3B8-2040-9DCB-49891AD1DAB5}" type="slidenum">
              <a:rPr lang="en-FI" smtClean="0"/>
              <a:t>8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86892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3224-F3B8-2040-9DCB-49891AD1DAB5}" type="slidenum">
              <a:rPr lang="en-FI" smtClean="0"/>
              <a:t>10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52207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Pyydetään kirjoittamaan </a:t>
            </a:r>
            <a:r>
              <a:rPr lang="fi-FI" dirty="0" err="1"/>
              <a:t>fläpille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3224-F3B8-2040-9DCB-49891AD1DAB5}" type="slidenum">
              <a:rPr lang="en-FI" smtClean="0"/>
              <a:t>11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5143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3224-F3B8-2040-9DCB-49891AD1DAB5}" type="slidenum">
              <a:rPr lang="en-FI" smtClean="0"/>
              <a:t>12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14099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.sv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1100F4-4EA8-814B-ACF3-E00E72733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5A91E-0E0F-A04E-B293-D5517C6C25F5}" type="datetime1">
              <a:rPr lang="fi-FI" smtClean="0"/>
              <a:t>3.11.2023</a:t>
            </a:fld>
            <a:endParaRPr lang="en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EA4670-60B6-EC4C-9D65-FF083FC92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MIELI Suomen Mielenterveys ry</a:t>
            </a:r>
            <a:endParaRPr lang="en-FI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F623626-222D-5645-9BD5-154898971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1528" y="943429"/>
            <a:ext cx="3380014" cy="169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39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575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76FC960-B050-B04F-B924-68D664EEB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79371"/>
            <a:ext cx="8083463" cy="19334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F450180-EA82-3C42-9FF7-9FA20B936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22867"/>
            <a:ext cx="8083463" cy="88174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FI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7EF97DC-08A5-E449-83F1-38A4766502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000" y="1317533"/>
            <a:ext cx="1473574" cy="73678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D021B-3F1B-BD43-85DD-2932F8BCB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MIELI Suomen Mielenterveys ry</a:t>
            </a:r>
            <a:endParaRPr lang="en-FI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CEEFFC-CBC3-474E-B2F7-81D9F7B9F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120" y="6357366"/>
            <a:ext cx="891378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87677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4F04EC0-9AA2-8C4F-BE21-42033ED52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79371"/>
            <a:ext cx="8083463" cy="19334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D18D81C-70E8-E84F-B68A-CE437BD780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22867"/>
            <a:ext cx="8083463" cy="88174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FI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C047FF7-E15C-744B-A1FF-7AA3A3AD30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000" y="1317533"/>
            <a:ext cx="1473574" cy="73678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DC3E1-D279-EB41-AA81-2183EC326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MIELI Suomen Mielenterveys ry</a:t>
            </a:r>
            <a:endParaRPr lang="en-FI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F1CA52-7D67-8F4E-9BA5-53C97A4DBB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120" y="6357366"/>
            <a:ext cx="891378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78487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8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76FC960-B050-B04F-B924-68D664EEB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7746" y="2462259"/>
            <a:ext cx="8083463" cy="193348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4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67B034E-2A6C-FF43-B732-B2B995EFDF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4509" y="6392997"/>
            <a:ext cx="533400" cy="266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0B1938-D661-BC41-B637-105D97BE11AD}"/>
              </a:ext>
            </a:extLst>
          </p:cNvPr>
          <p:cNvSpPr txBox="1"/>
          <p:nvPr userDrawn="1"/>
        </p:nvSpPr>
        <p:spPr>
          <a:xfrm>
            <a:off x="11687902" y="6385674"/>
            <a:ext cx="416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400" b="1" i="0" dirty="0">
                <a:solidFill>
                  <a:schemeClr val="bg1"/>
                </a:solidFill>
                <a:latin typeface="Georgia" panose="02040502050405020303" pitchFamily="18" charset="0"/>
                <a:cs typeface="Poppins SemiBold" pitchFamily="2" charset="77"/>
              </a:rPr>
              <a:t>.fi</a:t>
            </a:r>
          </a:p>
        </p:txBody>
      </p:sp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E2217BCF-881A-A54B-BD25-9BC64BE935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213230" y="762001"/>
            <a:ext cx="8460325" cy="595947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233FA-43EC-2A47-8F9A-D2219CFDD5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36357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575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AB558B7-F678-E446-A115-F0F44316CA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4509" y="6392997"/>
            <a:ext cx="533400" cy="266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B7FE75-A2B8-AA4B-AF0F-A6DBE604606A}"/>
              </a:ext>
            </a:extLst>
          </p:cNvPr>
          <p:cNvSpPr txBox="1"/>
          <p:nvPr userDrawn="1"/>
        </p:nvSpPr>
        <p:spPr>
          <a:xfrm>
            <a:off x="11687902" y="6385674"/>
            <a:ext cx="416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400" b="1" i="0" dirty="0">
                <a:solidFill>
                  <a:schemeClr val="bg1"/>
                </a:solidFill>
                <a:latin typeface="Georgia" panose="02040502050405020303" pitchFamily="18" charset="0"/>
                <a:cs typeface="Poppins SemiBold" pitchFamily="2" charset="77"/>
              </a:rPr>
              <a:t>.fi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3B0FA31-66B5-4946-AB08-CF6A4896C6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7746" y="2462259"/>
            <a:ext cx="8083463" cy="193348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4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3A87C4-3623-2844-8CC9-D315A1EC1E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F9B84221-E0BC-D842-A4F2-3F4130866E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213230" y="762001"/>
            <a:ext cx="8460325" cy="595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6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F7075D9-216D-5F4D-8A6F-0B9D7CD105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4509" y="6392997"/>
            <a:ext cx="533400" cy="266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A44622-BA35-FC40-AC5E-8FFBD0007ABF}"/>
              </a:ext>
            </a:extLst>
          </p:cNvPr>
          <p:cNvSpPr txBox="1"/>
          <p:nvPr userDrawn="1"/>
        </p:nvSpPr>
        <p:spPr>
          <a:xfrm>
            <a:off x="11687902" y="6385674"/>
            <a:ext cx="416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400" b="1" i="0" dirty="0">
                <a:solidFill>
                  <a:schemeClr val="tx1"/>
                </a:solidFill>
                <a:latin typeface="Georgia" panose="02040502050405020303" pitchFamily="18" charset="0"/>
                <a:cs typeface="Poppins SemiBold" pitchFamily="2" charset="77"/>
              </a:rPr>
              <a:t>.fi</a:t>
            </a:r>
          </a:p>
        </p:txBody>
      </p:sp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F5F7DB5B-2C15-BA4F-8BBE-56E922459E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213230" y="762001"/>
            <a:ext cx="8460325" cy="595947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1609601-529C-A440-AD0F-BBBDFE6AF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7746" y="2462259"/>
            <a:ext cx="8083463" cy="193348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4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9DC9B38-B557-EB48-9041-00F3A88BD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120" y="6357366"/>
            <a:ext cx="891378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05675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575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D1D7A9F1-5147-CB40-B197-3651BBB4CD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5999" y="-451305"/>
            <a:ext cx="9622972" cy="9622972"/>
          </a:xfrm>
          <a:custGeom>
            <a:avLst/>
            <a:gdLst>
              <a:gd name="connsiteX0" fmla="*/ 4811486 w 9622972"/>
              <a:gd name="connsiteY0" fmla="*/ 0 h 9622972"/>
              <a:gd name="connsiteX1" fmla="*/ 9622972 w 9622972"/>
              <a:gd name="connsiteY1" fmla="*/ 4811486 h 9622972"/>
              <a:gd name="connsiteX2" fmla="*/ 4811486 w 9622972"/>
              <a:gd name="connsiteY2" fmla="*/ 9622972 h 9622972"/>
              <a:gd name="connsiteX3" fmla="*/ 0 w 9622972"/>
              <a:gd name="connsiteY3" fmla="*/ 4811486 h 9622972"/>
              <a:gd name="connsiteX4" fmla="*/ 4811486 w 9622972"/>
              <a:gd name="connsiteY4" fmla="*/ 0 h 9622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2972" h="9622972">
                <a:moveTo>
                  <a:pt x="4811486" y="0"/>
                </a:moveTo>
                <a:cubicBezTo>
                  <a:pt x="7468796" y="0"/>
                  <a:pt x="9622972" y="2154176"/>
                  <a:pt x="9622972" y="4811486"/>
                </a:cubicBezTo>
                <a:cubicBezTo>
                  <a:pt x="9622972" y="7468796"/>
                  <a:pt x="7468796" y="9622972"/>
                  <a:pt x="4811486" y="9622972"/>
                </a:cubicBezTo>
                <a:cubicBezTo>
                  <a:pt x="2154176" y="9622972"/>
                  <a:pt x="0" y="7468796"/>
                  <a:pt x="0" y="4811486"/>
                </a:cubicBezTo>
                <a:cubicBezTo>
                  <a:pt x="0" y="2154176"/>
                  <a:pt x="2154176" y="0"/>
                  <a:pt x="4811486" y="0"/>
                </a:cubicBezTo>
                <a:close/>
              </a:path>
            </a:pathLst>
          </a:cu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08634A-FEA9-A74B-B0F8-F88A643E9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930C4F-5584-B448-AB45-F9CA52E83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9498" y="1860550"/>
            <a:ext cx="4572000" cy="31369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2CE57732-2E5F-B449-AA4C-10F8B0D082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4509" y="6392997"/>
            <a:ext cx="533400" cy="2667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8590302-F647-CF44-A889-9B1F548B8C81}"/>
              </a:ext>
            </a:extLst>
          </p:cNvPr>
          <p:cNvSpPr txBox="1"/>
          <p:nvPr userDrawn="1"/>
        </p:nvSpPr>
        <p:spPr>
          <a:xfrm>
            <a:off x="11687902" y="6385674"/>
            <a:ext cx="416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400" b="1" i="0" dirty="0">
                <a:solidFill>
                  <a:schemeClr val="bg1"/>
                </a:solidFill>
                <a:latin typeface="Georgia" panose="02040502050405020303" pitchFamily="18" charset="0"/>
                <a:cs typeface="Poppins SemiBold" pitchFamily="2" charset="77"/>
              </a:rPr>
              <a:t>.fi</a:t>
            </a:r>
          </a:p>
        </p:txBody>
      </p:sp>
    </p:spTree>
    <p:extLst>
      <p:ext uri="{BB962C8B-B14F-4D97-AF65-F5344CB8AC3E}">
        <p14:creationId xmlns:p14="http://schemas.microsoft.com/office/powerpoint/2010/main" val="90735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575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08634A-FEA9-A74B-B0F8-F88A643E9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930C4F-5584-B448-AB45-F9CA52E83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9498" y="1860550"/>
            <a:ext cx="4572000" cy="31369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pic>
        <p:nvPicPr>
          <p:cNvPr id="5" name="Picture 4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A0235009-05C9-EC43-A7A6-01DE977AA3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5999" y="0"/>
            <a:ext cx="9622972" cy="8025673"/>
          </a:xfrm>
          <a:custGeom>
            <a:avLst/>
            <a:gdLst>
              <a:gd name="connsiteX0" fmla="*/ 2776736 w 9622972"/>
              <a:gd name="connsiteY0" fmla="*/ 0 h 8025673"/>
              <a:gd name="connsiteX1" fmla="*/ 6846236 w 9622972"/>
              <a:gd name="connsiteY1" fmla="*/ 0 h 8025673"/>
              <a:gd name="connsiteX2" fmla="*/ 6897464 w 9622972"/>
              <a:gd name="connsiteY2" fmla="*/ 23160 h 8025673"/>
              <a:gd name="connsiteX3" fmla="*/ 9622972 w 9622972"/>
              <a:gd name="connsiteY3" fmla="*/ 4360181 h 8025673"/>
              <a:gd name="connsiteX4" fmla="*/ 8046620 w 9622972"/>
              <a:gd name="connsiteY4" fmla="*/ 7921730 h 8025673"/>
              <a:gd name="connsiteX5" fmla="*/ 7926624 w 9622972"/>
              <a:gd name="connsiteY5" fmla="*/ 8025673 h 8025673"/>
              <a:gd name="connsiteX6" fmla="*/ 1696348 w 9622972"/>
              <a:gd name="connsiteY6" fmla="*/ 8025673 h 8025673"/>
              <a:gd name="connsiteX7" fmla="*/ 1576352 w 9622972"/>
              <a:gd name="connsiteY7" fmla="*/ 7921730 h 8025673"/>
              <a:gd name="connsiteX8" fmla="*/ 0 w 9622972"/>
              <a:gd name="connsiteY8" fmla="*/ 4360181 h 8025673"/>
              <a:gd name="connsiteX9" fmla="*/ 2725508 w 9622972"/>
              <a:gd name="connsiteY9" fmla="*/ 23160 h 8025673"/>
              <a:gd name="connsiteX10" fmla="*/ 2776736 w 9622972"/>
              <a:gd name="connsiteY10" fmla="*/ 0 h 8025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2972" h="8025673">
                <a:moveTo>
                  <a:pt x="2776736" y="0"/>
                </a:moveTo>
                <a:lnTo>
                  <a:pt x="6846236" y="0"/>
                </a:lnTo>
                <a:lnTo>
                  <a:pt x="6897464" y="23160"/>
                </a:lnTo>
                <a:cubicBezTo>
                  <a:pt x="8510121" y="800218"/>
                  <a:pt x="9622972" y="2450240"/>
                  <a:pt x="9622972" y="4360181"/>
                </a:cubicBezTo>
                <a:cubicBezTo>
                  <a:pt x="9622972" y="5771877"/>
                  <a:pt x="9015006" y="7041575"/>
                  <a:pt x="8046620" y="7921730"/>
                </a:cubicBezTo>
                <a:lnTo>
                  <a:pt x="7926624" y="8025673"/>
                </a:lnTo>
                <a:lnTo>
                  <a:pt x="1696348" y="8025673"/>
                </a:lnTo>
                <a:lnTo>
                  <a:pt x="1576352" y="7921730"/>
                </a:lnTo>
                <a:cubicBezTo>
                  <a:pt x="607966" y="7041575"/>
                  <a:pt x="0" y="5771877"/>
                  <a:pt x="0" y="4360181"/>
                </a:cubicBezTo>
                <a:cubicBezTo>
                  <a:pt x="0" y="2450240"/>
                  <a:pt x="1112851" y="800218"/>
                  <a:pt x="2725508" y="23160"/>
                </a:cubicBezTo>
                <a:lnTo>
                  <a:pt x="2776736" y="0"/>
                </a:lnTo>
                <a:close/>
              </a:path>
            </a:pathLst>
          </a:cu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8EBD5DE-C568-9248-96B7-91061BBB52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4509" y="6392997"/>
            <a:ext cx="533400" cy="266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AC6006-2E1D-4F47-9D88-7DDCCE332282}"/>
              </a:ext>
            </a:extLst>
          </p:cNvPr>
          <p:cNvSpPr txBox="1"/>
          <p:nvPr userDrawn="1"/>
        </p:nvSpPr>
        <p:spPr>
          <a:xfrm>
            <a:off x="11687902" y="6385674"/>
            <a:ext cx="416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400" b="1" i="0" dirty="0">
                <a:solidFill>
                  <a:schemeClr val="bg1"/>
                </a:solidFill>
                <a:latin typeface="Georgia" panose="02040502050405020303" pitchFamily="18" charset="0"/>
                <a:cs typeface="Poppins SemiBold" pitchFamily="2" charset="77"/>
              </a:rPr>
              <a:t>.fi</a:t>
            </a:r>
          </a:p>
        </p:txBody>
      </p:sp>
    </p:spTree>
    <p:extLst>
      <p:ext uri="{BB962C8B-B14F-4D97-AF65-F5344CB8AC3E}">
        <p14:creationId xmlns:p14="http://schemas.microsoft.com/office/powerpoint/2010/main" val="3543549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rgbClr val="575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08634A-FEA9-A74B-B0F8-F88A643E9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930C4F-5584-B448-AB45-F9CA52E83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9498" y="1860550"/>
            <a:ext cx="4572000" cy="31369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pic>
        <p:nvPicPr>
          <p:cNvPr id="5" name="Picture 4" descr="A person holding a plant&#10;&#10;Description automatically generated with medium confidence">
            <a:extLst>
              <a:ext uri="{FF2B5EF4-FFF2-40B4-BE49-F238E27FC236}">
                <a16:creationId xmlns:a16="http://schemas.microsoft.com/office/drawing/2014/main" id="{B4DF1F1C-BBDB-8149-9BB3-749B922E7B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-451305"/>
            <a:ext cx="7848601" cy="9622972"/>
          </a:xfrm>
          <a:custGeom>
            <a:avLst/>
            <a:gdLst>
              <a:gd name="connsiteX0" fmla="*/ 4811486 w 7848601"/>
              <a:gd name="connsiteY0" fmla="*/ 0 h 9622972"/>
              <a:gd name="connsiteX1" fmla="*/ 7690275 w 7848601"/>
              <a:gd name="connsiteY1" fmla="*/ 955872 h 9622972"/>
              <a:gd name="connsiteX2" fmla="*/ 7848601 w 7848601"/>
              <a:gd name="connsiteY2" fmla="*/ 1080292 h 9622972"/>
              <a:gd name="connsiteX3" fmla="*/ 7848601 w 7848601"/>
              <a:gd name="connsiteY3" fmla="*/ 8542680 h 9622972"/>
              <a:gd name="connsiteX4" fmla="*/ 7690275 w 7848601"/>
              <a:gd name="connsiteY4" fmla="*/ 8667100 h 9622972"/>
              <a:gd name="connsiteX5" fmla="*/ 4811486 w 7848601"/>
              <a:gd name="connsiteY5" fmla="*/ 9622972 h 9622972"/>
              <a:gd name="connsiteX6" fmla="*/ 0 w 7848601"/>
              <a:gd name="connsiteY6" fmla="*/ 4811486 h 9622972"/>
              <a:gd name="connsiteX7" fmla="*/ 4811486 w 7848601"/>
              <a:gd name="connsiteY7" fmla="*/ 0 h 9622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8601" h="9622972">
                <a:moveTo>
                  <a:pt x="4811486" y="0"/>
                </a:moveTo>
                <a:cubicBezTo>
                  <a:pt x="5891018" y="0"/>
                  <a:pt x="6887514" y="355523"/>
                  <a:pt x="7690275" y="955872"/>
                </a:cubicBezTo>
                <a:lnTo>
                  <a:pt x="7848601" y="1080292"/>
                </a:lnTo>
                <a:lnTo>
                  <a:pt x="7848601" y="8542680"/>
                </a:lnTo>
                <a:lnTo>
                  <a:pt x="7690275" y="8667100"/>
                </a:lnTo>
                <a:cubicBezTo>
                  <a:pt x="6887514" y="9267449"/>
                  <a:pt x="5891018" y="9622972"/>
                  <a:pt x="4811486" y="9622972"/>
                </a:cubicBezTo>
                <a:cubicBezTo>
                  <a:pt x="2154176" y="9622972"/>
                  <a:pt x="0" y="7468796"/>
                  <a:pt x="0" y="4811486"/>
                </a:cubicBezTo>
                <a:cubicBezTo>
                  <a:pt x="0" y="2154176"/>
                  <a:pt x="2154176" y="0"/>
                  <a:pt x="4811486" y="0"/>
                </a:cubicBezTo>
                <a:close/>
              </a:path>
            </a:pathLst>
          </a:cu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9BE866B-E419-4F45-964A-E27153D51C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4509" y="6392997"/>
            <a:ext cx="533400" cy="266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F530A9-4D1D-934D-831E-254B2A684213}"/>
              </a:ext>
            </a:extLst>
          </p:cNvPr>
          <p:cNvSpPr txBox="1"/>
          <p:nvPr userDrawn="1"/>
        </p:nvSpPr>
        <p:spPr>
          <a:xfrm>
            <a:off x="11687902" y="6385674"/>
            <a:ext cx="416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400" b="1" i="0" dirty="0">
                <a:solidFill>
                  <a:schemeClr val="bg1"/>
                </a:solidFill>
                <a:latin typeface="Georgia" panose="02040502050405020303" pitchFamily="18" charset="0"/>
                <a:cs typeface="Poppins SemiBold" pitchFamily="2" charset="77"/>
              </a:rPr>
              <a:t>.fi</a:t>
            </a:r>
          </a:p>
        </p:txBody>
      </p:sp>
    </p:spTree>
    <p:extLst>
      <p:ext uri="{BB962C8B-B14F-4D97-AF65-F5344CB8AC3E}">
        <p14:creationId xmlns:p14="http://schemas.microsoft.com/office/powerpoint/2010/main" val="678700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rgbClr val="575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A person sitting on a couch with a dog&#10;&#10;Description automatically generated with medium confidence">
            <a:extLst>
              <a:ext uri="{FF2B5EF4-FFF2-40B4-BE49-F238E27FC236}">
                <a16:creationId xmlns:a16="http://schemas.microsoft.com/office/drawing/2014/main" id="{541BA184-A98C-5D4E-96BD-734A7F5BCA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6096000" y="-451305"/>
            <a:ext cx="9622972" cy="8613449"/>
          </a:xfrm>
          <a:custGeom>
            <a:avLst/>
            <a:gdLst>
              <a:gd name="connsiteX0" fmla="*/ 4811486 w 9622972"/>
              <a:gd name="connsiteY0" fmla="*/ 0 h 8613449"/>
              <a:gd name="connsiteX1" fmla="*/ 0 w 9622972"/>
              <a:gd name="connsiteY1" fmla="*/ 4811486 h 8613449"/>
              <a:gd name="connsiteX2" fmla="*/ 1750934 w 9622972"/>
              <a:gd name="connsiteY2" fmla="*/ 8524262 h 8613449"/>
              <a:gd name="connsiteX3" fmla="*/ 1864425 w 9622972"/>
              <a:gd name="connsiteY3" fmla="*/ 8613449 h 8613449"/>
              <a:gd name="connsiteX4" fmla="*/ 7758547 w 9622972"/>
              <a:gd name="connsiteY4" fmla="*/ 8613449 h 8613449"/>
              <a:gd name="connsiteX5" fmla="*/ 7872038 w 9622972"/>
              <a:gd name="connsiteY5" fmla="*/ 8524262 h 8613449"/>
              <a:gd name="connsiteX6" fmla="*/ 9622972 w 9622972"/>
              <a:gd name="connsiteY6" fmla="*/ 4811486 h 8613449"/>
              <a:gd name="connsiteX7" fmla="*/ 4811486 w 9622972"/>
              <a:gd name="connsiteY7" fmla="*/ 0 h 861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22972" h="8613449">
                <a:moveTo>
                  <a:pt x="4811486" y="0"/>
                </a:moveTo>
                <a:cubicBezTo>
                  <a:pt x="2154176" y="0"/>
                  <a:pt x="0" y="2154176"/>
                  <a:pt x="0" y="4811486"/>
                </a:cubicBezTo>
                <a:cubicBezTo>
                  <a:pt x="0" y="6306223"/>
                  <a:pt x="681595" y="7641765"/>
                  <a:pt x="1750934" y="8524262"/>
                </a:cubicBezTo>
                <a:lnTo>
                  <a:pt x="1864425" y="8613449"/>
                </a:lnTo>
                <a:lnTo>
                  <a:pt x="7758547" y="8613449"/>
                </a:lnTo>
                <a:lnTo>
                  <a:pt x="7872038" y="8524262"/>
                </a:lnTo>
                <a:cubicBezTo>
                  <a:pt x="8941377" y="7641765"/>
                  <a:pt x="9622972" y="6306223"/>
                  <a:pt x="9622972" y="4811486"/>
                </a:cubicBezTo>
                <a:cubicBezTo>
                  <a:pt x="9622972" y="2154176"/>
                  <a:pt x="7468796" y="0"/>
                  <a:pt x="4811486" y="0"/>
                </a:cubicBezTo>
                <a:close/>
              </a:path>
            </a:pathLst>
          </a:cu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08634A-FEA9-A74B-B0F8-F88A643E9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930C4F-5584-B448-AB45-F9CA52E83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9498" y="1860550"/>
            <a:ext cx="4572000" cy="31369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9BE866B-E419-4F45-964A-E27153D51C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4509" y="6392997"/>
            <a:ext cx="533400" cy="266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F530A9-4D1D-934D-831E-254B2A684213}"/>
              </a:ext>
            </a:extLst>
          </p:cNvPr>
          <p:cNvSpPr txBox="1"/>
          <p:nvPr userDrawn="1"/>
        </p:nvSpPr>
        <p:spPr>
          <a:xfrm>
            <a:off x="11687902" y="6385674"/>
            <a:ext cx="416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400" b="1" i="0" dirty="0">
                <a:solidFill>
                  <a:schemeClr val="bg1"/>
                </a:solidFill>
                <a:latin typeface="Georgia" panose="02040502050405020303" pitchFamily="18" charset="0"/>
                <a:cs typeface="Poppins SemiBold" pitchFamily="2" charset="77"/>
              </a:rPr>
              <a:t>.fi</a:t>
            </a:r>
          </a:p>
        </p:txBody>
      </p:sp>
      <p:pic>
        <p:nvPicPr>
          <p:cNvPr id="47" name="Picture 46" descr="A person sitting on a couch with a dog&#10;&#10;Description automatically generated with medium confidence">
            <a:extLst>
              <a:ext uri="{FF2B5EF4-FFF2-40B4-BE49-F238E27FC236}">
                <a16:creationId xmlns:a16="http://schemas.microsoft.com/office/drawing/2014/main" id="{3B29EE2C-4A41-E24B-B895-29E195EF546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9530446" y="-451305"/>
            <a:ext cx="2754080" cy="201052"/>
          </a:xfrm>
          <a:custGeom>
            <a:avLst/>
            <a:gdLst>
              <a:gd name="connsiteX0" fmla="*/ 1377040 w 2754080"/>
              <a:gd name="connsiteY0" fmla="*/ 0 h 201052"/>
              <a:gd name="connsiteX1" fmla="*/ 2579505 w 2754080"/>
              <a:gd name="connsiteY1" fmla="*/ 151478 h 201052"/>
              <a:gd name="connsiteX2" fmla="*/ 2754080 w 2754080"/>
              <a:gd name="connsiteY2" fmla="*/ 201052 h 201052"/>
              <a:gd name="connsiteX3" fmla="*/ 0 w 2754080"/>
              <a:gd name="connsiteY3" fmla="*/ 201052 h 201052"/>
              <a:gd name="connsiteX4" fmla="*/ 174575 w 2754080"/>
              <a:gd name="connsiteY4" fmla="*/ 151478 h 201052"/>
              <a:gd name="connsiteX5" fmla="*/ 1377040 w 2754080"/>
              <a:gd name="connsiteY5" fmla="*/ 0 h 201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4080" h="201052">
                <a:moveTo>
                  <a:pt x="1377040" y="0"/>
                </a:moveTo>
                <a:cubicBezTo>
                  <a:pt x="1792245" y="0"/>
                  <a:pt x="2195166" y="52592"/>
                  <a:pt x="2579505" y="151478"/>
                </a:cubicBezTo>
                <a:lnTo>
                  <a:pt x="2754080" y="201052"/>
                </a:lnTo>
                <a:lnTo>
                  <a:pt x="0" y="201052"/>
                </a:lnTo>
                <a:lnTo>
                  <a:pt x="174575" y="151478"/>
                </a:lnTo>
                <a:cubicBezTo>
                  <a:pt x="558914" y="52592"/>
                  <a:pt x="961835" y="0"/>
                  <a:pt x="1377040" y="0"/>
                </a:cubicBezTo>
                <a:close/>
              </a:path>
            </a:pathLst>
          </a:custGeom>
        </p:spPr>
      </p:pic>
      <p:pic>
        <p:nvPicPr>
          <p:cNvPr id="44" name="Picture 43" descr="A person sitting on a couch with a dog&#10;&#10;Description automatically generated with medium confidence">
            <a:extLst>
              <a:ext uri="{FF2B5EF4-FFF2-40B4-BE49-F238E27FC236}">
                <a16:creationId xmlns:a16="http://schemas.microsoft.com/office/drawing/2014/main" id="{115A8F7B-E951-5B41-ABDA-69A3EE837C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5466726" y="2823202"/>
            <a:ext cx="252246" cy="3073959"/>
          </a:xfrm>
          <a:custGeom>
            <a:avLst/>
            <a:gdLst>
              <a:gd name="connsiteX0" fmla="*/ 0 w 252246"/>
              <a:gd name="connsiteY0" fmla="*/ 0 h 3073959"/>
              <a:gd name="connsiteX1" fmla="*/ 35931 w 252246"/>
              <a:gd name="connsiteY1" fmla="*/ 106190 h 3073959"/>
              <a:gd name="connsiteX2" fmla="*/ 252246 w 252246"/>
              <a:gd name="connsiteY2" fmla="*/ 1536979 h 3073959"/>
              <a:gd name="connsiteX3" fmla="*/ 35931 w 252246"/>
              <a:gd name="connsiteY3" fmla="*/ 2967768 h 3073959"/>
              <a:gd name="connsiteX4" fmla="*/ 0 w 252246"/>
              <a:gd name="connsiteY4" fmla="*/ 3073959 h 3073959"/>
              <a:gd name="connsiteX5" fmla="*/ 0 w 252246"/>
              <a:gd name="connsiteY5" fmla="*/ 0 h 307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246" h="3073959">
                <a:moveTo>
                  <a:pt x="0" y="0"/>
                </a:moveTo>
                <a:lnTo>
                  <a:pt x="35931" y="106190"/>
                </a:lnTo>
                <a:cubicBezTo>
                  <a:pt x="176513" y="558176"/>
                  <a:pt x="252246" y="1038734"/>
                  <a:pt x="252246" y="1536979"/>
                </a:cubicBezTo>
                <a:cubicBezTo>
                  <a:pt x="252246" y="2035225"/>
                  <a:pt x="176513" y="2515782"/>
                  <a:pt x="35931" y="2967768"/>
                </a:cubicBezTo>
                <a:lnTo>
                  <a:pt x="0" y="307395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Picture 41" descr="A person sitting on a couch with a dog&#10;&#10;Description automatically generated with medium confidence">
            <a:extLst>
              <a:ext uri="{FF2B5EF4-FFF2-40B4-BE49-F238E27FC236}">
                <a16:creationId xmlns:a16="http://schemas.microsoft.com/office/drawing/2014/main" id="{90D6FDDF-1211-F04A-B928-4D6BD2D6F9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960426" y="8162144"/>
            <a:ext cx="5894121" cy="1009523"/>
          </a:xfrm>
          <a:custGeom>
            <a:avLst/>
            <a:gdLst>
              <a:gd name="connsiteX0" fmla="*/ 0 w 5894121"/>
              <a:gd name="connsiteY0" fmla="*/ 0 h 1009523"/>
              <a:gd name="connsiteX1" fmla="*/ 5894121 w 5894121"/>
              <a:gd name="connsiteY1" fmla="*/ 0 h 1009523"/>
              <a:gd name="connsiteX2" fmla="*/ 5825849 w 5894121"/>
              <a:gd name="connsiteY2" fmla="*/ 53651 h 1009523"/>
              <a:gd name="connsiteX3" fmla="*/ 2947060 w 5894121"/>
              <a:gd name="connsiteY3" fmla="*/ 1009523 h 1009523"/>
              <a:gd name="connsiteX4" fmla="*/ 68271 w 5894121"/>
              <a:gd name="connsiteY4" fmla="*/ 53651 h 1009523"/>
              <a:gd name="connsiteX5" fmla="*/ 0 w 5894121"/>
              <a:gd name="connsiteY5" fmla="*/ 0 h 100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94121" h="1009523">
                <a:moveTo>
                  <a:pt x="0" y="0"/>
                </a:moveTo>
                <a:lnTo>
                  <a:pt x="5894121" y="0"/>
                </a:lnTo>
                <a:lnTo>
                  <a:pt x="5825849" y="53651"/>
                </a:lnTo>
                <a:cubicBezTo>
                  <a:pt x="5023088" y="654000"/>
                  <a:pt x="4026592" y="1009523"/>
                  <a:pt x="2947060" y="1009523"/>
                </a:cubicBezTo>
                <a:cubicBezTo>
                  <a:pt x="1867528" y="1009523"/>
                  <a:pt x="871032" y="654000"/>
                  <a:pt x="68271" y="53651"/>
                </a:cubicBez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25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5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D1D7A9F1-5147-CB40-B197-3651BBB4CD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5999" y="-451305"/>
            <a:ext cx="9622972" cy="9622972"/>
          </a:xfrm>
          <a:custGeom>
            <a:avLst/>
            <a:gdLst>
              <a:gd name="connsiteX0" fmla="*/ 4811486 w 9622972"/>
              <a:gd name="connsiteY0" fmla="*/ 0 h 9622972"/>
              <a:gd name="connsiteX1" fmla="*/ 9622972 w 9622972"/>
              <a:gd name="connsiteY1" fmla="*/ 4811486 h 9622972"/>
              <a:gd name="connsiteX2" fmla="*/ 4811486 w 9622972"/>
              <a:gd name="connsiteY2" fmla="*/ 9622972 h 9622972"/>
              <a:gd name="connsiteX3" fmla="*/ 0 w 9622972"/>
              <a:gd name="connsiteY3" fmla="*/ 4811486 h 9622972"/>
              <a:gd name="connsiteX4" fmla="*/ 4811486 w 9622972"/>
              <a:gd name="connsiteY4" fmla="*/ 0 h 9622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2972" h="9622972">
                <a:moveTo>
                  <a:pt x="4811486" y="0"/>
                </a:moveTo>
                <a:cubicBezTo>
                  <a:pt x="7468796" y="0"/>
                  <a:pt x="9622972" y="2154176"/>
                  <a:pt x="9622972" y="4811486"/>
                </a:cubicBezTo>
                <a:cubicBezTo>
                  <a:pt x="9622972" y="7468796"/>
                  <a:pt x="7468796" y="9622972"/>
                  <a:pt x="4811486" y="9622972"/>
                </a:cubicBezTo>
                <a:cubicBezTo>
                  <a:pt x="2154176" y="9622972"/>
                  <a:pt x="0" y="7468796"/>
                  <a:pt x="0" y="4811486"/>
                </a:cubicBezTo>
                <a:cubicBezTo>
                  <a:pt x="0" y="2154176"/>
                  <a:pt x="2154176" y="0"/>
                  <a:pt x="4811486" y="0"/>
                </a:cubicBezTo>
                <a:close/>
              </a:path>
            </a:pathLst>
          </a:cu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08634A-FEA9-A74B-B0F8-F88A643E9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930C4F-5584-B448-AB45-F9CA52E83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9498" y="1860550"/>
            <a:ext cx="4572000" cy="31369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4439394-3379-D54B-A310-62689E8DCF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4509" y="6392997"/>
            <a:ext cx="533400" cy="266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91609A-4B29-E743-92CC-DF8F2AA861D2}"/>
              </a:ext>
            </a:extLst>
          </p:cNvPr>
          <p:cNvSpPr txBox="1"/>
          <p:nvPr userDrawn="1"/>
        </p:nvSpPr>
        <p:spPr>
          <a:xfrm>
            <a:off x="11687902" y="6385674"/>
            <a:ext cx="416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400" b="1" i="0" dirty="0">
                <a:solidFill>
                  <a:schemeClr val="bg1"/>
                </a:solidFill>
                <a:latin typeface="Georgia" panose="02040502050405020303" pitchFamily="18" charset="0"/>
                <a:cs typeface="Poppins SemiBold" pitchFamily="2" charset="77"/>
              </a:rPr>
              <a:t>.fi</a:t>
            </a:r>
          </a:p>
        </p:txBody>
      </p:sp>
    </p:spTree>
    <p:extLst>
      <p:ext uri="{BB962C8B-B14F-4D97-AF65-F5344CB8AC3E}">
        <p14:creationId xmlns:p14="http://schemas.microsoft.com/office/powerpoint/2010/main" val="1849969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A96E49C-420E-ED4E-9B3C-5FB9931BD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349F-09DD-084C-87A0-FF9EA268AC01}" type="datetime1">
              <a:rPr lang="fi-FI" smtClean="0"/>
              <a:t>3.11.2023</a:t>
            </a:fld>
            <a:endParaRPr lang="en-FI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E8DD876-5F27-7C43-93CB-5E0F55D9D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MIELI Suomen Mielenterveys ry</a:t>
            </a:r>
            <a:endParaRPr lang="en-FI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F98C0F-F2D3-1E44-ACC8-707367EEF9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1528" y="943429"/>
            <a:ext cx="3380014" cy="169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249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05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08634A-FEA9-A74B-B0F8-F88A643E9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22" name="Picture 21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6C5D2D7D-96F2-E248-9790-13C19A2FA5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5999" y="0"/>
            <a:ext cx="9622972" cy="8025673"/>
          </a:xfrm>
          <a:custGeom>
            <a:avLst/>
            <a:gdLst>
              <a:gd name="connsiteX0" fmla="*/ 2776736 w 9622972"/>
              <a:gd name="connsiteY0" fmla="*/ 0 h 8025673"/>
              <a:gd name="connsiteX1" fmla="*/ 6846236 w 9622972"/>
              <a:gd name="connsiteY1" fmla="*/ 0 h 8025673"/>
              <a:gd name="connsiteX2" fmla="*/ 6897464 w 9622972"/>
              <a:gd name="connsiteY2" fmla="*/ 23160 h 8025673"/>
              <a:gd name="connsiteX3" fmla="*/ 9622972 w 9622972"/>
              <a:gd name="connsiteY3" fmla="*/ 4360181 h 8025673"/>
              <a:gd name="connsiteX4" fmla="*/ 8046620 w 9622972"/>
              <a:gd name="connsiteY4" fmla="*/ 7921730 h 8025673"/>
              <a:gd name="connsiteX5" fmla="*/ 7926624 w 9622972"/>
              <a:gd name="connsiteY5" fmla="*/ 8025673 h 8025673"/>
              <a:gd name="connsiteX6" fmla="*/ 1696348 w 9622972"/>
              <a:gd name="connsiteY6" fmla="*/ 8025673 h 8025673"/>
              <a:gd name="connsiteX7" fmla="*/ 1576352 w 9622972"/>
              <a:gd name="connsiteY7" fmla="*/ 7921730 h 8025673"/>
              <a:gd name="connsiteX8" fmla="*/ 0 w 9622972"/>
              <a:gd name="connsiteY8" fmla="*/ 4360181 h 8025673"/>
              <a:gd name="connsiteX9" fmla="*/ 2725508 w 9622972"/>
              <a:gd name="connsiteY9" fmla="*/ 23160 h 8025673"/>
              <a:gd name="connsiteX10" fmla="*/ 2776736 w 9622972"/>
              <a:gd name="connsiteY10" fmla="*/ 0 h 8025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2972" h="8025673">
                <a:moveTo>
                  <a:pt x="2776736" y="0"/>
                </a:moveTo>
                <a:lnTo>
                  <a:pt x="6846236" y="0"/>
                </a:lnTo>
                <a:lnTo>
                  <a:pt x="6897464" y="23160"/>
                </a:lnTo>
                <a:cubicBezTo>
                  <a:pt x="8510121" y="800218"/>
                  <a:pt x="9622972" y="2450240"/>
                  <a:pt x="9622972" y="4360181"/>
                </a:cubicBezTo>
                <a:cubicBezTo>
                  <a:pt x="9622972" y="5771877"/>
                  <a:pt x="9015006" y="7041575"/>
                  <a:pt x="8046620" y="7921730"/>
                </a:cubicBezTo>
                <a:lnTo>
                  <a:pt x="7926624" y="8025673"/>
                </a:lnTo>
                <a:lnTo>
                  <a:pt x="1696348" y="8025673"/>
                </a:lnTo>
                <a:lnTo>
                  <a:pt x="1576352" y="7921730"/>
                </a:lnTo>
                <a:cubicBezTo>
                  <a:pt x="607966" y="7041575"/>
                  <a:pt x="0" y="5771877"/>
                  <a:pt x="0" y="4360181"/>
                </a:cubicBezTo>
                <a:cubicBezTo>
                  <a:pt x="0" y="2450240"/>
                  <a:pt x="1112851" y="800218"/>
                  <a:pt x="2725508" y="23160"/>
                </a:cubicBezTo>
                <a:lnTo>
                  <a:pt x="2776736" y="0"/>
                </a:lnTo>
                <a:close/>
              </a:path>
            </a:pathLst>
          </a:custGeom>
        </p:spPr>
      </p:pic>
      <p:pic>
        <p:nvPicPr>
          <p:cNvPr id="19" name="Picture 18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31EB7974-F872-B944-B3BB-BAB967AFB3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872735" y="-451305"/>
            <a:ext cx="4069500" cy="451305"/>
          </a:xfrm>
          <a:custGeom>
            <a:avLst/>
            <a:gdLst>
              <a:gd name="connsiteX0" fmla="*/ 2034750 w 4069500"/>
              <a:gd name="connsiteY0" fmla="*/ 0 h 451305"/>
              <a:gd name="connsiteX1" fmla="*/ 3907597 w 4069500"/>
              <a:gd name="connsiteY1" fmla="*/ 378110 h 451305"/>
              <a:gd name="connsiteX2" fmla="*/ 4069500 w 4069500"/>
              <a:gd name="connsiteY2" fmla="*/ 451305 h 451305"/>
              <a:gd name="connsiteX3" fmla="*/ 0 w 4069500"/>
              <a:gd name="connsiteY3" fmla="*/ 451305 h 451305"/>
              <a:gd name="connsiteX4" fmla="*/ 161903 w 4069500"/>
              <a:gd name="connsiteY4" fmla="*/ 378110 h 451305"/>
              <a:gd name="connsiteX5" fmla="*/ 2034750 w 4069500"/>
              <a:gd name="connsiteY5" fmla="*/ 0 h 451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9500" h="451305">
                <a:moveTo>
                  <a:pt x="2034750" y="0"/>
                </a:moveTo>
                <a:cubicBezTo>
                  <a:pt x="2699077" y="0"/>
                  <a:pt x="3331959" y="134636"/>
                  <a:pt x="3907597" y="378110"/>
                </a:cubicBezTo>
                <a:lnTo>
                  <a:pt x="4069500" y="451305"/>
                </a:lnTo>
                <a:lnTo>
                  <a:pt x="0" y="451305"/>
                </a:lnTo>
                <a:lnTo>
                  <a:pt x="161903" y="378110"/>
                </a:lnTo>
                <a:cubicBezTo>
                  <a:pt x="737541" y="134636"/>
                  <a:pt x="1370423" y="0"/>
                  <a:pt x="2034750" y="0"/>
                </a:cubicBezTo>
                <a:close/>
              </a:path>
            </a:pathLst>
          </a:custGeom>
        </p:spPr>
      </p:pic>
      <p:pic>
        <p:nvPicPr>
          <p:cNvPr id="16" name="Picture 15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CA854139-EF7F-444F-BB54-B9986D72D1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792347" y="8025673"/>
            <a:ext cx="6230276" cy="1145994"/>
          </a:xfrm>
          <a:custGeom>
            <a:avLst/>
            <a:gdLst>
              <a:gd name="connsiteX0" fmla="*/ 0 w 6230276"/>
              <a:gd name="connsiteY0" fmla="*/ 0 h 1145994"/>
              <a:gd name="connsiteX1" fmla="*/ 6230276 w 6230276"/>
              <a:gd name="connsiteY1" fmla="*/ 0 h 1145994"/>
              <a:gd name="connsiteX2" fmla="*/ 6175690 w 6230276"/>
              <a:gd name="connsiteY2" fmla="*/ 47284 h 1145994"/>
              <a:gd name="connsiteX3" fmla="*/ 3115138 w 6230276"/>
              <a:gd name="connsiteY3" fmla="*/ 1145994 h 1145994"/>
              <a:gd name="connsiteX4" fmla="*/ 54586 w 6230276"/>
              <a:gd name="connsiteY4" fmla="*/ 47284 h 1145994"/>
              <a:gd name="connsiteX5" fmla="*/ 0 w 6230276"/>
              <a:gd name="connsiteY5" fmla="*/ 0 h 114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30276" h="1145994">
                <a:moveTo>
                  <a:pt x="0" y="0"/>
                </a:moveTo>
                <a:lnTo>
                  <a:pt x="6230276" y="0"/>
                </a:lnTo>
                <a:lnTo>
                  <a:pt x="6175690" y="47284"/>
                </a:lnTo>
                <a:cubicBezTo>
                  <a:pt x="5343981" y="733671"/>
                  <a:pt x="4277711" y="1145994"/>
                  <a:pt x="3115138" y="1145994"/>
                </a:cubicBezTo>
                <a:cubicBezTo>
                  <a:pt x="1952565" y="1145994"/>
                  <a:pt x="886295" y="733671"/>
                  <a:pt x="54586" y="47284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27ADE9ED-8CA3-FC4A-BB31-D05251C65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9498" y="1860550"/>
            <a:ext cx="4572000" cy="31369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17255144-67B3-E145-A679-12BC82B240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64509" y="6392997"/>
            <a:ext cx="533400" cy="2667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6127001-AD43-9249-B399-7C5D1E5675BA}"/>
              </a:ext>
            </a:extLst>
          </p:cNvPr>
          <p:cNvSpPr txBox="1"/>
          <p:nvPr userDrawn="1"/>
        </p:nvSpPr>
        <p:spPr>
          <a:xfrm>
            <a:off x="11687902" y="6385674"/>
            <a:ext cx="416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400" b="1" i="0" dirty="0">
                <a:solidFill>
                  <a:schemeClr val="bg1"/>
                </a:solidFill>
                <a:latin typeface="Georgia" panose="02040502050405020303" pitchFamily="18" charset="0"/>
                <a:cs typeface="Poppins SemiBold" pitchFamily="2" charset="77"/>
              </a:rPr>
              <a:t>.fi</a:t>
            </a:r>
          </a:p>
        </p:txBody>
      </p:sp>
    </p:spTree>
    <p:extLst>
      <p:ext uri="{BB962C8B-B14F-4D97-AF65-F5344CB8AC3E}">
        <p14:creationId xmlns:p14="http://schemas.microsoft.com/office/powerpoint/2010/main" val="4085610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05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holding a plant&#10;&#10;Description automatically generated with medium confidence">
            <a:extLst>
              <a:ext uri="{FF2B5EF4-FFF2-40B4-BE49-F238E27FC236}">
                <a16:creationId xmlns:a16="http://schemas.microsoft.com/office/drawing/2014/main" id="{82BC1A98-966E-C44E-81DE-046AA0AF14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-451305"/>
            <a:ext cx="7848601" cy="9622972"/>
          </a:xfrm>
          <a:custGeom>
            <a:avLst/>
            <a:gdLst>
              <a:gd name="connsiteX0" fmla="*/ 4811486 w 7848601"/>
              <a:gd name="connsiteY0" fmla="*/ 0 h 9622972"/>
              <a:gd name="connsiteX1" fmla="*/ 7690275 w 7848601"/>
              <a:gd name="connsiteY1" fmla="*/ 955872 h 9622972"/>
              <a:gd name="connsiteX2" fmla="*/ 7848601 w 7848601"/>
              <a:gd name="connsiteY2" fmla="*/ 1080292 h 9622972"/>
              <a:gd name="connsiteX3" fmla="*/ 7848601 w 7848601"/>
              <a:gd name="connsiteY3" fmla="*/ 8542680 h 9622972"/>
              <a:gd name="connsiteX4" fmla="*/ 7690275 w 7848601"/>
              <a:gd name="connsiteY4" fmla="*/ 8667100 h 9622972"/>
              <a:gd name="connsiteX5" fmla="*/ 4811486 w 7848601"/>
              <a:gd name="connsiteY5" fmla="*/ 9622972 h 9622972"/>
              <a:gd name="connsiteX6" fmla="*/ 0 w 7848601"/>
              <a:gd name="connsiteY6" fmla="*/ 4811486 h 9622972"/>
              <a:gd name="connsiteX7" fmla="*/ 4811486 w 7848601"/>
              <a:gd name="connsiteY7" fmla="*/ 0 h 9622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8601" h="9622972">
                <a:moveTo>
                  <a:pt x="4811486" y="0"/>
                </a:moveTo>
                <a:cubicBezTo>
                  <a:pt x="5891018" y="0"/>
                  <a:pt x="6887514" y="355523"/>
                  <a:pt x="7690275" y="955872"/>
                </a:cubicBezTo>
                <a:lnTo>
                  <a:pt x="7848601" y="1080292"/>
                </a:lnTo>
                <a:lnTo>
                  <a:pt x="7848601" y="8542680"/>
                </a:lnTo>
                <a:lnTo>
                  <a:pt x="7690275" y="8667100"/>
                </a:lnTo>
                <a:cubicBezTo>
                  <a:pt x="6887514" y="9267449"/>
                  <a:pt x="5891018" y="9622972"/>
                  <a:pt x="4811486" y="9622972"/>
                </a:cubicBezTo>
                <a:cubicBezTo>
                  <a:pt x="2154176" y="9622972"/>
                  <a:pt x="0" y="7468796"/>
                  <a:pt x="0" y="4811486"/>
                </a:cubicBezTo>
                <a:cubicBezTo>
                  <a:pt x="0" y="2154176"/>
                  <a:pt x="2154176" y="0"/>
                  <a:pt x="4811486" y="0"/>
                </a:cubicBezTo>
                <a:close/>
              </a:path>
            </a:pathLst>
          </a:custGeom>
        </p:spPr>
      </p:pic>
      <p:pic>
        <p:nvPicPr>
          <p:cNvPr id="10" name="Picture 9" descr="A person holding a plant&#10;&#10;Description automatically generated with medium confidence">
            <a:extLst>
              <a:ext uri="{FF2B5EF4-FFF2-40B4-BE49-F238E27FC236}">
                <a16:creationId xmlns:a16="http://schemas.microsoft.com/office/drawing/2014/main" id="{3EED3874-1C74-494C-932B-628FB3893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3944601" y="628987"/>
            <a:ext cx="1774371" cy="7462388"/>
          </a:xfrm>
          <a:custGeom>
            <a:avLst/>
            <a:gdLst>
              <a:gd name="connsiteX0" fmla="*/ 0 w 1774371"/>
              <a:gd name="connsiteY0" fmla="*/ 0 h 7462388"/>
              <a:gd name="connsiteX1" fmla="*/ 23437 w 1774371"/>
              <a:gd name="connsiteY1" fmla="*/ 18418 h 7462388"/>
              <a:gd name="connsiteX2" fmla="*/ 1774371 w 1774371"/>
              <a:gd name="connsiteY2" fmla="*/ 3731194 h 7462388"/>
              <a:gd name="connsiteX3" fmla="*/ 23437 w 1774371"/>
              <a:gd name="connsiteY3" fmla="*/ 7443970 h 7462388"/>
              <a:gd name="connsiteX4" fmla="*/ 0 w 1774371"/>
              <a:gd name="connsiteY4" fmla="*/ 7462388 h 7462388"/>
              <a:gd name="connsiteX5" fmla="*/ 0 w 1774371"/>
              <a:gd name="connsiteY5" fmla="*/ 0 h 746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4371" h="7462388">
                <a:moveTo>
                  <a:pt x="0" y="0"/>
                </a:moveTo>
                <a:lnTo>
                  <a:pt x="23437" y="18418"/>
                </a:lnTo>
                <a:cubicBezTo>
                  <a:pt x="1092776" y="900915"/>
                  <a:pt x="1774371" y="2236457"/>
                  <a:pt x="1774371" y="3731194"/>
                </a:cubicBezTo>
                <a:cubicBezTo>
                  <a:pt x="1774371" y="5225931"/>
                  <a:pt x="1092776" y="6561473"/>
                  <a:pt x="23437" y="7443970"/>
                </a:cubicBezTo>
                <a:lnTo>
                  <a:pt x="0" y="7462388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08634A-FEA9-A74B-B0F8-F88A643E9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422767B-98B3-2741-AD1F-64778D33D8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9498" y="1860550"/>
            <a:ext cx="4572000" cy="31369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AF4706E-2A1A-3543-B5C9-77669F8268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64509" y="6392997"/>
            <a:ext cx="533400" cy="266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108795B-E7D5-744C-BC8F-709469A8D662}"/>
              </a:ext>
            </a:extLst>
          </p:cNvPr>
          <p:cNvSpPr txBox="1"/>
          <p:nvPr userDrawn="1"/>
        </p:nvSpPr>
        <p:spPr>
          <a:xfrm>
            <a:off x="11687902" y="6385674"/>
            <a:ext cx="416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400" b="1" i="0" dirty="0">
                <a:solidFill>
                  <a:schemeClr val="bg1"/>
                </a:solidFill>
                <a:latin typeface="Georgia" panose="02040502050405020303" pitchFamily="18" charset="0"/>
                <a:cs typeface="Poppins SemiBold" pitchFamily="2" charset="77"/>
              </a:rPr>
              <a:t>.fi</a:t>
            </a:r>
          </a:p>
        </p:txBody>
      </p:sp>
    </p:spTree>
    <p:extLst>
      <p:ext uri="{BB962C8B-B14F-4D97-AF65-F5344CB8AC3E}">
        <p14:creationId xmlns:p14="http://schemas.microsoft.com/office/powerpoint/2010/main" val="3519728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rgbClr val="05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erson sitting on a couch with a dog&#10;&#10;Description automatically generated with medium confidence">
            <a:extLst>
              <a:ext uri="{FF2B5EF4-FFF2-40B4-BE49-F238E27FC236}">
                <a16:creationId xmlns:a16="http://schemas.microsoft.com/office/drawing/2014/main" id="{17F0704C-6E64-354B-968A-913D81B2C1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6096000" y="-451305"/>
            <a:ext cx="9622972" cy="8613449"/>
          </a:xfrm>
          <a:custGeom>
            <a:avLst/>
            <a:gdLst>
              <a:gd name="connsiteX0" fmla="*/ 4811486 w 9622972"/>
              <a:gd name="connsiteY0" fmla="*/ 0 h 8613449"/>
              <a:gd name="connsiteX1" fmla="*/ 0 w 9622972"/>
              <a:gd name="connsiteY1" fmla="*/ 4811486 h 8613449"/>
              <a:gd name="connsiteX2" fmla="*/ 1750934 w 9622972"/>
              <a:gd name="connsiteY2" fmla="*/ 8524262 h 8613449"/>
              <a:gd name="connsiteX3" fmla="*/ 1864425 w 9622972"/>
              <a:gd name="connsiteY3" fmla="*/ 8613449 h 8613449"/>
              <a:gd name="connsiteX4" fmla="*/ 7758547 w 9622972"/>
              <a:gd name="connsiteY4" fmla="*/ 8613449 h 8613449"/>
              <a:gd name="connsiteX5" fmla="*/ 7872038 w 9622972"/>
              <a:gd name="connsiteY5" fmla="*/ 8524262 h 8613449"/>
              <a:gd name="connsiteX6" fmla="*/ 9622972 w 9622972"/>
              <a:gd name="connsiteY6" fmla="*/ 4811486 h 8613449"/>
              <a:gd name="connsiteX7" fmla="*/ 4811486 w 9622972"/>
              <a:gd name="connsiteY7" fmla="*/ 0 h 861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22972" h="8613449">
                <a:moveTo>
                  <a:pt x="4811486" y="0"/>
                </a:moveTo>
                <a:cubicBezTo>
                  <a:pt x="2154176" y="0"/>
                  <a:pt x="0" y="2154176"/>
                  <a:pt x="0" y="4811486"/>
                </a:cubicBezTo>
                <a:cubicBezTo>
                  <a:pt x="0" y="6306223"/>
                  <a:pt x="681595" y="7641765"/>
                  <a:pt x="1750934" y="8524262"/>
                </a:cubicBezTo>
                <a:lnTo>
                  <a:pt x="1864425" y="8613449"/>
                </a:lnTo>
                <a:lnTo>
                  <a:pt x="7758547" y="8613449"/>
                </a:lnTo>
                <a:lnTo>
                  <a:pt x="7872038" y="8524262"/>
                </a:lnTo>
                <a:cubicBezTo>
                  <a:pt x="8941377" y="7641765"/>
                  <a:pt x="9622972" y="6306223"/>
                  <a:pt x="9622972" y="4811486"/>
                </a:cubicBezTo>
                <a:cubicBezTo>
                  <a:pt x="9622972" y="2154176"/>
                  <a:pt x="7468796" y="0"/>
                  <a:pt x="4811486" y="0"/>
                </a:cubicBezTo>
                <a:close/>
              </a:path>
            </a:pathLst>
          </a:custGeom>
        </p:spPr>
      </p:pic>
      <p:pic>
        <p:nvPicPr>
          <p:cNvPr id="10" name="Picture 9" descr="A person holding a plant&#10;&#10;Description automatically generated with medium confidence">
            <a:extLst>
              <a:ext uri="{FF2B5EF4-FFF2-40B4-BE49-F238E27FC236}">
                <a16:creationId xmlns:a16="http://schemas.microsoft.com/office/drawing/2014/main" id="{3EED3874-1C74-494C-932B-628FB3893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3944601" y="628987"/>
            <a:ext cx="1774371" cy="7462388"/>
          </a:xfrm>
          <a:custGeom>
            <a:avLst/>
            <a:gdLst>
              <a:gd name="connsiteX0" fmla="*/ 0 w 1774371"/>
              <a:gd name="connsiteY0" fmla="*/ 0 h 7462388"/>
              <a:gd name="connsiteX1" fmla="*/ 23437 w 1774371"/>
              <a:gd name="connsiteY1" fmla="*/ 18418 h 7462388"/>
              <a:gd name="connsiteX2" fmla="*/ 1774371 w 1774371"/>
              <a:gd name="connsiteY2" fmla="*/ 3731194 h 7462388"/>
              <a:gd name="connsiteX3" fmla="*/ 23437 w 1774371"/>
              <a:gd name="connsiteY3" fmla="*/ 7443970 h 7462388"/>
              <a:gd name="connsiteX4" fmla="*/ 0 w 1774371"/>
              <a:gd name="connsiteY4" fmla="*/ 7462388 h 7462388"/>
              <a:gd name="connsiteX5" fmla="*/ 0 w 1774371"/>
              <a:gd name="connsiteY5" fmla="*/ 0 h 746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4371" h="7462388">
                <a:moveTo>
                  <a:pt x="0" y="0"/>
                </a:moveTo>
                <a:lnTo>
                  <a:pt x="23437" y="18418"/>
                </a:lnTo>
                <a:cubicBezTo>
                  <a:pt x="1092776" y="900915"/>
                  <a:pt x="1774371" y="2236457"/>
                  <a:pt x="1774371" y="3731194"/>
                </a:cubicBezTo>
                <a:cubicBezTo>
                  <a:pt x="1774371" y="5225931"/>
                  <a:pt x="1092776" y="6561473"/>
                  <a:pt x="23437" y="7443970"/>
                </a:cubicBezTo>
                <a:lnTo>
                  <a:pt x="0" y="7462388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08634A-FEA9-A74B-B0F8-F88A643E9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422767B-98B3-2741-AD1F-64778D33D8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9498" y="1860550"/>
            <a:ext cx="4572000" cy="31369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AF4706E-2A1A-3543-B5C9-77669F8268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64509" y="6392997"/>
            <a:ext cx="533400" cy="266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108795B-E7D5-744C-BC8F-709469A8D662}"/>
              </a:ext>
            </a:extLst>
          </p:cNvPr>
          <p:cNvSpPr txBox="1"/>
          <p:nvPr userDrawn="1"/>
        </p:nvSpPr>
        <p:spPr>
          <a:xfrm>
            <a:off x="11687902" y="6385674"/>
            <a:ext cx="416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400" b="1" i="0" dirty="0">
                <a:solidFill>
                  <a:schemeClr val="bg1"/>
                </a:solidFill>
                <a:latin typeface="Georgia" panose="02040502050405020303" pitchFamily="18" charset="0"/>
                <a:cs typeface="Poppins SemiBold" pitchFamily="2" charset="77"/>
              </a:rPr>
              <a:t>.fi</a:t>
            </a:r>
          </a:p>
        </p:txBody>
      </p:sp>
      <p:pic>
        <p:nvPicPr>
          <p:cNvPr id="20" name="Picture 19" descr="A person sitting on a couch with a dog&#10;&#10;Description automatically generated with medium confidence">
            <a:extLst>
              <a:ext uri="{FF2B5EF4-FFF2-40B4-BE49-F238E27FC236}">
                <a16:creationId xmlns:a16="http://schemas.microsoft.com/office/drawing/2014/main" id="{0222A5B1-11B6-E241-B517-EF0898C377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flipH="1">
            <a:off x="7960425" y="8162144"/>
            <a:ext cx="5894122" cy="1009523"/>
          </a:xfrm>
          <a:custGeom>
            <a:avLst/>
            <a:gdLst>
              <a:gd name="connsiteX0" fmla="*/ 5894122 w 5894122"/>
              <a:gd name="connsiteY0" fmla="*/ 0 h 1009523"/>
              <a:gd name="connsiteX1" fmla="*/ 0 w 5894122"/>
              <a:gd name="connsiteY1" fmla="*/ 0 h 1009523"/>
              <a:gd name="connsiteX2" fmla="*/ 68272 w 5894122"/>
              <a:gd name="connsiteY2" fmla="*/ 53651 h 1009523"/>
              <a:gd name="connsiteX3" fmla="*/ 2947061 w 5894122"/>
              <a:gd name="connsiteY3" fmla="*/ 1009523 h 1009523"/>
              <a:gd name="connsiteX4" fmla="*/ 5825850 w 5894122"/>
              <a:gd name="connsiteY4" fmla="*/ 53651 h 1009523"/>
              <a:gd name="connsiteX5" fmla="*/ 5894122 w 5894122"/>
              <a:gd name="connsiteY5" fmla="*/ 0 h 100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94122" h="1009523">
                <a:moveTo>
                  <a:pt x="5894122" y="0"/>
                </a:moveTo>
                <a:lnTo>
                  <a:pt x="0" y="0"/>
                </a:lnTo>
                <a:lnTo>
                  <a:pt x="68272" y="53651"/>
                </a:lnTo>
                <a:cubicBezTo>
                  <a:pt x="871033" y="654000"/>
                  <a:pt x="1867529" y="1009523"/>
                  <a:pt x="2947061" y="1009523"/>
                </a:cubicBezTo>
                <a:cubicBezTo>
                  <a:pt x="4026593" y="1009523"/>
                  <a:pt x="5023089" y="654000"/>
                  <a:pt x="5825850" y="53651"/>
                </a:cubicBezTo>
                <a:lnTo>
                  <a:pt x="5894122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090070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D1D7A9F1-5147-CB40-B197-3651BBB4CD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5999" y="-451305"/>
            <a:ext cx="9622972" cy="9622972"/>
          </a:xfrm>
          <a:custGeom>
            <a:avLst/>
            <a:gdLst>
              <a:gd name="connsiteX0" fmla="*/ 4811486 w 9622972"/>
              <a:gd name="connsiteY0" fmla="*/ 0 h 9622972"/>
              <a:gd name="connsiteX1" fmla="*/ 9622972 w 9622972"/>
              <a:gd name="connsiteY1" fmla="*/ 4811486 h 9622972"/>
              <a:gd name="connsiteX2" fmla="*/ 4811486 w 9622972"/>
              <a:gd name="connsiteY2" fmla="*/ 9622972 h 9622972"/>
              <a:gd name="connsiteX3" fmla="*/ 0 w 9622972"/>
              <a:gd name="connsiteY3" fmla="*/ 4811486 h 9622972"/>
              <a:gd name="connsiteX4" fmla="*/ 4811486 w 9622972"/>
              <a:gd name="connsiteY4" fmla="*/ 0 h 9622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2972" h="9622972">
                <a:moveTo>
                  <a:pt x="4811486" y="0"/>
                </a:moveTo>
                <a:cubicBezTo>
                  <a:pt x="7468796" y="0"/>
                  <a:pt x="9622972" y="2154176"/>
                  <a:pt x="9622972" y="4811486"/>
                </a:cubicBezTo>
                <a:cubicBezTo>
                  <a:pt x="9622972" y="7468796"/>
                  <a:pt x="7468796" y="9622972"/>
                  <a:pt x="4811486" y="9622972"/>
                </a:cubicBezTo>
                <a:cubicBezTo>
                  <a:pt x="2154176" y="9622972"/>
                  <a:pt x="0" y="7468796"/>
                  <a:pt x="0" y="4811486"/>
                </a:cubicBezTo>
                <a:cubicBezTo>
                  <a:pt x="0" y="2154176"/>
                  <a:pt x="2154176" y="0"/>
                  <a:pt x="4811486" y="0"/>
                </a:cubicBezTo>
                <a:close/>
              </a:path>
            </a:pathLst>
          </a:cu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08634A-FEA9-A74B-B0F8-F88A643E9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930C4F-5584-B448-AB45-F9CA52E83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9498" y="1860550"/>
            <a:ext cx="4572000" cy="31369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2991FDF-592F-B14F-8162-A3F83CC39D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4509" y="6392997"/>
            <a:ext cx="533400" cy="266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A2E46F-7ED3-8B48-BADD-FD807E1B2F6A}"/>
              </a:ext>
            </a:extLst>
          </p:cNvPr>
          <p:cNvSpPr txBox="1"/>
          <p:nvPr userDrawn="1"/>
        </p:nvSpPr>
        <p:spPr>
          <a:xfrm>
            <a:off x="11687902" y="6385674"/>
            <a:ext cx="416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400" b="1" i="0" dirty="0">
                <a:solidFill>
                  <a:schemeClr val="bg1"/>
                </a:solidFill>
                <a:latin typeface="Georgia" panose="02040502050405020303" pitchFamily="18" charset="0"/>
                <a:cs typeface="Poppins SemiBold" pitchFamily="2" charset="77"/>
              </a:rPr>
              <a:t>.fi</a:t>
            </a:r>
          </a:p>
        </p:txBody>
      </p:sp>
    </p:spTree>
    <p:extLst>
      <p:ext uri="{BB962C8B-B14F-4D97-AF65-F5344CB8AC3E}">
        <p14:creationId xmlns:p14="http://schemas.microsoft.com/office/powerpoint/2010/main" val="2457833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08634A-FEA9-A74B-B0F8-F88A643E9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930C4F-5584-B448-AB45-F9CA52E83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9498" y="1860550"/>
            <a:ext cx="4572000" cy="31369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pic>
        <p:nvPicPr>
          <p:cNvPr id="5" name="Picture 4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2AC546B5-0872-D345-B78B-A6FF52B01A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5999" y="0"/>
            <a:ext cx="9622972" cy="8025673"/>
          </a:xfrm>
          <a:custGeom>
            <a:avLst/>
            <a:gdLst>
              <a:gd name="connsiteX0" fmla="*/ 2776736 w 9622972"/>
              <a:gd name="connsiteY0" fmla="*/ 0 h 8025673"/>
              <a:gd name="connsiteX1" fmla="*/ 6846236 w 9622972"/>
              <a:gd name="connsiteY1" fmla="*/ 0 h 8025673"/>
              <a:gd name="connsiteX2" fmla="*/ 6897464 w 9622972"/>
              <a:gd name="connsiteY2" fmla="*/ 23160 h 8025673"/>
              <a:gd name="connsiteX3" fmla="*/ 9622972 w 9622972"/>
              <a:gd name="connsiteY3" fmla="*/ 4360181 h 8025673"/>
              <a:gd name="connsiteX4" fmla="*/ 8046620 w 9622972"/>
              <a:gd name="connsiteY4" fmla="*/ 7921730 h 8025673"/>
              <a:gd name="connsiteX5" fmla="*/ 7926624 w 9622972"/>
              <a:gd name="connsiteY5" fmla="*/ 8025673 h 8025673"/>
              <a:gd name="connsiteX6" fmla="*/ 1696348 w 9622972"/>
              <a:gd name="connsiteY6" fmla="*/ 8025673 h 8025673"/>
              <a:gd name="connsiteX7" fmla="*/ 1576352 w 9622972"/>
              <a:gd name="connsiteY7" fmla="*/ 7921730 h 8025673"/>
              <a:gd name="connsiteX8" fmla="*/ 0 w 9622972"/>
              <a:gd name="connsiteY8" fmla="*/ 4360181 h 8025673"/>
              <a:gd name="connsiteX9" fmla="*/ 2725508 w 9622972"/>
              <a:gd name="connsiteY9" fmla="*/ 23160 h 8025673"/>
              <a:gd name="connsiteX10" fmla="*/ 2776736 w 9622972"/>
              <a:gd name="connsiteY10" fmla="*/ 0 h 8025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2972" h="8025673">
                <a:moveTo>
                  <a:pt x="2776736" y="0"/>
                </a:moveTo>
                <a:lnTo>
                  <a:pt x="6846236" y="0"/>
                </a:lnTo>
                <a:lnTo>
                  <a:pt x="6897464" y="23160"/>
                </a:lnTo>
                <a:cubicBezTo>
                  <a:pt x="8510121" y="800218"/>
                  <a:pt x="9622972" y="2450240"/>
                  <a:pt x="9622972" y="4360181"/>
                </a:cubicBezTo>
                <a:cubicBezTo>
                  <a:pt x="9622972" y="5771877"/>
                  <a:pt x="9015006" y="7041575"/>
                  <a:pt x="8046620" y="7921730"/>
                </a:cubicBezTo>
                <a:lnTo>
                  <a:pt x="7926624" y="8025673"/>
                </a:lnTo>
                <a:lnTo>
                  <a:pt x="1696348" y="8025673"/>
                </a:lnTo>
                <a:lnTo>
                  <a:pt x="1576352" y="7921730"/>
                </a:lnTo>
                <a:cubicBezTo>
                  <a:pt x="607966" y="7041575"/>
                  <a:pt x="0" y="5771877"/>
                  <a:pt x="0" y="4360181"/>
                </a:cubicBezTo>
                <a:cubicBezTo>
                  <a:pt x="0" y="2450240"/>
                  <a:pt x="1112851" y="800218"/>
                  <a:pt x="2725508" y="23160"/>
                </a:cubicBezTo>
                <a:lnTo>
                  <a:pt x="2776736" y="0"/>
                </a:lnTo>
                <a:close/>
              </a:path>
            </a:pathLst>
          </a:cu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53B1FC7-7F2D-D946-9F00-D6F4164D88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4509" y="6392997"/>
            <a:ext cx="533400" cy="266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F7E99F-E271-4648-829C-5359AEB2E66A}"/>
              </a:ext>
            </a:extLst>
          </p:cNvPr>
          <p:cNvSpPr txBox="1"/>
          <p:nvPr userDrawn="1"/>
        </p:nvSpPr>
        <p:spPr>
          <a:xfrm>
            <a:off x="11687902" y="6385674"/>
            <a:ext cx="416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400" b="1" i="0" dirty="0">
                <a:solidFill>
                  <a:schemeClr val="bg1"/>
                </a:solidFill>
                <a:latin typeface="Georgia" panose="02040502050405020303" pitchFamily="18" charset="0"/>
                <a:cs typeface="Poppins SemiBold" pitchFamily="2" charset="77"/>
              </a:rPr>
              <a:t>.fi</a:t>
            </a:r>
          </a:p>
        </p:txBody>
      </p:sp>
    </p:spTree>
    <p:extLst>
      <p:ext uri="{BB962C8B-B14F-4D97-AF65-F5344CB8AC3E}">
        <p14:creationId xmlns:p14="http://schemas.microsoft.com/office/powerpoint/2010/main" val="1194326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plant&#10;&#10;Description automatically generated with medium confidence">
            <a:extLst>
              <a:ext uri="{FF2B5EF4-FFF2-40B4-BE49-F238E27FC236}">
                <a16:creationId xmlns:a16="http://schemas.microsoft.com/office/drawing/2014/main" id="{AB7DCCE5-AE3C-B64D-A0B0-172EFE43E3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-451305"/>
            <a:ext cx="7848601" cy="9622972"/>
          </a:xfrm>
          <a:custGeom>
            <a:avLst/>
            <a:gdLst>
              <a:gd name="connsiteX0" fmla="*/ 4811486 w 7848601"/>
              <a:gd name="connsiteY0" fmla="*/ 0 h 9622972"/>
              <a:gd name="connsiteX1" fmla="*/ 7690275 w 7848601"/>
              <a:gd name="connsiteY1" fmla="*/ 955872 h 9622972"/>
              <a:gd name="connsiteX2" fmla="*/ 7848601 w 7848601"/>
              <a:gd name="connsiteY2" fmla="*/ 1080292 h 9622972"/>
              <a:gd name="connsiteX3" fmla="*/ 7848601 w 7848601"/>
              <a:gd name="connsiteY3" fmla="*/ 8542680 h 9622972"/>
              <a:gd name="connsiteX4" fmla="*/ 7690275 w 7848601"/>
              <a:gd name="connsiteY4" fmla="*/ 8667100 h 9622972"/>
              <a:gd name="connsiteX5" fmla="*/ 4811486 w 7848601"/>
              <a:gd name="connsiteY5" fmla="*/ 9622972 h 9622972"/>
              <a:gd name="connsiteX6" fmla="*/ 0 w 7848601"/>
              <a:gd name="connsiteY6" fmla="*/ 4811486 h 9622972"/>
              <a:gd name="connsiteX7" fmla="*/ 4811486 w 7848601"/>
              <a:gd name="connsiteY7" fmla="*/ 0 h 9622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8601" h="9622972">
                <a:moveTo>
                  <a:pt x="4811486" y="0"/>
                </a:moveTo>
                <a:cubicBezTo>
                  <a:pt x="5891018" y="0"/>
                  <a:pt x="6887514" y="355523"/>
                  <a:pt x="7690275" y="955872"/>
                </a:cubicBezTo>
                <a:lnTo>
                  <a:pt x="7848601" y="1080292"/>
                </a:lnTo>
                <a:lnTo>
                  <a:pt x="7848601" y="8542680"/>
                </a:lnTo>
                <a:lnTo>
                  <a:pt x="7690275" y="8667100"/>
                </a:lnTo>
                <a:cubicBezTo>
                  <a:pt x="6887514" y="9267449"/>
                  <a:pt x="5891018" y="9622972"/>
                  <a:pt x="4811486" y="9622972"/>
                </a:cubicBezTo>
                <a:cubicBezTo>
                  <a:pt x="2154176" y="9622972"/>
                  <a:pt x="0" y="7468796"/>
                  <a:pt x="0" y="4811486"/>
                </a:cubicBezTo>
                <a:cubicBezTo>
                  <a:pt x="0" y="2154176"/>
                  <a:pt x="2154176" y="0"/>
                  <a:pt x="4811486" y="0"/>
                </a:cubicBezTo>
                <a:close/>
              </a:path>
            </a:pathLst>
          </a:cu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08634A-FEA9-A74B-B0F8-F88A643E9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930C4F-5584-B448-AB45-F9CA52E83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9498" y="1860550"/>
            <a:ext cx="4572000" cy="31369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DEBE2C1-E3EC-2D49-A17E-5D9CFE75BA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4509" y="6392997"/>
            <a:ext cx="533400" cy="266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07F666-EC97-C540-A04C-0EAA245F482F}"/>
              </a:ext>
            </a:extLst>
          </p:cNvPr>
          <p:cNvSpPr txBox="1"/>
          <p:nvPr userDrawn="1"/>
        </p:nvSpPr>
        <p:spPr>
          <a:xfrm>
            <a:off x="11687902" y="6385674"/>
            <a:ext cx="416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400" b="1" i="0" dirty="0">
                <a:solidFill>
                  <a:schemeClr val="bg1"/>
                </a:solidFill>
                <a:latin typeface="Georgia" panose="02040502050405020303" pitchFamily="18" charset="0"/>
                <a:cs typeface="Poppins SemiBold" pitchFamily="2" charset="77"/>
              </a:rPr>
              <a:t>.fi</a:t>
            </a:r>
          </a:p>
        </p:txBody>
      </p:sp>
    </p:spTree>
    <p:extLst>
      <p:ext uri="{BB962C8B-B14F-4D97-AF65-F5344CB8AC3E}">
        <p14:creationId xmlns:p14="http://schemas.microsoft.com/office/powerpoint/2010/main" val="3078215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itting on a couch with a dog&#10;&#10;Description automatically generated with medium confidence">
            <a:extLst>
              <a:ext uri="{FF2B5EF4-FFF2-40B4-BE49-F238E27FC236}">
                <a16:creationId xmlns:a16="http://schemas.microsoft.com/office/drawing/2014/main" id="{63A3D631-6DD3-8F4C-A761-91C4876326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6096000" y="-451305"/>
            <a:ext cx="9622972" cy="8613449"/>
          </a:xfrm>
          <a:custGeom>
            <a:avLst/>
            <a:gdLst>
              <a:gd name="connsiteX0" fmla="*/ 4811486 w 9622972"/>
              <a:gd name="connsiteY0" fmla="*/ 0 h 8613449"/>
              <a:gd name="connsiteX1" fmla="*/ 0 w 9622972"/>
              <a:gd name="connsiteY1" fmla="*/ 4811486 h 8613449"/>
              <a:gd name="connsiteX2" fmla="*/ 1750934 w 9622972"/>
              <a:gd name="connsiteY2" fmla="*/ 8524262 h 8613449"/>
              <a:gd name="connsiteX3" fmla="*/ 1864425 w 9622972"/>
              <a:gd name="connsiteY3" fmla="*/ 8613449 h 8613449"/>
              <a:gd name="connsiteX4" fmla="*/ 7758547 w 9622972"/>
              <a:gd name="connsiteY4" fmla="*/ 8613449 h 8613449"/>
              <a:gd name="connsiteX5" fmla="*/ 7872038 w 9622972"/>
              <a:gd name="connsiteY5" fmla="*/ 8524262 h 8613449"/>
              <a:gd name="connsiteX6" fmla="*/ 9622972 w 9622972"/>
              <a:gd name="connsiteY6" fmla="*/ 4811486 h 8613449"/>
              <a:gd name="connsiteX7" fmla="*/ 4811486 w 9622972"/>
              <a:gd name="connsiteY7" fmla="*/ 0 h 861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22972" h="8613449">
                <a:moveTo>
                  <a:pt x="4811486" y="0"/>
                </a:moveTo>
                <a:cubicBezTo>
                  <a:pt x="2154176" y="0"/>
                  <a:pt x="0" y="2154176"/>
                  <a:pt x="0" y="4811486"/>
                </a:cubicBezTo>
                <a:cubicBezTo>
                  <a:pt x="0" y="6306223"/>
                  <a:pt x="681595" y="7641765"/>
                  <a:pt x="1750934" y="8524262"/>
                </a:cubicBezTo>
                <a:lnTo>
                  <a:pt x="1864425" y="8613449"/>
                </a:lnTo>
                <a:lnTo>
                  <a:pt x="7758547" y="8613449"/>
                </a:lnTo>
                <a:lnTo>
                  <a:pt x="7872038" y="8524262"/>
                </a:lnTo>
                <a:cubicBezTo>
                  <a:pt x="8941377" y="7641765"/>
                  <a:pt x="9622972" y="6306223"/>
                  <a:pt x="9622972" y="4811486"/>
                </a:cubicBezTo>
                <a:cubicBezTo>
                  <a:pt x="9622972" y="2154176"/>
                  <a:pt x="7468796" y="0"/>
                  <a:pt x="4811486" y="0"/>
                </a:cubicBezTo>
                <a:close/>
              </a:path>
            </a:pathLst>
          </a:cu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08634A-FEA9-A74B-B0F8-F88A643E9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930C4F-5584-B448-AB45-F9CA52E83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9498" y="1860550"/>
            <a:ext cx="4572000" cy="31369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DEBE2C1-E3EC-2D49-A17E-5D9CFE75BA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4509" y="6392997"/>
            <a:ext cx="533400" cy="266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07F666-EC97-C540-A04C-0EAA245F482F}"/>
              </a:ext>
            </a:extLst>
          </p:cNvPr>
          <p:cNvSpPr txBox="1"/>
          <p:nvPr userDrawn="1"/>
        </p:nvSpPr>
        <p:spPr>
          <a:xfrm>
            <a:off x="11687902" y="6385674"/>
            <a:ext cx="416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400" b="1" i="0" dirty="0">
                <a:solidFill>
                  <a:schemeClr val="bg1"/>
                </a:solidFill>
                <a:latin typeface="Georgia" panose="02040502050405020303" pitchFamily="18" charset="0"/>
                <a:cs typeface="Poppins SemiBold" pitchFamily="2" charset="77"/>
              </a:rPr>
              <a:t>.fi</a:t>
            </a:r>
          </a:p>
        </p:txBody>
      </p:sp>
    </p:spTree>
    <p:extLst>
      <p:ext uri="{BB962C8B-B14F-4D97-AF65-F5344CB8AC3E}">
        <p14:creationId xmlns:p14="http://schemas.microsoft.com/office/powerpoint/2010/main" val="20819569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095C870-E69C-D54B-A10E-A212E91FA2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5365" y="4803597"/>
            <a:ext cx="3644177" cy="4651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r">
              <a:buNone/>
              <a:defRPr sz="1400"/>
            </a:lvl2pPr>
            <a:lvl3pPr marL="914400" indent="0" algn="r">
              <a:buNone/>
              <a:defRPr sz="1200"/>
            </a:lvl3pPr>
            <a:lvl4pPr marL="1371600" indent="0" algn="r">
              <a:buNone/>
              <a:defRPr sz="1100"/>
            </a:lvl4pPr>
            <a:lvl5pPr marL="1828800" indent="0" algn="r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77C663-21B6-AA48-96F0-11793E6FA6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365" y="3031298"/>
            <a:ext cx="6926240" cy="17722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0D8892B-6997-7B48-B548-A78AB39890C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C446429-0BA0-F545-B797-D38E8DC968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4509" y="6392997"/>
            <a:ext cx="533400" cy="2667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45BA59-BF42-7349-8749-91060B753A58}"/>
              </a:ext>
            </a:extLst>
          </p:cNvPr>
          <p:cNvSpPr txBox="1"/>
          <p:nvPr userDrawn="1"/>
        </p:nvSpPr>
        <p:spPr>
          <a:xfrm>
            <a:off x="11687902" y="6385674"/>
            <a:ext cx="416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400" b="1" i="0" dirty="0">
                <a:solidFill>
                  <a:schemeClr val="bg1"/>
                </a:solidFill>
                <a:latin typeface="Georgia" panose="02040502050405020303" pitchFamily="18" charset="0"/>
                <a:cs typeface="Poppins SemiBold" pitchFamily="2" charset="77"/>
              </a:rPr>
              <a:t>.fi</a:t>
            </a:r>
          </a:p>
        </p:txBody>
      </p:sp>
    </p:spTree>
    <p:extLst>
      <p:ext uri="{BB962C8B-B14F-4D97-AF65-F5344CB8AC3E}">
        <p14:creationId xmlns:p14="http://schemas.microsoft.com/office/powerpoint/2010/main" val="2580028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2788628-D587-AC4C-B1EB-4FE7162234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5365" y="4803597"/>
            <a:ext cx="3644177" cy="4651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r">
              <a:buNone/>
              <a:defRPr sz="1400"/>
            </a:lvl2pPr>
            <a:lvl3pPr marL="914400" indent="0" algn="r">
              <a:buNone/>
              <a:defRPr sz="1200"/>
            </a:lvl3pPr>
            <a:lvl4pPr marL="1371600" indent="0" algn="r">
              <a:buNone/>
              <a:defRPr sz="1100"/>
            </a:lvl4pPr>
            <a:lvl5pPr marL="1828800" indent="0" algn="r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5FD016D-70C3-EE4F-908C-D50F754E3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365" y="3031298"/>
            <a:ext cx="6926240" cy="17722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D5654F-132E-FB4D-B204-8EC4A1B786F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C98F1A7-B816-4345-8331-9E4F46B646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4509" y="6392997"/>
            <a:ext cx="533400" cy="266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55ECCE-1524-8244-B410-A9D247324A4F}"/>
              </a:ext>
            </a:extLst>
          </p:cNvPr>
          <p:cNvSpPr txBox="1"/>
          <p:nvPr userDrawn="1"/>
        </p:nvSpPr>
        <p:spPr>
          <a:xfrm>
            <a:off x="11687902" y="6385674"/>
            <a:ext cx="416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400" b="1" i="0" dirty="0">
                <a:solidFill>
                  <a:schemeClr val="bg1"/>
                </a:solidFill>
                <a:latin typeface="Georgia" panose="02040502050405020303" pitchFamily="18" charset="0"/>
                <a:cs typeface="Poppins SemiBold" pitchFamily="2" charset="77"/>
              </a:rPr>
              <a:t>.fi</a:t>
            </a:r>
          </a:p>
        </p:txBody>
      </p:sp>
    </p:spTree>
    <p:extLst>
      <p:ext uri="{BB962C8B-B14F-4D97-AF65-F5344CB8AC3E}">
        <p14:creationId xmlns:p14="http://schemas.microsoft.com/office/powerpoint/2010/main" val="4123474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08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C230BFE-F8A6-2B44-BA61-32B0B7B6B8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5365" y="4803597"/>
            <a:ext cx="3644177" cy="4651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r">
              <a:buNone/>
              <a:defRPr sz="1400"/>
            </a:lvl2pPr>
            <a:lvl3pPr marL="914400" indent="0" algn="r">
              <a:buNone/>
              <a:defRPr sz="1200"/>
            </a:lvl3pPr>
            <a:lvl4pPr marL="1371600" indent="0" algn="r">
              <a:buNone/>
              <a:defRPr sz="1100"/>
            </a:lvl4pPr>
            <a:lvl5pPr marL="1828800" indent="0" algn="r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FD771A3-9838-834E-856D-C490750C4C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365" y="3031298"/>
            <a:ext cx="6926240" cy="17722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4A925A-9EEE-6842-AEAA-1EEBA35317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9330C07-7697-2B48-BF9E-C7FCCB36E0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4509" y="6392997"/>
            <a:ext cx="533400" cy="266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147A16-FB82-8B46-AAA2-A5CC85730DBC}"/>
              </a:ext>
            </a:extLst>
          </p:cNvPr>
          <p:cNvSpPr txBox="1"/>
          <p:nvPr userDrawn="1"/>
        </p:nvSpPr>
        <p:spPr>
          <a:xfrm>
            <a:off x="11687902" y="6385674"/>
            <a:ext cx="416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400" b="1" i="0" dirty="0">
                <a:solidFill>
                  <a:schemeClr val="bg1"/>
                </a:solidFill>
                <a:latin typeface="Georgia" panose="02040502050405020303" pitchFamily="18" charset="0"/>
                <a:cs typeface="Poppins SemiBold" pitchFamily="2" charset="77"/>
              </a:rPr>
              <a:t>.fi</a:t>
            </a:r>
          </a:p>
        </p:txBody>
      </p:sp>
    </p:spTree>
    <p:extLst>
      <p:ext uri="{BB962C8B-B14F-4D97-AF65-F5344CB8AC3E}">
        <p14:creationId xmlns:p14="http://schemas.microsoft.com/office/powerpoint/2010/main" val="3333091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FBF18C-1DFD-3343-8D01-B34403500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E233-3623-8845-815B-BE88995FA048}" type="datetime1">
              <a:rPr lang="fi-FI" smtClean="0"/>
              <a:t>3.11.2023</a:t>
            </a:fld>
            <a:endParaRPr lang="en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02DF97-99CE-8544-AD00-BF0ED0083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MIELI Suomen Mielenterveys ry</a:t>
            </a:r>
            <a:endParaRPr lang="en-FI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8EC42F-0566-9F46-B27D-3C1BF88E74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1528" y="943429"/>
            <a:ext cx="3380014" cy="169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678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rgbClr val="575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C230BFE-F8A6-2B44-BA61-32B0B7B6B8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5365" y="4803597"/>
            <a:ext cx="3644177" cy="4651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r">
              <a:buNone/>
              <a:defRPr sz="1400"/>
            </a:lvl2pPr>
            <a:lvl3pPr marL="914400" indent="0" algn="r">
              <a:buNone/>
              <a:defRPr sz="1200"/>
            </a:lvl3pPr>
            <a:lvl4pPr marL="1371600" indent="0" algn="r">
              <a:buNone/>
              <a:defRPr sz="1100"/>
            </a:lvl4pPr>
            <a:lvl5pPr marL="1828800" indent="0" algn="r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FD771A3-9838-834E-856D-C490750C4C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365" y="3031298"/>
            <a:ext cx="6926240" cy="17722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4A925A-9EEE-6842-AEAA-1EEBA35317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9330C07-7697-2B48-BF9E-C7FCCB36E0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4509" y="6392997"/>
            <a:ext cx="533400" cy="266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147A16-FB82-8B46-AAA2-A5CC85730DBC}"/>
              </a:ext>
            </a:extLst>
          </p:cNvPr>
          <p:cNvSpPr txBox="1"/>
          <p:nvPr userDrawn="1"/>
        </p:nvSpPr>
        <p:spPr>
          <a:xfrm>
            <a:off x="11687902" y="6385674"/>
            <a:ext cx="416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400" b="1" i="0" dirty="0">
                <a:solidFill>
                  <a:schemeClr val="bg1"/>
                </a:solidFill>
                <a:latin typeface="Georgia" panose="02040502050405020303" pitchFamily="18" charset="0"/>
                <a:cs typeface="Poppins SemiBold" pitchFamily="2" charset="77"/>
              </a:rPr>
              <a:t>.fi</a:t>
            </a:r>
          </a:p>
        </p:txBody>
      </p:sp>
    </p:spTree>
    <p:extLst>
      <p:ext uri="{BB962C8B-B14F-4D97-AF65-F5344CB8AC3E}">
        <p14:creationId xmlns:p14="http://schemas.microsoft.com/office/powerpoint/2010/main" val="40190392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05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B5813CC-4C5A-A84F-97D6-D99C23E087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528" y="943429"/>
            <a:ext cx="3380014" cy="1690007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752ED08-48D9-F14A-B57E-3BF00F6ED9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5365" y="4803597"/>
            <a:ext cx="3644177" cy="4651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r">
              <a:buNone/>
              <a:defRPr sz="1400"/>
            </a:lvl2pPr>
            <a:lvl3pPr marL="914400" indent="0" algn="r">
              <a:buNone/>
              <a:defRPr sz="1200"/>
            </a:lvl3pPr>
            <a:lvl4pPr marL="1371600" indent="0" algn="r">
              <a:buNone/>
              <a:defRPr sz="1100"/>
            </a:lvl4pPr>
            <a:lvl5pPr marL="1828800" indent="0" algn="r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2AFB4C-675A-BA42-9703-0EFFA1590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365" y="3031298"/>
            <a:ext cx="6926240" cy="17722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3E4801-05AB-2646-B1A7-14F777B4B5F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2599B33-2B88-544A-B232-063B014AC2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4509" y="6392997"/>
            <a:ext cx="533400" cy="266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59C201-E8D5-094A-962B-93F3F7593925}"/>
              </a:ext>
            </a:extLst>
          </p:cNvPr>
          <p:cNvSpPr txBox="1"/>
          <p:nvPr userDrawn="1"/>
        </p:nvSpPr>
        <p:spPr>
          <a:xfrm>
            <a:off x="11687902" y="6385674"/>
            <a:ext cx="416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400" b="1" i="0" dirty="0">
                <a:solidFill>
                  <a:schemeClr val="tx1"/>
                </a:solidFill>
                <a:latin typeface="Georgia" panose="02040502050405020303" pitchFamily="18" charset="0"/>
                <a:cs typeface="Poppins SemiBold" pitchFamily="2" charset="77"/>
              </a:rPr>
              <a:t>.fi</a:t>
            </a:r>
          </a:p>
        </p:txBody>
      </p:sp>
    </p:spTree>
    <p:extLst>
      <p:ext uri="{BB962C8B-B14F-4D97-AF65-F5344CB8AC3E}">
        <p14:creationId xmlns:p14="http://schemas.microsoft.com/office/powerpoint/2010/main" val="18695360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D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86CDB70-ED0A-4B46-A5DD-C3EC3713B4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5365" y="4803597"/>
            <a:ext cx="3644177" cy="4651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57200" indent="0" algn="r">
              <a:buNone/>
              <a:defRPr sz="1400"/>
            </a:lvl2pPr>
            <a:lvl3pPr marL="914400" indent="0" algn="r">
              <a:buNone/>
              <a:defRPr sz="1200"/>
            </a:lvl3pPr>
            <a:lvl4pPr marL="1371600" indent="0" algn="r">
              <a:buNone/>
              <a:defRPr sz="1100"/>
            </a:lvl4pPr>
            <a:lvl5pPr marL="1828800" indent="0" algn="r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1FF20F-951F-4743-8564-3AF708C019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365" y="3031298"/>
            <a:ext cx="6926240" cy="17722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EF6AE6-DCCF-9447-B6A9-D0307856012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332BFD7-0658-444B-8644-6FD24D0841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4509" y="6392997"/>
            <a:ext cx="533400" cy="266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97BA04-CA62-4D4F-99F7-EB7EAFD0DDD0}"/>
              </a:ext>
            </a:extLst>
          </p:cNvPr>
          <p:cNvSpPr txBox="1"/>
          <p:nvPr userDrawn="1"/>
        </p:nvSpPr>
        <p:spPr>
          <a:xfrm>
            <a:off x="11687902" y="6385674"/>
            <a:ext cx="416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400" b="1" i="0" dirty="0">
                <a:solidFill>
                  <a:schemeClr val="tx1"/>
                </a:solidFill>
                <a:latin typeface="Georgia" panose="02040502050405020303" pitchFamily="18" charset="0"/>
                <a:cs typeface="Poppins SemiBold" pitchFamily="2" charset="77"/>
              </a:rPr>
              <a:t>.fi</a:t>
            </a:r>
          </a:p>
        </p:txBody>
      </p:sp>
    </p:spTree>
    <p:extLst>
      <p:ext uri="{BB962C8B-B14F-4D97-AF65-F5344CB8AC3E}">
        <p14:creationId xmlns:p14="http://schemas.microsoft.com/office/powerpoint/2010/main" val="2449283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53E65ED-6176-214C-99D3-7431E7A05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75" y="615497"/>
            <a:ext cx="9306129" cy="999217"/>
          </a:xfrm>
        </p:spPr>
        <p:txBody>
          <a:bodyPr anchor="t">
            <a:normAutofit/>
          </a:bodyPr>
          <a:lstStyle>
            <a:lvl1pPr>
              <a:lnSpc>
                <a:spcPts val="3600"/>
              </a:lnSpc>
              <a:defRPr sz="3600" b="1" i="0">
                <a:solidFill>
                  <a:schemeClr val="tx1"/>
                </a:solidFill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725C6AD-FF28-D64F-8F01-E3323D9FD4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5713" y="1721284"/>
            <a:ext cx="9909967" cy="452121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67172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59535A5-F716-9440-999C-EF1A45E82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75" y="615497"/>
            <a:ext cx="9306129" cy="999217"/>
          </a:xfrm>
        </p:spPr>
        <p:txBody>
          <a:bodyPr anchor="t">
            <a:normAutofit/>
          </a:bodyPr>
          <a:lstStyle>
            <a:lvl1pPr>
              <a:lnSpc>
                <a:spcPts val="3600"/>
              </a:lnSpc>
              <a:defRPr sz="3600" b="1" i="0"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BE89F5F-4875-6549-9F44-4C985DAD0D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5713" y="1721284"/>
            <a:ext cx="4850287" cy="452121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CFACD2C-3CA3-BA4E-8D25-F03FEA020B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98713" y="1721284"/>
            <a:ext cx="4850287" cy="452121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6775570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AB6F5-9A4B-2B47-8F41-4A749788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915" y="1716390"/>
            <a:ext cx="9306129" cy="3448155"/>
          </a:xfrm>
        </p:spPr>
        <p:txBody>
          <a:bodyPr anchor="ctr">
            <a:normAutofit/>
          </a:bodyPr>
          <a:lstStyle>
            <a:lvl1pPr>
              <a:lnSpc>
                <a:spcPts val="3600"/>
              </a:lnSpc>
              <a:defRPr sz="3600" b="1" i="0"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8C26C6-AD7C-E64D-8CA5-ABA28E8557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42000" y="5164545"/>
            <a:ext cx="3620044" cy="465138"/>
          </a:xfrm>
        </p:spPr>
        <p:txBody>
          <a:bodyPr anchor="ctr">
            <a:noAutofit/>
          </a:bodyPr>
          <a:lstStyle>
            <a:lvl1pPr marL="0" indent="0" algn="r">
              <a:buNone/>
              <a:defRPr sz="1800">
                <a:solidFill>
                  <a:schemeClr val="accent1"/>
                </a:solidFill>
              </a:defRPr>
            </a:lvl1pPr>
            <a:lvl2pPr marL="457200" indent="0" algn="r">
              <a:buNone/>
              <a:defRPr sz="1400"/>
            </a:lvl2pPr>
            <a:lvl3pPr marL="914400" indent="0" algn="r">
              <a:buNone/>
              <a:defRPr sz="1200"/>
            </a:lvl3pPr>
            <a:lvl4pPr marL="1371600" indent="0" algn="r">
              <a:buNone/>
              <a:defRPr sz="1100"/>
            </a:lvl4pPr>
            <a:lvl5pPr marL="1828800" indent="0" algn="r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0906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42727F8D-ECBE-7343-ABD8-29B65D32CA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4213230" y="762001"/>
            <a:ext cx="8460325" cy="5959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9AB6F5-9A4B-2B47-8F41-4A749788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75" y="615497"/>
            <a:ext cx="9306129" cy="999217"/>
          </a:xfrm>
        </p:spPr>
        <p:txBody>
          <a:bodyPr anchor="t">
            <a:normAutofit/>
          </a:bodyPr>
          <a:lstStyle>
            <a:lvl1pPr>
              <a:lnSpc>
                <a:spcPts val="3600"/>
              </a:lnSpc>
              <a:defRPr sz="3600" b="1" i="0"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79BC6B1-F050-B84E-9988-364A3E8F2B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5713" y="1721284"/>
            <a:ext cx="9909967" cy="452121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718041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1DD3D633-9F29-4345-BDE0-8B205AA732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17515" y="1193888"/>
            <a:ext cx="14966756" cy="4470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9AB6F5-9A4B-2B47-8F41-4A749788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75" y="615497"/>
            <a:ext cx="9306129" cy="999217"/>
          </a:xfrm>
        </p:spPr>
        <p:txBody>
          <a:bodyPr anchor="t">
            <a:normAutofit/>
          </a:bodyPr>
          <a:lstStyle>
            <a:lvl1pPr>
              <a:lnSpc>
                <a:spcPts val="3600"/>
              </a:lnSpc>
              <a:defRPr sz="3600" b="1" i="0"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79BC6B1-F050-B84E-9988-364A3E8F2B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5713" y="1721284"/>
            <a:ext cx="9909967" cy="452121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162977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53E65ED-6176-214C-99D3-7431E7A05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75" y="615497"/>
            <a:ext cx="9306129" cy="999217"/>
          </a:xfrm>
        </p:spPr>
        <p:txBody>
          <a:bodyPr anchor="t">
            <a:normAutofit/>
          </a:bodyPr>
          <a:lstStyle>
            <a:lvl1pPr>
              <a:lnSpc>
                <a:spcPts val="3600"/>
              </a:lnSpc>
              <a:defRPr sz="3600" b="1" i="0">
                <a:solidFill>
                  <a:schemeClr val="tx1"/>
                </a:solidFill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725C6AD-FF28-D64F-8F01-E3323D9FD4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5713" y="1721285"/>
            <a:ext cx="9909967" cy="229191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AF863DA-25C4-9D49-B85F-CC64FBB2B2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120" y="3193267"/>
            <a:ext cx="11283759" cy="337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486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3595EF2-A53A-0343-93BE-13AC9FE081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000" y="0"/>
            <a:ext cx="6858000" cy="6858000"/>
          </a:xfrm>
        </p:spPr>
        <p:txBody>
          <a:bodyPr/>
          <a:lstStyle/>
          <a:p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9AB6F5-9A4B-2B47-8F41-4A749788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498" y="2385359"/>
            <a:ext cx="3670392" cy="2087282"/>
          </a:xfrm>
        </p:spPr>
        <p:txBody>
          <a:bodyPr anchor="ctr">
            <a:normAutofit/>
          </a:bodyPr>
          <a:lstStyle>
            <a:lvl1pPr>
              <a:lnSpc>
                <a:spcPts val="3600"/>
              </a:lnSpc>
              <a:defRPr sz="3600" b="1" i="0"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08172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AF1B78-134B-A44E-882F-407F2DB07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58001-0BA6-9449-9800-D72739579F31}" type="datetime1">
              <a:rPr lang="fi-FI" smtClean="0"/>
              <a:t>3.11.2023</a:t>
            </a:fld>
            <a:endParaRPr lang="en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7BE671-C315-DD4C-B01D-49042299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MIELI Suomen Mielenterveys ry</a:t>
            </a:r>
            <a:endParaRPr lang="en-FI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852D787-445E-CD46-B11B-B2443D8593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1528" y="943429"/>
            <a:ext cx="3380014" cy="169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088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3595EF2-A53A-0343-93BE-13AC9FE081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1766509"/>
            <a:ext cx="6096000" cy="4466645"/>
          </a:xfrm>
        </p:spPr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F919555-2602-6A42-8DC5-A517697B547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5999" y="382209"/>
            <a:ext cx="6096000" cy="4466645"/>
          </a:xfrm>
        </p:spPr>
        <p:txBody>
          <a:bodyPr/>
          <a:lstStyle/>
          <a:p>
            <a:endParaRPr lang="en-FI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0168F7-4C2B-CD44-BF69-FC5A9AC463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10412" y="4973066"/>
            <a:ext cx="4067175" cy="1260088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latin typeface="+mn-lt"/>
              </a:defRPr>
            </a:lvl1pPr>
            <a:lvl2pPr marL="457200" indent="0" algn="ctr">
              <a:buNone/>
              <a:defRPr sz="3200" b="1">
                <a:latin typeface="+mn-lt"/>
              </a:defRPr>
            </a:lvl2pPr>
            <a:lvl3pPr marL="914400" indent="0" algn="ctr">
              <a:buNone/>
              <a:defRPr sz="3200" b="1">
                <a:latin typeface="+mn-lt"/>
              </a:defRPr>
            </a:lvl3pPr>
            <a:lvl4pPr marL="1371600" indent="0" algn="ctr">
              <a:buNone/>
              <a:defRPr sz="3200" b="1">
                <a:latin typeface="+mn-lt"/>
              </a:defRPr>
            </a:lvl4pPr>
            <a:lvl5pPr marL="1828800" indent="0" algn="ctr">
              <a:buNone/>
              <a:defRPr sz="3200" b="1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C8EF6DB-4460-5443-BC11-E4F9E5F3EB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4045" y="382209"/>
            <a:ext cx="4067175" cy="1260088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latin typeface="+mn-lt"/>
              </a:defRPr>
            </a:lvl1pPr>
            <a:lvl2pPr marL="457200" indent="0" algn="ctr">
              <a:buNone/>
              <a:defRPr sz="3200" b="1">
                <a:latin typeface="+mn-lt"/>
              </a:defRPr>
            </a:lvl2pPr>
            <a:lvl3pPr marL="914400" indent="0" algn="ctr">
              <a:buNone/>
              <a:defRPr sz="3200" b="1">
                <a:latin typeface="+mn-lt"/>
              </a:defRPr>
            </a:lvl3pPr>
            <a:lvl4pPr marL="1371600" indent="0" algn="ctr">
              <a:buNone/>
              <a:defRPr sz="3200" b="1">
                <a:latin typeface="+mn-lt"/>
              </a:defRPr>
            </a:lvl4pPr>
            <a:lvl5pPr marL="1828800" indent="0" algn="ctr">
              <a:buNone/>
              <a:defRPr sz="3200" b="1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3748684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3183F0-2D78-F746-89F0-5785A619CB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747089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AB6F5-9A4B-2B47-8F41-4A749788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75" y="615497"/>
            <a:ext cx="9306129" cy="999217"/>
          </a:xfrm>
        </p:spPr>
        <p:txBody>
          <a:bodyPr anchor="t">
            <a:normAutofit/>
          </a:bodyPr>
          <a:lstStyle>
            <a:lvl1pPr>
              <a:lnSpc>
                <a:spcPts val="3600"/>
              </a:lnSpc>
              <a:defRPr sz="3600" b="1" i="0"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79BC6B1-F050-B84E-9988-364A3E8F2B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5713" y="1721284"/>
            <a:ext cx="9909967" cy="452121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F23A"/>
              </a:buClr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rgbClr val="00F23A"/>
              </a:buClr>
              <a:defRPr sz="20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rgbClr val="00F23A"/>
              </a:buClr>
              <a:defRPr sz="1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rgbClr val="00F23A"/>
              </a:buClr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buClr>
                <a:srgbClr val="00F23A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891384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E0F1B4-0054-F144-BBE0-FA9FDA0B5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75" y="615497"/>
            <a:ext cx="9306129" cy="999217"/>
          </a:xfrm>
        </p:spPr>
        <p:txBody>
          <a:bodyPr anchor="t">
            <a:normAutofit/>
          </a:bodyPr>
          <a:lstStyle>
            <a:lvl1pPr>
              <a:lnSpc>
                <a:spcPts val="3600"/>
              </a:lnSpc>
              <a:defRPr sz="3600" b="1" i="0"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3929152-2197-1345-A5AE-F257CFD5B3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5713" y="1721284"/>
            <a:ext cx="4850287" cy="452121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F23A"/>
              </a:buClr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rgbClr val="00F23A"/>
              </a:buClr>
              <a:defRPr sz="20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rgbClr val="00F23A"/>
              </a:buClr>
              <a:defRPr sz="1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rgbClr val="00F23A"/>
              </a:buClr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buClr>
                <a:srgbClr val="00F23A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9C6CF21-D31B-2342-85CD-315CE3D2CB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98713" y="1721284"/>
            <a:ext cx="4850287" cy="452121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F23A"/>
              </a:buClr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rgbClr val="00F23A"/>
              </a:buClr>
              <a:defRPr sz="20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rgbClr val="00F23A"/>
              </a:buClr>
              <a:defRPr sz="1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rgbClr val="00F23A"/>
              </a:buClr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buClr>
                <a:srgbClr val="00F23A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7922919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AB6F5-9A4B-2B47-8F41-4A749788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915" y="1704922"/>
            <a:ext cx="9306129" cy="3448155"/>
          </a:xfrm>
        </p:spPr>
        <p:txBody>
          <a:bodyPr anchor="ctr">
            <a:normAutofit/>
          </a:bodyPr>
          <a:lstStyle>
            <a:lvl1pPr>
              <a:lnSpc>
                <a:spcPts val="3600"/>
              </a:lnSpc>
              <a:defRPr sz="3600" b="1" i="0"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968230-B079-BD43-9168-14687771DC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13902" y="5153077"/>
            <a:ext cx="3620044" cy="465138"/>
          </a:xfrm>
        </p:spPr>
        <p:txBody>
          <a:bodyPr anchor="ctr"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 algn="r">
              <a:buNone/>
              <a:defRPr sz="1400"/>
            </a:lvl2pPr>
            <a:lvl3pPr marL="914400" indent="0" algn="r">
              <a:buNone/>
              <a:defRPr sz="1200"/>
            </a:lvl3pPr>
            <a:lvl4pPr marL="1371600" indent="0" algn="r">
              <a:buNone/>
              <a:defRPr sz="1100"/>
            </a:lvl4pPr>
            <a:lvl5pPr marL="1828800" indent="0" algn="r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39280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42727F8D-ECBE-7343-ABD8-29B65D32CA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alphaModFix amt="5000"/>
          </a:blip>
          <a:stretch>
            <a:fillRect/>
          </a:stretch>
        </p:blipFill>
        <p:spPr>
          <a:xfrm>
            <a:off x="-4213230" y="762001"/>
            <a:ext cx="8460325" cy="5959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9AB6F5-9A4B-2B47-8F41-4A749788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75" y="615497"/>
            <a:ext cx="9306129" cy="999217"/>
          </a:xfrm>
        </p:spPr>
        <p:txBody>
          <a:bodyPr anchor="t">
            <a:normAutofit/>
          </a:bodyPr>
          <a:lstStyle>
            <a:lvl1pPr>
              <a:lnSpc>
                <a:spcPts val="3600"/>
              </a:lnSpc>
              <a:defRPr sz="3600" b="1" i="0"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79BC6B1-F050-B84E-9988-364A3E8F2B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5713" y="1721284"/>
            <a:ext cx="9909967" cy="452121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077163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BCE3760-8347-D24A-BE4B-48BFDA592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50000"/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17515" y="1193888"/>
            <a:ext cx="14966756" cy="4470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9AB6F5-9A4B-2B47-8F41-4A749788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75" y="615497"/>
            <a:ext cx="9306129" cy="999217"/>
          </a:xfrm>
        </p:spPr>
        <p:txBody>
          <a:bodyPr anchor="t">
            <a:normAutofit/>
          </a:bodyPr>
          <a:lstStyle>
            <a:lvl1pPr>
              <a:lnSpc>
                <a:spcPts val="3600"/>
              </a:lnSpc>
              <a:defRPr sz="3600" b="1" i="0"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79BC6B1-F050-B84E-9988-364A3E8F2B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5713" y="1721284"/>
            <a:ext cx="9909967" cy="452121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468098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53E65ED-6176-214C-99D3-7431E7A05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75" y="615497"/>
            <a:ext cx="9306129" cy="999217"/>
          </a:xfrm>
        </p:spPr>
        <p:txBody>
          <a:bodyPr anchor="t">
            <a:normAutofit/>
          </a:bodyPr>
          <a:lstStyle>
            <a:lvl1pPr>
              <a:lnSpc>
                <a:spcPts val="3600"/>
              </a:lnSpc>
              <a:defRPr sz="3600" b="1" i="0">
                <a:solidFill>
                  <a:schemeClr val="bg1"/>
                </a:solidFill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725C6AD-FF28-D64F-8F01-E3323D9FD4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5713" y="1721285"/>
            <a:ext cx="9909967" cy="229191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AF863DA-25C4-9D49-B85F-CC64FBB2B2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120" y="3193267"/>
            <a:ext cx="11283759" cy="337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794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3595EF2-A53A-0343-93BE-13AC9FE081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000" y="0"/>
            <a:ext cx="6858000" cy="6858000"/>
          </a:xfrm>
        </p:spPr>
        <p:txBody>
          <a:bodyPr/>
          <a:lstStyle/>
          <a:p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9AB6F5-9A4B-2B47-8F41-4A749788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498" y="2385359"/>
            <a:ext cx="3670392" cy="2087282"/>
          </a:xfrm>
        </p:spPr>
        <p:txBody>
          <a:bodyPr anchor="ctr">
            <a:normAutofit/>
          </a:bodyPr>
          <a:lstStyle>
            <a:lvl1pPr>
              <a:lnSpc>
                <a:spcPts val="3600"/>
              </a:lnSpc>
              <a:defRPr sz="3600" b="1" i="0"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491918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3595EF2-A53A-0343-93BE-13AC9FE081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1766509"/>
            <a:ext cx="6096000" cy="4466645"/>
          </a:xfrm>
        </p:spPr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F919555-2602-6A42-8DC5-A517697B547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382209"/>
            <a:ext cx="6096000" cy="4466645"/>
          </a:xfrm>
        </p:spPr>
        <p:txBody>
          <a:bodyPr/>
          <a:lstStyle/>
          <a:p>
            <a:endParaRPr lang="en-FI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0168F7-4C2B-CD44-BF69-FC5A9AC463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10780" y="4973066"/>
            <a:ext cx="4067175" cy="1260088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latin typeface="+mn-lt"/>
              </a:defRPr>
            </a:lvl1pPr>
            <a:lvl2pPr marL="457200" indent="0" algn="ctr">
              <a:buNone/>
              <a:defRPr sz="3200" b="1">
                <a:latin typeface="+mn-lt"/>
              </a:defRPr>
            </a:lvl2pPr>
            <a:lvl3pPr marL="914400" indent="0" algn="ctr">
              <a:buNone/>
              <a:defRPr sz="3200" b="1">
                <a:latin typeface="+mn-lt"/>
              </a:defRPr>
            </a:lvl3pPr>
            <a:lvl4pPr marL="1371600" indent="0" algn="ctr">
              <a:buNone/>
              <a:defRPr sz="3200" b="1">
                <a:latin typeface="+mn-lt"/>
              </a:defRPr>
            </a:lvl4pPr>
            <a:lvl5pPr marL="1828800" indent="0" algn="ctr">
              <a:buNone/>
              <a:defRPr sz="3200" b="1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C8EF6DB-4460-5443-BC11-E4F9E5F3EB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4045" y="382209"/>
            <a:ext cx="4067175" cy="1260088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latin typeface="+mn-lt"/>
              </a:defRPr>
            </a:lvl1pPr>
            <a:lvl2pPr marL="457200" indent="0" algn="ctr">
              <a:buNone/>
              <a:defRPr sz="3200" b="1">
                <a:latin typeface="+mn-lt"/>
              </a:defRPr>
            </a:lvl2pPr>
            <a:lvl3pPr marL="914400" indent="0" algn="ctr">
              <a:buNone/>
              <a:defRPr sz="3200" b="1">
                <a:latin typeface="+mn-lt"/>
              </a:defRPr>
            </a:lvl3pPr>
            <a:lvl4pPr marL="1371600" indent="0" algn="ctr">
              <a:buNone/>
              <a:defRPr sz="3200" b="1">
                <a:latin typeface="+mn-lt"/>
              </a:defRPr>
            </a:lvl4pPr>
            <a:lvl5pPr marL="1828800" indent="0" algn="ctr">
              <a:buNone/>
              <a:defRPr sz="3200" b="1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355508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BC081F-2C12-4B49-86BF-AD6502B7A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20510-8861-5742-A1CE-0D393DBCC1D5}" type="datetime1">
              <a:rPr lang="fi-FI" smtClean="0"/>
              <a:t>3.11.2023</a:t>
            </a:fld>
            <a:endParaRPr lang="en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14A678-424C-804B-933A-686C01013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MIELI Suomen Mielenterveys ry</a:t>
            </a:r>
            <a:endParaRPr lang="en-FI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68497B6-6285-404D-959F-E053A397BF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1528" y="943429"/>
            <a:ext cx="3380014" cy="169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734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3183F0-2D78-F746-89F0-5785A619CB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717252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AB6F5-9A4B-2B47-8F41-4A749788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75" y="615497"/>
            <a:ext cx="9306129" cy="999217"/>
          </a:xfrm>
        </p:spPr>
        <p:txBody>
          <a:bodyPr anchor="t">
            <a:normAutofit/>
          </a:bodyPr>
          <a:lstStyle>
            <a:lvl1pPr>
              <a:lnSpc>
                <a:spcPts val="3600"/>
              </a:lnSpc>
              <a:defRPr sz="3600" b="1" i="0"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79BC6B1-F050-B84E-9988-364A3E8F2B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5713" y="1721284"/>
            <a:ext cx="9909967" cy="452121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F23A"/>
              </a:buClr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rgbClr val="00F23A"/>
              </a:buClr>
              <a:defRPr sz="20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rgbClr val="00F23A"/>
              </a:buClr>
              <a:defRPr sz="1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rgbClr val="00F23A"/>
              </a:buClr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buClr>
                <a:srgbClr val="00F23A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159736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E0F1B4-0054-F144-BBE0-FA9FDA0B5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75" y="615497"/>
            <a:ext cx="9306129" cy="999217"/>
          </a:xfrm>
        </p:spPr>
        <p:txBody>
          <a:bodyPr anchor="t">
            <a:normAutofit/>
          </a:bodyPr>
          <a:lstStyle>
            <a:lvl1pPr>
              <a:lnSpc>
                <a:spcPts val="3600"/>
              </a:lnSpc>
              <a:defRPr sz="3600" b="1" i="0"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3929152-2197-1345-A5AE-F257CFD5B3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5713" y="1721284"/>
            <a:ext cx="4850287" cy="452121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F23A"/>
              </a:buClr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rgbClr val="00F23A"/>
              </a:buClr>
              <a:defRPr sz="20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rgbClr val="00F23A"/>
              </a:buClr>
              <a:defRPr sz="1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rgbClr val="00F23A"/>
              </a:buClr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buClr>
                <a:srgbClr val="00F23A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9C6CF21-D31B-2342-85CD-315CE3D2CB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98713" y="1721284"/>
            <a:ext cx="4850287" cy="452121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F23A"/>
              </a:buClr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rgbClr val="00F23A"/>
              </a:buClr>
              <a:defRPr sz="20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rgbClr val="00F23A"/>
              </a:buClr>
              <a:defRPr sz="1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rgbClr val="00F23A"/>
              </a:buClr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buClr>
                <a:srgbClr val="00F23A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3585708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AB6F5-9A4B-2B47-8F41-4A749788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915" y="1704922"/>
            <a:ext cx="9306129" cy="3448155"/>
          </a:xfrm>
        </p:spPr>
        <p:txBody>
          <a:bodyPr anchor="ctr">
            <a:normAutofit/>
          </a:bodyPr>
          <a:lstStyle>
            <a:lvl1pPr>
              <a:lnSpc>
                <a:spcPts val="3600"/>
              </a:lnSpc>
              <a:defRPr sz="3600" b="1" i="0"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968230-B079-BD43-9168-14687771DC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13902" y="5153077"/>
            <a:ext cx="3620044" cy="465138"/>
          </a:xfrm>
        </p:spPr>
        <p:txBody>
          <a:bodyPr anchor="ctr"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 algn="r">
              <a:buNone/>
              <a:defRPr sz="1400"/>
            </a:lvl2pPr>
            <a:lvl3pPr marL="914400" indent="0" algn="r">
              <a:buNone/>
              <a:defRPr sz="1200"/>
            </a:lvl3pPr>
            <a:lvl4pPr marL="1371600" indent="0" algn="r">
              <a:buNone/>
              <a:defRPr sz="1100"/>
            </a:lvl4pPr>
            <a:lvl5pPr marL="1828800" indent="0" algn="r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45262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42727F8D-ECBE-7343-ABD8-29B65D32CA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alphaModFix amt="5000"/>
          </a:blip>
          <a:stretch>
            <a:fillRect/>
          </a:stretch>
        </p:blipFill>
        <p:spPr>
          <a:xfrm>
            <a:off x="-4213230" y="762001"/>
            <a:ext cx="8460325" cy="5959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9AB6F5-9A4B-2B47-8F41-4A749788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75" y="615497"/>
            <a:ext cx="9306129" cy="999217"/>
          </a:xfrm>
        </p:spPr>
        <p:txBody>
          <a:bodyPr anchor="t">
            <a:normAutofit/>
          </a:bodyPr>
          <a:lstStyle>
            <a:lvl1pPr>
              <a:lnSpc>
                <a:spcPts val="3600"/>
              </a:lnSpc>
              <a:defRPr sz="3600" b="1" i="0"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79BC6B1-F050-B84E-9988-364A3E8F2B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5713" y="1721284"/>
            <a:ext cx="9909967" cy="452121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00908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BCE3760-8347-D24A-BE4B-48BFDA592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50000"/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17515" y="1193888"/>
            <a:ext cx="14966756" cy="4470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9AB6F5-9A4B-2B47-8F41-4A749788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75" y="615497"/>
            <a:ext cx="9306129" cy="999217"/>
          </a:xfrm>
        </p:spPr>
        <p:txBody>
          <a:bodyPr anchor="t">
            <a:normAutofit/>
          </a:bodyPr>
          <a:lstStyle>
            <a:lvl1pPr>
              <a:lnSpc>
                <a:spcPts val="3600"/>
              </a:lnSpc>
              <a:defRPr sz="3600" b="1" i="0"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79BC6B1-F050-B84E-9988-364A3E8F2B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5713" y="1721284"/>
            <a:ext cx="9909967" cy="452121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0984228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53E65ED-6176-214C-99D3-7431E7A05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75" y="615497"/>
            <a:ext cx="9306129" cy="999217"/>
          </a:xfrm>
        </p:spPr>
        <p:txBody>
          <a:bodyPr anchor="t">
            <a:normAutofit/>
          </a:bodyPr>
          <a:lstStyle>
            <a:lvl1pPr>
              <a:lnSpc>
                <a:spcPts val="3600"/>
              </a:lnSpc>
              <a:defRPr sz="3600" b="1" i="0">
                <a:solidFill>
                  <a:schemeClr val="bg1"/>
                </a:solidFill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725C6AD-FF28-D64F-8F01-E3323D9FD4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5713" y="1721285"/>
            <a:ext cx="9909967" cy="229191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AF863DA-25C4-9D49-B85F-CC64FBB2B2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120" y="3193267"/>
            <a:ext cx="11283759" cy="337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952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3595EF2-A53A-0343-93BE-13AC9FE081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000" y="0"/>
            <a:ext cx="6858000" cy="6858000"/>
          </a:xfrm>
        </p:spPr>
        <p:txBody>
          <a:bodyPr/>
          <a:lstStyle/>
          <a:p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9AB6F5-9A4B-2B47-8F41-4A749788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498" y="2385359"/>
            <a:ext cx="3670392" cy="2087282"/>
          </a:xfrm>
        </p:spPr>
        <p:txBody>
          <a:bodyPr anchor="ctr">
            <a:normAutofit/>
          </a:bodyPr>
          <a:lstStyle>
            <a:lvl1pPr>
              <a:lnSpc>
                <a:spcPts val="3600"/>
              </a:lnSpc>
              <a:defRPr sz="3600" b="1" i="0"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123428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3595EF2-A53A-0343-93BE-13AC9FE081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1766509"/>
            <a:ext cx="6096000" cy="4466645"/>
          </a:xfrm>
        </p:spPr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F919555-2602-6A42-8DC5-A517697B547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382209"/>
            <a:ext cx="6096000" cy="4466645"/>
          </a:xfrm>
        </p:spPr>
        <p:txBody>
          <a:bodyPr/>
          <a:lstStyle/>
          <a:p>
            <a:endParaRPr lang="en-FI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0168F7-4C2B-CD44-BF69-FC5A9AC463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10780" y="4973066"/>
            <a:ext cx="4067175" cy="1260088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latin typeface="+mn-lt"/>
              </a:defRPr>
            </a:lvl1pPr>
            <a:lvl2pPr marL="457200" indent="0" algn="ctr">
              <a:buNone/>
              <a:defRPr sz="3200" b="1">
                <a:latin typeface="+mn-lt"/>
              </a:defRPr>
            </a:lvl2pPr>
            <a:lvl3pPr marL="914400" indent="0" algn="ctr">
              <a:buNone/>
              <a:defRPr sz="3200" b="1">
                <a:latin typeface="+mn-lt"/>
              </a:defRPr>
            </a:lvl3pPr>
            <a:lvl4pPr marL="1371600" indent="0" algn="ctr">
              <a:buNone/>
              <a:defRPr sz="3200" b="1">
                <a:latin typeface="+mn-lt"/>
              </a:defRPr>
            </a:lvl4pPr>
            <a:lvl5pPr marL="1828800" indent="0" algn="ctr">
              <a:buNone/>
              <a:defRPr sz="3200" b="1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C8EF6DB-4460-5443-BC11-E4F9E5F3EB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4045" y="382209"/>
            <a:ext cx="4067175" cy="1260088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latin typeface="+mn-lt"/>
              </a:defRPr>
            </a:lvl1pPr>
            <a:lvl2pPr marL="457200" indent="0" algn="ctr">
              <a:buNone/>
              <a:defRPr sz="3200" b="1">
                <a:latin typeface="+mn-lt"/>
              </a:defRPr>
            </a:lvl2pPr>
            <a:lvl3pPr marL="914400" indent="0" algn="ctr">
              <a:buNone/>
              <a:defRPr sz="3200" b="1">
                <a:latin typeface="+mn-lt"/>
              </a:defRPr>
            </a:lvl3pPr>
            <a:lvl4pPr marL="1371600" indent="0" algn="ctr">
              <a:buNone/>
              <a:defRPr sz="3200" b="1">
                <a:latin typeface="+mn-lt"/>
              </a:defRPr>
            </a:lvl4pPr>
            <a:lvl5pPr marL="1828800" indent="0" algn="ctr">
              <a:buNone/>
              <a:defRPr sz="3200" b="1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7978895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3183F0-2D78-F746-89F0-5785A619CB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21300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2604AC-C1F2-884A-8C55-AAE6321CF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2F0A7-A541-EE45-92CA-3D4A04C0BBE5}" type="datetime1">
              <a:rPr lang="fi-FI" smtClean="0"/>
              <a:t>3.11.2023</a:t>
            </a:fld>
            <a:endParaRPr lang="en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D3F713-4009-E54C-B19A-E0B50D317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MIELI Suomen Mielenterveys ry</a:t>
            </a:r>
            <a:endParaRPr lang="en-FI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55F5A3C-DC42-3E4F-BB94-A2491A06BD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1528" y="943429"/>
            <a:ext cx="3380014" cy="169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910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1D7A9F1-5147-CB40-B197-3651BBB4CD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38784" y="-995591"/>
            <a:ext cx="8613036" cy="9622972"/>
          </a:xfrm>
          <a:custGeom>
            <a:avLst/>
            <a:gdLst>
              <a:gd name="connsiteX0" fmla="*/ 4811486 w 9622972"/>
              <a:gd name="connsiteY0" fmla="*/ 0 h 9622972"/>
              <a:gd name="connsiteX1" fmla="*/ 9622972 w 9622972"/>
              <a:gd name="connsiteY1" fmla="*/ 4811486 h 9622972"/>
              <a:gd name="connsiteX2" fmla="*/ 4811486 w 9622972"/>
              <a:gd name="connsiteY2" fmla="*/ 9622972 h 9622972"/>
              <a:gd name="connsiteX3" fmla="*/ 0 w 9622972"/>
              <a:gd name="connsiteY3" fmla="*/ 4811486 h 9622972"/>
              <a:gd name="connsiteX4" fmla="*/ 4811486 w 9622972"/>
              <a:gd name="connsiteY4" fmla="*/ 0 h 9622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2972" h="9622972">
                <a:moveTo>
                  <a:pt x="4811486" y="0"/>
                </a:moveTo>
                <a:cubicBezTo>
                  <a:pt x="7468796" y="0"/>
                  <a:pt x="9622972" y="2154176"/>
                  <a:pt x="9622972" y="4811486"/>
                </a:cubicBezTo>
                <a:cubicBezTo>
                  <a:pt x="9622972" y="7468796"/>
                  <a:pt x="7468796" y="9622972"/>
                  <a:pt x="4811486" y="9622972"/>
                </a:cubicBezTo>
                <a:cubicBezTo>
                  <a:pt x="2154176" y="9622972"/>
                  <a:pt x="0" y="7468796"/>
                  <a:pt x="0" y="4811486"/>
                </a:cubicBezTo>
                <a:cubicBezTo>
                  <a:pt x="0" y="2154176"/>
                  <a:pt x="2154176" y="0"/>
                  <a:pt x="4811486" y="0"/>
                </a:cubicBezTo>
                <a:close/>
              </a:path>
            </a:pathLst>
          </a:cu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08634A-FEA9-A74B-B0F8-F88A643E9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930C4F-5584-B448-AB45-F9CA52E83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9498" y="1860550"/>
            <a:ext cx="4572000" cy="31369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2991FDF-592F-B14F-8162-A3F83CC39D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4509" y="6392997"/>
            <a:ext cx="533400" cy="266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A2E46F-7ED3-8B48-BADD-FD807E1B2F6A}"/>
              </a:ext>
            </a:extLst>
          </p:cNvPr>
          <p:cNvSpPr txBox="1"/>
          <p:nvPr userDrawn="1"/>
        </p:nvSpPr>
        <p:spPr>
          <a:xfrm>
            <a:off x="11687902" y="6385674"/>
            <a:ext cx="416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400" b="1" i="0" dirty="0">
                <a:solidFill>
                  <a:schemeClr val="bg1"/>
                </a:solidFill>
                <a:latin typeface="Georgia" panose="02040502050405020303" pitchFamily="18" charset="0"/>
                <a:cs typeface="Poppins SemiBold" pitchFamily="2" charset="77"/>
              </a:rPr>
              <a:t>.fi</a:t>
            </a:r>
          </a:p>
        </p:txBody>
      </p:sp>
    </p:spTree>
    <p:extLst>
      <p:ext uri="{BB962C8B-B14F-4D97-AF65-F5344CB8AC3E}">
        <p14:creationId xmlns:p14="http://schemas.microsoft.com/office/powerpoint/2010/main" val="34590580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80E4DB-30D0-5D4F-9290-C9FFBD087D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693" b="259"/>
          <a:stretch/>
        </p:blipFill>
        <p:spPr>
          <a:xfrm>
            <a:off x="0" y="0"/>
            <a:ext cx="12353452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BC081F-2C12-4B49-86BF-AD6502B7A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20510-8861-5742-A1CE-0D393DBCC1D5}" type="datetime1">
              <a:rPr lang="fi-FI" smtClean="0"/>
              <a:t>3.11.2023</a:t>
            </a:fld>
            <a:endParaRPr lang="en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14A678-424C-804B-933A-686C01013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MIELI Suomen Mielenterveys ry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15620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889020-240A-4848-97B4-CDA5DF3F0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75" y="615497"/>
            <a:ext cx="9306129" cy="999217"/>
          </a:xfrm>
        </p:spPr>
        <p:txBody>
          <a:bodyPr anchor="t">
            <a:normAutofit/>
          </a:bodyPr>
          <a:lstStyle>
            <a:lvl1pPr>
              <a:lnSpc>
                <a:spcPts val="3600"/>
              </a:lnSpc>
              <a:defRPr sz="3600" b="1" i="0">
                <a:solidFill>
                  <a:srgbClr val="083535"/>
                </a:solidFill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784031F-C414-B949-9909-44EDC6C51F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5713" y="1721284"/>
            <a:ext cx="9909967" cy="452121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5630872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992C000-72CB-094D-9039-389D75EE3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75" y="615497"/>
            <a:ext cx="9306129" cy="999217"/>
          </a:xfrm>
        </p:spPr>
        <p:txBody>
          <a:bodyPr anchor="t">
            <a:normAutofit/>
          </a:bodyPr>
          <a:lstStyle>
            <a:lvl1pPr>
              <a:lnSpc>
                <a:spcPts val="3600"/>
              </a:lnSpc>
              <a:defRPr sz="3600" b="1" i="0">
                <a:solidFill>
                  <a:srgbClr val="083535"/>
                </a:solidFill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1CB5180-ADF5-9C4F-A462-6A40691438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5713" y="1721284"/>
            <a:ext cx="4850287" cy="452121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FAF7C9A-222F-FB46-91BF-4952055989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98713" y="1721284"/>
            <a:ext cx="4850287" cy="452121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0108169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AB6F5-9A4B-2B47-8F41-4A749788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915" y="1704922"/>
            <a:ext cx="9306129" cy="3448155"/>
          </a:xfrm>
        </p:spPr>
        <p:txBody>
          <a:bodyPr anchor="ctr">
            <a:normAutofit/>
          </a:bodyPr>
          <a:lstStyle>
            <a:lvl1pPr>
              <a:lnSpc>
                <a:spcPts val="3600"/>
              </a:lnSpc>
              <a:defRPr sz="3600" b="1" i="0"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968230-B079-BD43-9168-14687771DC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13902" y="5153077"/>
            <a:ext cx="3620044" cy="465138"/>
          </a:xfrm>
        </p:spPr>
        <p:txBody>
          <a:bodyPr anchor="ctr">
            <a:no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 algn="r">
              <a:buNone/>
              <a:defRPr sz="1400"/>
            </a:lvl2pPr>
            <a:lvl3pPr marL="914400" indent="0" algn="r">
              <a:buNone/>
              <a:defRPr sz="1200"/>
            </a:lvl3pPr>
            <a:lvl4pPr marL="1371600" indent="0" algn="r">
              <a:buNone/>
              <a:defRPr sz="1100"/>
            </a:lvl4pPr>
            <a:lvl5pPr marL="1828800" indent="0" algn="r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1316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42727F8D-ECBE-7343-ABD8-29B65D32CA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alphaModFix amt="20000"/>
          </a:blip>
          <a:stretch>
            <a:fillRect/>
          </a:stretch>
        </p:blipFill>
        <p:spPr>
          <a:xfrm>
            <a:off x="-4213230" y="762001"/>
            <a:ext cx="8460325" cy="5959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9AB6F5-9A4B-2B47-8F41-4A749788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75" y="615497"/>
            <a:ext cx="9306129" cy="999217"/>
          </a:xfrm>
        </p:spPr>
        <p:txBody>
          <a:bodyPr anchor="t">
            <a:normAutofit/>
          </a:bodyPr>
          <a:lstStyle>
            <a:lvl1pPr>
              <a:lnSpc>
                <a:spcPts val="3600"/>
              </a:lnSpc>
              <a:defRPr sz="3600" b="1" i="0"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79BC6B1-F050-B84E-9988-364A3E8F2B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5713" y="1721284"/>
            <a:ext cx="9909967" cy="452121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646841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AB6F5-9A4B-2B47-8F41-4A749788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75" y="615497"/>
            <a:ext cx="9306129" cy="999217"/>
          </a:xfrm>
        </p:spPr>
        <p:txBody>
          <a:bodyPr anchor="t">
            <a:normAutofit/>
          </a:bodyPr>
          <a:lstStyle>
            <a:lvl1pPr>
              <a:lnSpc>
                <a:spcPts val="3600"/>
              </a:lnSpc>
              <a:defRPr sz="3600" b="1" i="0"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79BC6B1-F050-B84E-9988-364A3E8F2B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5713" y="1721284"/>
            <a:ext cx="9909967" cy="452121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EE11733-7271-9840-BFA5-F1060E7E8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50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17515" y="1193888"/>
            <a:ext cx="14966756" cy="447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033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53E65ED-6176-214C-99D3-7431E7A05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75" y="615497"/>
            <a:ext cx="9306129" cy="999217"/>
          </a:xfrm>
        </p:spPr>
        <p:txBody>
          <a:bodyPr anchor="t">
            <a:normAutofit/>
          </a:bodyPr>
          <a:lstStyle>
            <a:lvl1pPr>
              <a:lnSpc>
                <a:spcPts val="3600"/>
              </a:lnSpc>
              <a:defRPr sz="3600" b="1" i="0">
                <a:solidFill>
                  <a:srgbClr val="083535"/>
                </a:solidFill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725C6AD-FF28-D64F-8F01-E3323D9FD4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5713" y="1721285"/>
            <a:ext cx="9909967" cy="229191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F863DA-25C4-9D49-B85F-CC64FBB2B2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120" y="3193267"/>
            <a:ext cx="11283759" cy="337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68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3595EF2-A53A-0343-93BE-13AC9FE081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000" y="0"/>
            <a:ext cx="6858000" cy="6858000"/>
          </a:xfrm>
        </p:spPr>
        <p:txBody>
          <a:bodyPr/>
          <a:lstStyle/>
          <a:p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9AB6F5-9A4B-2B47-8F41-4A749788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498" y="2385359"/>
            <a:ext cx="3670392" cy="2087282"/>
          </a:xfrm>
        </p:spPr>
        <p:txBody>
          <a:bodyPr anchor="ctr">
            <a:normAutofit/>
          </a:bodyPr>
          <a:lstStyle>
            <a:lvl1pPr>
              <a:lnSpc>
                <a:spcPts val="3600"/>
              </a:lnSpc>
              <a:defRPr sz="3600" b="1" i="0">
                <a:solidFill>
                  <a:srgbClr val="083535"/>
                </a:solidFill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658766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3595EF2-A53A-0343-93BE-13AC9FE081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1766509"/>
            <a:ext cx="6096000" cy="4466645"/>
          </a:xfrm>
        </p:spPr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F919555-2602-6A42-8DC5-A517697B547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381702"/>
            <a:ext cx="6096000" cy="4466645"/>
          </a:xfrm>
        </p:spPr>
        <p:txBody>
          <a:bodyPr/>
          <a:lstStyle/>
          <a:p>
            <a:endParaRPr lang="en-FI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0168F7-4C2B-CD44-BF69-FC5A9AC463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10780" y="4973066"/>
            <a:ext cx="4067175" cy="1260088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rgbClr val="083535"/>
                </a:solidFill>
                <a:latin typeface="+mn-lt"/>
              </a:defRPr>
            </a:lvl1pPr>
            <a:lvl2pPr marL="457200" indent="0" algn="ctr">
              <a:buNone/>
              <a:defRPr sz="3200" b="1">
                <a:latin typeface="+mn-lt"/>
              </a:defRPr>
            </a:lvl2pPr>
            <a:lvl3pPr marL="914400" indent="0" algn="ctr">
              <a:buNone/>
              <a:defRPr sz="3200" b="1">
                <a:latin typeface="+mn-lt"/>
              </a:defRPr>
            </a:lvl3pPr>
            <a:lvl4pPr marL="1371600" indent="0" algn="ctr">
              <a:buNone/>
              <a:defRPr sz="3200" b="1">
                <a:latin typeface="+mn-lt"/>
              </a:defRPr>
            </a:lvl4pPr>
            <a:lvl5pPr marL="1828800" indent="0" algn="ctr">
              <a:buNone/>
              <a:defRPr sz="3200" b="1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C8EF6DB-4460-5443-BC11-E4F9E5F3EB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4045" y="382209"/>
            <a:ext cx="4067175" cy="1260088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rgbClr val="083535"/>
                </a:solidFill>
                <a:latin typeface="+mn-lt"/>
              </a:defRPr>
            </a:lvl1pPr>
            <a:lvl2pPr marL="457200" indent="0" algn="ctr">
              <a:buNone/>
              <a:defRPr sz="3200" b="1">
                <a:latin typeface="+mn-lt"/>
              </a:defRPr>
            </a:lvl2pPr>
            <a:lvl3pPr marL="914400" indent="0" algn="ctr">
              <a:buNone/>
              <a:defRPr sz="3200" b="1">
                <a:latin typeface="+mn-lt"/>
              </a:defRPr>
            </a:lvl3pPr>
            <a:lvl4pPr marL="1371600" indent="0" algn="ctr">
              <a:buNone/>
              <a:defRPr sz="3200" b="1">
                <a:latin typeface="+mn-lt"/>
              </a:defRPr>
            </a:lvl4pPr>
            <a:lvl5pPr marL="1828800" indent="0" algn="ctr">
              <a:buNone/>
              <a:defRPr sz="3200" b="1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605750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3595EF2-A53A-0343-93BE-13AC9FE081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000" y="0"/>
            <a:ext cx="6858000" cy="6858000"/>
          </a:xfrm>
        </p:spPr>
        <p:txBody>
          <a:bodyPr/>
          <a:lstStyle/>
          <a:p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9AB6F5-9A4B-2B47-8F41-4A749788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498" y="2385359"/>
            <a:ext cx="3670392" cy="2087282"/>
          </a:xfrm>
        </p:spPr>
        <p:txBody>
          <a:bodyPr anchor="ctr">
            <a:normAutofit/>
          </a:bodyPr>
          <a:lstStyle>
            <a:lvl1pPr>
              <a:lnSpc>
                <a:spcPts val="3600"/>
              </a:lnSpc>
              <a:defRPr sz="3600" b="1" i="0"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417284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3183F0-2D78-F746-89F0-5785A619CB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226431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D07D80-68F1-D94E-8D26-9E460238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75" y="615497"/>
            <a:ext cx="9306129" cy="999217"/>
          </a:xfrm>
        </p:spPr>
        <p:txBody>
          <a:bodyPr anchor="t">
            <a:normAutofit/>
          </a:bodyPr>
          <a:lstStyle>
            <a:lvl1pPr>
              <a:lnSpc>
                <a:spcPts val="3600"/>
              </a:lnSpc>
              <a:defRPr sz="3600" b="1" i="0">
                <a:solidFill>
                  <a:schemeClr val="tx1"/>
                </a:solidFill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3ED8A88-A893-CF46-8292-A8A4EBE90D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5713" y="1721284"/>
            <a:ext cx="9909967" cy="452121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301249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2DAB30-C8B1-1B45-B697-DA21B84F8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75" y="615497"/>
            <a:ext cx="9306129" cy="999217"/>
          </a:xfrm>
        </p:spPr>
        <p:txBody>
          <a:bodyPr anchor="t">
            <a:normAutofit/>
          </a:bodyPr>
          <a:lstStyle>
            <a:lvl1pPr>
              <a:lnSpc>
                <a:spcPts val="3600"/>
              </a:lnSpc>
              <a:defRPr sz="3600" b="1" i="0"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976992-187F-7A40-8E0C-A37D77A4A3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5713" y="1721284"/>
            <a:ext cx="4850287" cy="452121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555C9D8-E627-C049-B695-C54FEB7432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98713" y="1721284"/>
            <a:ext cx="4850287" cy="452121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3769712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AB6F5-9A4B-2B47-8F41-4A749788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915" y="1704922"/>
            <a:ext cx="9306129" cy="3448155"/>
          </a:xfrm>
        </p:spPr>
        <p:txBody>
          <a:bodyPr anchor="ctr">
            <a:normAutofit/>
          </a:bodyPr>
          <a:lstStyle>
            <a:lvl1pPr>
              <a:lnSpc>
                <a:spcPts val="3600"/>
              </a:lnSpc>
              <a:defRPr sz="3600" b="1" i="0"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968230-B079-BD43-9168-14687771DC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13902" y="5153077"/>
            <a:ext cx="3620044" cy="465138"/>
          </a:xfrm>
        </p:spPr>
        <p:txBody>
          <a:bodyPr anchor="ctr">
            <a:noAutofit/>
          </a:bodyPr>
          <a:lstStyle>
            <a:lvl1pPr marL="0" indent="0" algn="r">
              <a:buNone/>
              <a:defRPr sz="1800">
                <a:solidFill>
                  <a:schemeClr val="accent1"/>
                </a:solidFill>
              </a:defRPr>
            </a:lvl1pPr>
            <a:lvl2pPr marL="457200" indent="0" algn="r">
              <a:buNone/>
              <a:defRPr sz="1400"/>
            </a:lvl2pPr>
            <a:lvl3pPr marL="914400" indent="0" algn="r">
              <a:buNone/>
              <a:defRPr sz="1200"/>
            </a:lvl3pPr>
            <a:lvl4pPr marL="1371600" indent="0" algn="r">
              <a:buNone/>
              <a:defRPr sz="1100"/>
            </a:lvl4pPr>
            <a:lvl5pPr marL="1828800" indent="0" algn="r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63345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42727F8D-ECBE-7343-ABD8-29B65D32CA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4213230" y="762001"/>
            <a:ext cx="8460325" cy="5959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9AB6F5-9A4B-2B47-8F41-4A749788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75" y="615497"/>
            <a:ext cx="9306129" cy="999217"/>
          </a:xfrm>
        </p:spPr>
        <p:txBody>
          <a:bodyPr anchor="t">
            <a:normAutofit/>
          </a:bodyPr>
          <a:lstStyle>
            <a:lvl1pPr>
              <a:lnSpc>
                <a:spcPts val="3600"/>
              </a:lnSpc>
              <a:defRPr sz="3600" b="1" i="0"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79BC6B1-F050-B84E-9988-364A3E8F2B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5713" y="1721284"/>
            <a:ext cx="9909967" cy="452121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1922011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606410E-1CB6-1044-BAA4-BCB7F89D26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17515" y="1193888"/>
            <a:ext cx="14966756" cy="4470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9AB6F5-9A4B-2B47-8F41-4A749788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75" y="615497"/>
            <a:ext cx="9306129" cy="999217"/>
          </a:xfrm>
        </p:spPr>
        <p:txBody>
          <a:bodyPr anchor="t">
            <a:normAutofit/>
          </a:bodyPr>
          <a:lstStyle>
            <a:lvl1pPr>
              <a:lnSpc>
                <a:spcPts val="3600"/>
              </a:lnSpc>
              <a:defRPr sz="3600" b="1" i="0"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79BC6B1-F050-B84E-9988-364A3E8F2B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5713" y="1721284"/>
            <a:ext cx="9909967" cy="452121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614303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53E65ED-6176-214C-99D3-7431E7A05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75" y="615497"/>
            <a:ext cx="9306129" cy="999217"/>
          </a:xfrm>
        </p:spPr>
        <p:txBody>
          <a:bodyPr anchor="t">
            <a:normAutofit/>
          </a:bodyPr>
          <a:lstStyle>
            <a:lvl1pPr>
              <a:lnSpc>
                <a:spcPts val="3600"/>
              </a:lnSpc>
              <a:defRPr sz="3600" b="1" i="0">
                <a:solidFill>
                  <a:schemeClr val="tx1"/>
                </a:solidFill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725C6AD-FF28-D64F-8F01-E3323D9FD4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5713" y="1721285"/>
            <a:ext cx="9909967" cy="229191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AF863DA-25C4-9D49-B85F-CC64FBB2B2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120" y="3193267"/>
            <a:ext cx="11283759" cy="337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35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3595EF2-A53A-0343-93BE-13AC9FE081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000" y="0"/>
            <a:ext cx="6858000" cy="6858000"/>
          </a:xfrm>
        </p:spPr>
        <p:txBody>
          <a:bodyPr/>
          <a:lstStyle/>
          <a:p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9AB6F5-9A4B-2B47-8F41-4A749788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498" y="2385359"/>
            <a:ext cx="3670392" cy="2087282"/>
          </a:xfrm>
        </p:spPr>
        <p:txBody>
          <a:bodyPr anchor="ctr">
            <a:normAutofit/>
          </a:bodyPr>
          <a:lstStyle>
            <a:lvl1pPr>
              <a:lnSpc>
                <a:spcPts val="3600"/>
              </a:lnSpc>
              <a:defRPr sz="3600" b="1" i="0">
                <a:latin typeface="+mn-lt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094201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3595EF2-A53A-0343-93BE-13AC9FE081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1766509"/>
            <a:ext cx="6096000" cy="4466645"/>
          </a:xfrm>
        </p:spPr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9F89-1AAA-A44D-A074-2FF00A73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F919555-2602-6A42-8DC5-A517697B547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382209"/>
            <a:ext cx="6096000" cy="4466645"/>
          </a:xfrm>
        </p:spPr>
        <p:txBody>
          <a:bodyPr/>
          <a:lstStyle/>
          <a:p>
            <a:endParaRPr lang="en-FI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0168F7-4C2B-CD44-BF69-FC5A9AC463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10780" y="4984572"/>
            <a:ext cx="4067175" cy="1260088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latin typeface="+mn-lt"/>
              </a:defRPr>
            </a:lvl1pPr>
            <a:lvl2pPr marL="457200" indent="0" algn="ctr">
              <a:buNone/>
              <a:defRPr sz="3200" b="1">
                <a:latin typeface="+mn-lt"/>
              </a:defRPr>
            </a:lvl2pPr>
            <a:lvl3pPr marL="914400" indent="0" algn="ctr">
              <a:buNone/>
              <a:defRPr sz="3200" b="1">
                <a:latin typeface="+mn-lt"/>
              </a:defRPr>
            </a:lvl3pPr>
            <a:lvl4pPr marL="1371600" indent="0" algn="ctr">
              <a:buNone/>
              <a:defRPr sz="3200" b="1">
                <a:latin typeface="+mn-lt"/>
              </a:defRPr>
            </a:lvl4pPr>
            <a:lvl5pPr marL="1828800" indent="0" algn="ctr">
              <a:buNone/>
              <a:defRPr sz="3200" b="1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C8EF6DB-4460-5443-BC11-E4F9E5F3EB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4045" y="382209"/>
            <a:ext cx="4067175" cy="1260088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latin typeface="+mn-lt"/>
              </a:defRPr>
            </a:lvl1pPr>
            <a:lvl2pPr marL="457200" indent="0" algn="ctr">
              <a:buNone/>
              <a:defRPr sz="3200" b="1">
                <a:latin typeface="+mn-lt"/>
              </a:defRPr>
            </a:lvl2pPr>
            <a:lvl3pPr marL="914400" indent="0" algn="ctr">
              <a:buNone/>
              <a:defRPr sz="3200" b="1">
                <a:latin typeface="+mn-lt"/>
              </a:defRPr>
            </a:lvl3pPr>
            <a:lvl4pPr marL="1371600" indent="0" algn="ctr">
              <a:buNone/>
              <a:defRPr sz="3200" b="1">
                <a:latin typeface="+mn-lt"/>
              </a:defRPr>
            </a:lvl4pPr>
            <a:lvl5pPr marL="1828800" indent="0" algn="ctr">
              <a:buNone/>
              <a:defRPr sz="3200" b="1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0377062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3183F0-2D78-F746-89F0-5785A619CB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654833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Pr>
        <a:solidFill>
          <a:srgbClr val="05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holding a plant&#10;&#10;Description automatically generated with medium confidence">
            <a:extLst>
              <a:ext uri="{FF2B5EF4-FFF2-40B4-BE49-F238E27FC236}">
                <a16:creationId xmlns:a16="http://schemas.microsoft.com/office/drawing/2014/main" id="{82BC1A98-966E-C44E-81DE-046AA0AF14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-451305"/>
            <a:ext cx="7848601" cy="9622972"/>
          </a:xfrm>
          <a:custGeom>
            <a:avLst/>
            <a:gdLst>
              <a:gd name="connsiteX0" fmla="*/ 4811486 w 7848601"/>
              <a:gd name="connsiteY0" fmla="*/ 0 h 9622972"/>
              <a:gd name="connsiteX1" fmla="*/ 7690275 w 7848601"/>
              <a:gd name="connsiteY1" fmla="*/ 955872 h 9622972"/>
              <a:gd name="connsiteX2" fmla="*/ 7848601 w 7848601"/>
              <a:gd name="connsiteY2" fmla="*/ 1080292 h 9622972"/>
              <a:gd name="connsiteX3" fmla="*/ 7848601 w 7848601"/>
              <a:gd name="connsiteY3" fmla="*/ 8542680 h 9622972"/>
              <a:gd name="connsiteX4" fmla="*/ 7690275 w 7848601"/>
              <a:gd name="connsiteY4" fmla="*/ 8667100 h 9622972"/>
              <a:gd name="connsiteX5" fmla="*/ 4811486 w 7848601"/>
              <a:gd name="connsiteY5" fmla="*/ 9622972 h 9622972"/>
              <a:gd name="connsiteX6" fmla="*/ 0 w 7848601"/>
              <a:gd name="connsiteY6" fmla="*/ 4811486 h 9622972"/>
              <a:gd name="connsiteX7" fmla="*/ 4811486 w 7848601"/>
              <a:gd name="connsiteY7" fmla="*/ 0 h 9622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8601" h="9622972">
                <a:moveTo>
                  <a:pt x="4811486" y="0"/>
                </a:moveTo>
                <a:cubicBezTo>
                  <a:pt x="5891018" y="0"/>
                  <a:pt x="6887514" y="355523"/>
                  <a:pt x="7690275" y="955872"/>
                </a:cubicBezTo>
                <a:lnTo>
                  <a:pt x="7848601" y="1080292"/>
                </a:lnTo>
                <a:lnTo>
                  <a:pt x="7848601" y="8542680"/>
                </a:lnTo>
                <a:lnTo>
                  <a:pt x="7690275" y="8667100"/>
                </a:lnTo>
                <a:cubicBezTo>
                  <a:pt x="6887514" y="9267449"/>
                  <a:pt x="5891018" y="9622972"/>
                  <a:pt x="4811486" y="9622972"/>
                </a:cubicBezTo>
                <a:cubicBezTo>
                  <a:pt x="2154176" y="9622972"/>
                  <a:pt x="0" y="7468796"/>
                  <a:pt x="0" y="4811486"/>
                </a:cubicBezTo>
                <a:cubicBezTo>
                  <a:pt x="0" y="2154176"/>
                  <a:pt x="2154176" y="0"/>
                  <a:pt x="4811486" y="0"/>
                </a:cubicBezTo>
                <a:close/>
              </a:path>
            </a:pathLst>
          </a:custGeom>
        </p:spPr>
      </p:pic>
      <p:pic>
        <p:nvPicPr>
          <p:cNvPr id="10" name="Picture 9" descr="A person holding a plant&#10;&#10;Description automatically generated with medium confidence">
            <a:extLst>
              <a:ext uri="{FF2B5EF4-FFF2-40B4-BE49-F238E27FC236}">
                <a16:creationId xmlns:a16="http://schemas.microsoft.com/office/drawing/2014/main" id="{3EED3874-1C74-494C-932B-628FB3893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3944601" y="628987"/>
            <a:ext cx="1774371" cy="7462388"/>
          </a:xfrm>
          <a:custGeom>
            <a:avLst/>
            <a:gdLst>
              <a:gd name="connsiteX0" fmla="*/ 0 w 1774371"/>
              <a:gd name="connsiteY0" fmla="*/ 0 h 7462388"/>
              <a:gd name="connsiteX1" fmla="*/ 23437 w 1774371"/>
              <a:gd name="connsiteY1" fmla="*/ 18418 h 7462388"/>
              <a:gd name="connsiteX2" fmla="*/ 1774371 w 1774371"/>
              <a:gd name="connsiteY2" fmla="*/ 3731194 h 7462388"/>
              <a:gd name="connsiteX3" fmla="*/ 23437 w 1774371"/>
              <a:gd name="connsiteY3" fmla="*/ 7443970 h 7462388"/>
              <a:gd name="connsiteX4" fmla="*/ 0 w 1774371"/>
              <a:gd name="connsiteY4" fmla="*/ 7462388 h 7462388"/>
              <a:gd name="connsiteX5" fmla="*/ 0 w 1774371"/>
              <a:gd name="connsiteY5" fmla="*/ 0 h 746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4371" h="7462388">
                <a:moveTo>
                  <a:pt x="0" y="0"/>
                </a:moveTo>
                <a:lnTo>
                  <a:pt x="23437" y="18418"/>
                </a:lnTo>
                <a:cubicBezTo>
                  <a:pt x="1092776" y="900915"/>
                  <a:pt x="1774371" y="2236457"/>
                  <a:pt x="1774371" y="3731194"/>
                </a:cubicBezTo>
                <a:cubicBezTo>
                  <a:pt x="1774371" y="5225931"/>
                  <a:pt x="1092776" y="6561473"/>
                  <a:pt x="23437" y="7443970"/>
                </a:cubicBezTo>
                <a:lnTo>
                  <a:pt x="0" y="7462388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08634A-FEA9-A74B-B0F8-F88A643E9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422767B-98B3-2741-AD1F-64778D33D8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9498" y="1860550"/>
            <a:ext cx="4572000" cy="31369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AF4706E-2A1A-3543-B5C9-77669F8268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64509" y="6392997"/>
            <a:ext cx="533400" cy="266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108795B-E7D5-744C-BC8F-709469A8D662}"/>
              </a:ext>
            </a:extLst>
          </p:cNvPr>
          <p:cNvSpPr txBox="1"/>
          <p:nvPr userDrawn="1"/>
        </p:nvSpPr>
        <p:spPr>
          <a:xfrm>
            <a:off x="11687902" y="6385674"/>
            <a:ext cx="416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400" b="1" i="0" dirty="0">
                <a:solidFill>
                  <a:schemeClr val="bg1"/>
                </a:solidFill>
                <a:latin typeface="Georgia" panose="02040502050405020303" pitchFamily="18" charset="0"/>
                <a:cs typeface="Poppins SemiBold" pitchFamily="2" charset="77"/>
              </a:rPr>
              <a:t>.fi</a:t>
            </a:r>
          </a:p>
        </p:txBody>
      </p:sp>
    </p:spTree>
    <p:extLst>
      <p:ext uri="{BB962C8B-B14F-4D97-AF65-F5344CB8AC3E}">
        <p14:creationId xmlns:p14="http://schemas.microsoft.com/office/powerpoint/2010/main" val="3766180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8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474E92B-EB91-BF4D-9CD7-6E30A39B8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79371"/>
            <a:ext cx="8083463" cy="19334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6287D4D-D3E4-F042-B919-9E19E7A6C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22867"/>
            <a:ext cx="8083463" cy="88174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FI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B82AD89-1171-C64D-95C4-35265262D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MIELI Suomen Mielenterveys ry</a:t>
            </a:r>
            <a:endParaRPr lang="en-FI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A557A36-F896-C44D-90CF-4E9F78CF5E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000" y="1317533"/>
            <a:ext cx="1473574" cy="73678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D5529F0-250E-594E-A4C2-48C09AF14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120" y="6357366"/>
            <a:ext cx="891378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36278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image" Target="../media/image3.svg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5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3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3.sv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3.sv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3.sv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image" Target="../media/image15.sv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66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A7DB8-883C-6C4B-A102-820871E5D3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908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MIELI Suomen Mielenterveys ry</a:t>
            </a:r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831C7-2781-574B-9A0D-1D5595C182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8120" y="6356350"/>
            <a:ext cx="8913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276DD4A-A9FE-7043-82EC-6C0C9CE33950}" type="datetime1">
              <a:rPr lang="fi-FI" smtClean="0"/>
              <a:t>3.11.2023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82159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36" r:id="rId2"/>
    <p:sldLayoutId id="2147483837" r:id="rId3"/>
    <p:sldLayoutId id="2147483839" r:id="rId4"/>
    <p:sldLayoutId id="2147483838" r:id="rId5"/>
    <p:sldLayoutId id="2147483841" r:id="rId6"/>
    <p:sldLayoutId id="2147483939" r:id="rId7"/>
    <p:sldLayoutId id="2147483940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5D015A-26D0-5A44-B835-114A4D76D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2484-E92E-A44E-8D63-94687FCBA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5DBAF5-F340-E345-B06A-CACC2D3A45E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64509" y="6392997"/>
            <a:ext cx="533400" cy="266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E8C2D9-2837-C046-ACD4-D74C9F2D7B19}"/>
              </a:ext>
            </a:extLst>
          </p:cNvPr>
          <p:cNvSpPr txBox="1"/>
          <p:nvPr userDrawn="1"/>
        </p:nvSpPr>
        <p:spPr>
          <a:xfrm>
            <a:off x="11687902" y="6385674"/>
            <a:ext cx="416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400" b="1" i="0" dirty="0">
                <a:solidFill>
                  <a:schemeClr val="tx1"/>
                </a:solidFill>
                <a:latin typeface="Georgia" panose="02040502050405020303" pitchFamily="18" charset="0"/>
                <a:cs typeface="Poppins SemiBold" pitchFamily="2" charset="77"/>
              </a:rPr>
              <a:t>.fi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19ABA4-F705-1E45-9F57-2C9D2EB10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120" y="6357366"/>
            <a:ext cx="891378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80921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95" r:id="rId3"/>
    <p:sldLayoutId id="2147483915" r:id="rId4"/>
    <p:sldLayoutId id="2147483919" r:id="rId5"/>
    <p:sldLayoutId id="2147483904" r:id="rId6"/>
    <p:sldLayoutId id="2147483874" r:id="rId7"/>
    <p:sldLayoutId id="2147483911" r:id="rId8"/>
    <p:sldLayoutId id="2147483875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BD232"/>
        </a:buClr>
        <a:buSzPct val="120000"/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BD232"/>
        </a:buClr>
        <a:buSzPct val="120000"/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BD232"/>
        </a:buClr>
        <a:buSzPct val="120000"/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BD232"/>
        </a:buClr>
        <a:buSzPct val="12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BD232"/>
        </a:buClr>
        <a:buSzPct val="12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528DCDF-87BB-524D-8E0D-56166B985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908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MIELI Suomen Mielenterveys ry</a:t>
            </a:r>
            <a:endParaRPr lang="en-FI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7E1ADFB-FB9C-DA4E-9F61-9EB3F6B10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120" y="6357366"/>
            <a:ext cx="891378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3443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74A72C4-0F4E-E04A-B5D7-45C3B267C3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120" y="6357366"/>
            <a:ext cx="891378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59078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AE9DE8D-EF82-7D4E-B2FC-FC6E1CD076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120" y="6357366"/>
            <a:ext cx="891378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76971D1-88E8-254D-A037-B10D9800515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264509" y="6392997"/>
            <a:ext cx="533400" cy="266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424320-8F10-CC44-AC21-4E2DD01473D6}"/>
              </a:ext>
            </a:extLst>
          </p:cNvPr>
          <p:cNvSpPr txBox="1"/>
          <p:nvPr userDrawn="1"/>
        </p:nvSpPr>
        <p:spPr>
          <a:xfrm>
            <a:off x="11687902" y="6385674"/>
            <a:ext cx="416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400" b="1" i="0" dirty="0">
                <a:solidFill>
                  <a:schemeClr val="bg1"/>
                </a:solidFill>
                <a:latin typeface="Georgia" panose="02040502050405020303" pitchFamily="18" charset="0"/>
                <a:cs typeface="Poppins SemiBold" pitchFamily="2" charset="77"/>
              </a:rPr>
              <a:t>.fi</a:t>
            </a:r>
          </a:p>
        </p:txBody>
      </p:sp>
    </p:spTree>
    <p:extLst>
      <p:ext uri="{BB962C8B-B14F-4D97-AF65-F5344CB8AC3E}">
        <p14:creationId xmlns:p14="http://schemas.microsoft.com/office/powerpoint/2010/main" val="3556734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9" r:id="rId2"/>
    <p:sldLayoutId id="2147483862" r:id="rId3"/>
    <p:sldLayoutId id="2147483905" r:id="rId4"/>
    <p:sldLayoutId id="2147483857" r:id="rId5"/>
    <p:sldLayoutId id="2147483855" r:id="rId6"/>
    <p:sldLayoutId id="2147483856" r:id="rId7"/>
    <p:sldLayoutId id="2147483906" r:id="rId8"/>
    <p:sldLayoutId id="2147483858" r:id="rId9"/>
    <p:sldLayoutId id="2147483860" r:id="rId10"/>
    <p:sldLayoutId id="2147483861" r:id="rId11"/>
    <p:sldLayoutId id="2147483907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2D60DEE-AC21-BF4A-8C24-4B30D55C1D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120" y="6357366"/>
            <a:ext cx="891378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D79475C-3CF5-9E43-9684-9173AAB2D7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1528" y="943429"/>
            <a:ext cx="3380014" cy="169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6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7" r:id="rId2"/>
    <p:sldLayoutId id="2147483889" r:id="rId3"/>
    <p:sldLayoutId id="2147483920" r:id="rId4"/>
    <p:sldLayoutId id="2147483888" r:id="rId5"/>
    <p:sldLayoutId id="2147483890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5D015A-26D0-5A44-B835-114A4D76D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2484-E92E-A44E-8D63-94687FCBA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5DBAF5-F340-E345-B06A-CACC2D3A45E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64509" y="6392997"/>
            <a:ext cx="533400" cy="266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E8C2D9-2837-C046-ACD4-D74C9F2D7B19}"/>
              </a:ext>
            </a:extLst>
          </p:cNvPr>
          <p:cNvSpPr txBox="1"/>
          <p:nvPr userDrawn="1"/>
        </p:nvSpPr>
        <p:spPr>
          <a:xfrm>
            <a:off x="11687902" y="6385674"/>
            <a:ext cx="416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400" b="1" i="0" dirty="0">
                <a:latin typeface="Georgia" panose="02040502050405020303" pitchFamily="18" charset="0"/>
                <a:cs typeface="Poppins SemiBold" pitchFamily="2" charset="77"/>
              </a:rPr>
              <a:t>.fi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19ABA4-F705-1E45-9F57-2C9D2EB10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120" y="6357366"/>
            <a:ext cx="891378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85682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81" r:id="rId2"/>
    <p:sldLayoutId id="2147483892" r:id="rId3"/>
    <p:sldLayoutId id="2147483913" r:id="rId4"/>
    <p:sldLayoutId id="2147483917" r:id="rId5"/>
    <p:sldLayoutId id="2147483901" r:id="rId6"/>
    <p:sldLayoutId id="2147483868" r:id="rId7"/>
    <p:sldLayoutId id="2147483909" r:id="rId8"/>
    <p:sldLayoutId id="2147483778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120000"/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20000"/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20000"/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20000"/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20000"/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8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5D015A-26D0-5A44-B835-114A4D76D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2484-E92E-A44E-8D63-94687FCBA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5DBAF5-F340-E345-B06A-CACC2D3A45E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64509" y="6392997"/>
            <a:ext cx="533400" cy="266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E8C2D9-2837-C046-ACD4-D74C9F2D7B19}"/>
              </a:ext>
            </a:extLst>
          </p:cNvPr>
          <p:cNvSpPr txBox="1"/>
          <p:nvPr userDrawn="1"/>
        </p:nvSpPr>
        <p:spPr>
          <a:xfrm>
            <a:off x="11687902" y="6385674"/>
            <a:ext cx="416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400" b="1" i="0" dirty="0">
                <a:solidFill>
                  <a:schemeClr val="bg1"/>
                </a:solidFill>
                <a:latin typeface="Georgia" panose="02040502050405020303" pitchFamily="18" charset="0"/>
                <a:cs typeface="Poppins SemiBold" pitchFamily="2" charset="77"/>
              </a:rPr>
              <a:t>.fi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19ABA4-F705-1E45-9F57-2C9D2EB10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120" y="6357366"/>
            <a:ext cx="891378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9609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96" r:id="rId3"/>
    <p:sldLayoutId id="2147483912" r:id="rId4"/>
    <p:sldLayoutId id="2147483916" r:id="rId5"/>
    <p:sldLayoutId id="2147483902" r:id="rId6"/>
    <p:sldLayoutId id="2147483869" r:id="rId7"/>
    <p:sldLayoutId id="2147483908" r:id="rId8"/>
    <p:sldLayoutId id="2147483867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1"/>
        </a:buClr>
        <a:buSzPct val="120000"/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20000"/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Georgia" panose="02040502050405020303" pitchFamily="18" charset="0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20000"/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20000"/>
        <a:buFont typeface="Arial" panose="020B0604020202020204" pitchFamily="34" charset="0"/>
        <a:buChar char="•"/>
        <a:defRPr sz="1600" b="0" i="0" kern="1200">
          <a:solidFill>
            <a:schemeClr val="bg1"/>
          </a:solidFill>
          <a:latin typeface="Georgia" panose="02040502050405020303" pitchFamily="18" charset="0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20000"/>
        <a:buFont typeface="Arial" panose="020B0604020202020204" pitchFamily="34" charset="0"/>
        <a:buChar char="•"/>
        <a:defRPr sz="1600" b="0" i="0" kern="1200">
          <a:solidFill>
            <a:schemeClr val="bg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75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5D015A-26D0-5A44-B835-114A4D76D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2484-E92E-A44E-8D63-94687FCBA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5DBAF5-F340-E345-B06A-CACC2D3A45E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264509" y="6392997"/>
            <a:ext cx="533400" cy="266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E8C2D9-2837-C046-ACD4-D74C9F2D7B19}"/>
              </a:ext>
            </a:extLst>
          </p:cNvPr>
          <p:cNvSpPr txBox="1"/>
          <p:nvPr userDrawn="1"/>
        </p:nvSpPr>
        <p:spPr>
          <a:xfrm>
            <a:off x="11687902" y="6385674"/>
            <a:ext cx="416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400" b="1" i="0" dirty="0">
                <a:solidFill>
                  <a:schemeClr val="bg1"/>
                </a:solidFill>
                <a:latin typeface="Georgia" panose="02040502050405020303" pitchFamily="18" charset="0"/>
                <a:cs typeface="Poppins SemiBold" pitchFamily="2" charset="77"/>
              </a:rPr>
              <a:t>.fi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19ABA4-F705-1E45-9F57-2C9D2EB10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120" y="6357366"/>
            <a:ext cx="891378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0672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F700"/>
        </a:buClr>
        <a:buSzPct val="120000"/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F700"/>
        </a:buClr>
        <a:buSzPct val="120000"/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F700"/>
        </a:buClr>
        <a:buSzPct val="120000"/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F700"/>
        </a:buClr>
        <a:buSzPct val="120000"/>
        <a:buFont typeface="Arial" panose="020B0604020202020204" pitchFamily="34" charset="0"/>
        <a:buChar char="•"/>
        <a:defRPr sz="1600" b="0" i="0" kern="1200">
          <a:solidFill>
            <a:schemeClr val="bg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F700"/>
        </a:buClr>
        <a:buSzPct val="120000"/>
        <a:buFont typeface="Arial" panose="020B0604020202020204" pitchFamily="34" charset="0"/>
        <a:buChar char="•"/>
        <a:defRPr sz="1600" b="0" i="0" kern="1200">
          <a:solidFill>
            <a:schemeClr val="bg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5D015A-26D0-5A44-B835-114A4D76D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2484-E92E-A44E-8D63-94687FCBA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5DBAF5-F340-E345-B06A-CACC2D3A45E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64509" y="6392997"/>
            <a:ext cx="533400" cy="266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E8C2D9-2837-C046-ACD4-D74C9F2D7B19}"/>
              </a:ext>
            </a:extLst>
          </p:cNvPr>
          <p:cNvSpPr txBox="1"/>
          <p:nvPr userDrawn="1"/>
        </p:nvSpPr>
        <p:spPr>
          <a:xfrm>
            <a:off x="11687902" y="6385674"/>
            <a:ext cx="416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400" b="1" i="0" dirty="0">
                <a:solidFill>
                  <a:schemeClr val="tx1"/>
                </a:solidFill>
                <a:latin typeface="Georgia" panose="02040502050405020303" pitchFamily="18" charset="0"/>
                <a:cs typeface="Poppins SemiBold" pitchFamily="2" charset="77"/>
              </a:rPr>
              <a:t>.fi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19ABA4-F705-1E45-9F57-2C9D2EB10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120" y="6357366"/>
            <a:ext cx="891378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3331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93" r:id="rId3"/>
    <p:sldLayoutId id="2147483914" r:id="rId4"/>
    <p:sldLayoutId id="2147483918" r:id="rId5"/>
    <p:sldLayoutId id="2147483903" r:id="rId6"/>
    <p:sldLayoutId id="2147483880" r:id="rId7"/>
    <p:sldLayoutId id="2147483910" r:id="rId8"/>
    <p:sldLayoutId id="2147483881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083535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mieli.fi/vapaaehtoiseksi" TargetMode="Externa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mieli.fi/tukea-ja-apua/keskusteluapua-kriisivastaanotoilla/" TargetMode="Externa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BD20562C-62D8-8B40-C02A-AF85BD835878}"/>
              </a:ext>
            </a:extLst>
          </p:cNvPr>
          <p:cNvSpPr txBox="1"/>
          <p:nvPr/>
        </p:nvSpPr>
        <p:spPr>
          <a:xfrm>
            <a:off x="246380" y="5169992"/>
            <a:ext cx="41635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  <a:latin typeface="+mn-lt"/>
              </a:rPr>
              <a:t>Tiina Lumijärvi</a:t>
            </a:r>
          </a:p>
          <a:p>
            <a:r>
              <a:rPr lang="fi-FI" sz="2000" dirty="0">
                <a:solidFill>
                  <a:schemeClr val="bg1"/>
                </a:solidFill>
                <a:latin typeface="+mn-lt"/>
              </a:rPr>
              <a:t>Päällikkö, aikuisten mielenterveystyö</a:t>
            </a:r>
          </a:p>
          <a:p>
            <a:r>
              <a:rPr lang="fi-FI" sz="2000" dirty="0">
                <a:solidFill>
                  <a:schemeClr val="bg1"/>
                </a:solidFill>
                <a:latin typeface="+mn-lt"/>
              </a:rPr>
              <a:t>tiina.lumijarvi</a:t>
            </a:r>
            <a:r>
              <a:rPr lang="fi-FI" sz="2000" dirty="0">
                <a:solidFill>
                  <a:schemeClr val="bg1"/>
                </a:solidFill>
              </a:rPr>
              <a:t>@mieli.fi</a:t>
            </a:r>
            <a:endParaRPr lang="fi-FI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850B9EC1-03C9-9AF5-8410-3FB333181B22}"/>
              </a:ext>
            </a:extLst>
          </p:cNvPr>
          <p:cNvSpPr txBox="1"/>
          <p:nvPr/>
        </p:nvSpPr>
        <p:spPr>
          <a:xfrm>
            <a:off x="246380" y="3105833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>
                <a:solidFill>
                  <a:schemeClr val="bg1"/>
                </a:solidFill>
              </a:rPr>
              <a:t>MIELI Suomen Mielenterveys ry</a:t>
            </a:r>
          </a:p>
        </p:txBody>
      </p:sp>
    </p:spTree>
    <p:extLst>
      <p:ext uri="{BB962C8B-B14F-4D97-AF65-F5344CB8AC3E}">
        <p14:creationId xmlns:p14="http://schemas.microsoft.com/office/powerpoint/2010/main" val="2341779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B71E5D-6D24-3F2D-ED3C-445305AE7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4D70F1C-0226-386C-25E1-9E1B50F990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3E086BE2-BB4C-E2BA-EC51-09874E800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0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090C12-6ACE-B94E-8B60-2C92F4A52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11</a:t>
            </a:fld>
            <a:endParaRPr lang="en-FI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3A94EE-D355-5C41-AFAB-39E9CAA615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" y="1277746"/>
            <a:ext cx="11993880" cy="5079620"/>
          </a:xfrm>
        </p:spPr>
        <p:txBody>
          <a:bodyPr>
            <a:normAutofit fontScale="90000"/>
          </a:bodyPr>
          <a:lstStyle/>
          <a:p>
            <a:br>
              <a:rPr lang="fi-FI" sz="4800" dirty="0"/>
            </a:br>
            <a:br>
              <a:rPr lang="fi-FI" sz="4800" dirty="0"/>
            </a:br>
            <a:r>
              <a:rPr lang="fi-FI" sz="4800" dirty="0"/>
              <a:t>Mielenterveyden ensiapu® </a:t>
            </a:r>
            <a:br>
              <a:rPr lang="fi-FI" sz="4800" dirty="0"/>
            </a:br>
            <a:r>
              <a:rPr lang="fi-FI" sz="4800" dirty="0"/>
              <a:t>-koulutukset vahvistamassa </a:t>
            </a:r>
            <a:br>
              <a:rPr lang="fi-FI" sz="4800" dirty="0"/>
            </a:br>
            <a:r>
              <a:rPr lang="fi-FI" sz="4800" dirty="0"/>
              <a:t>kansalaisten </a:t>
            </a:r>
            <a:br>
              <a:rPr lang="fi-FI" sz="4800" dirty="0"/>
            </a:br>
            <a:r>
              <a:rPr lang="fi-FI" sz="4800" dirty="0"/>
              <a:t>mielenterveysosaamista</a:t>
            </a:r>
            <a:br>
              <a:rPr lang="fi-FI" sz="4800" dirty="0"/>
            </a:br>
            <a:br>
              <a:rPr lang="fi-FI" dirty="0"/>
            </a:b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235518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8324B1-74AA-7040-B1A5-6E0594E5417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57938"/>
            <a:ext cx="890588" cy="365125"/>
          </a:xfrm>
          <a:prstGeom prst="rect">
            <a:avLst/>
          </a:prstGeom>
        </p:spPr>
        <p:txBody>
          <a:bodyPr/>
          <a:lstStyle/>
          <a:p>
            <a:fld id="{7D0A3693-5CB6-4B45-8859-D19B56E87773}" type="slidenum">
              <a:rPr lang="en-FI" smtClean="0"/>
              <a:pPr/>
              <a:t>12</a:t>
            </a:fld>
            <a:endParaRPr lang="en-FI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270400E2-73DA-DA45-9305-1FEB1772EC7C}"/>
              </a:ext>
            </a:extLst>
          </p:cNvPr>
          <p:cNvSpPr txBox="1">
            <a:spLocks/>
          </p:cNvSpPr>
          <p:nvPr/>
        </p:nvSpPr>
        <p:spPr>
          <a:xfrm>
            <a:off x="366200" y="293618"/>
            <a:ext cx="11459599" cy="453302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4400" b="1" dirty="0" err="1">
                <a:solidFill>
                  <a:schemeClr val="accent1"/>
                </a:solidFill>
                <a:latin typeface="Sofia Pro Soft Light" panose="020B0000000000000000" pitchFamily="34" charset="0"/>
                <a:cs typeface="Calibri" panose="020F0502020204030204" pitchFamily="34" charset="0"/>
              </a:rPr>
              <a:t>Mielenterveys</a:t>
            </a:r>
            <a:r>
              <a:rPr lang="en-GB" sz="14400" b="1" dirty="0">
                <a:solidFill>
                  <a:schemeClr val="accent1"/>
                </a:solidFill>
                <a:latin typeface="Sofia Pro Soft Light" panose="020B0000000000000000" pitchFamily="34" charset="0"/>
                <a:cs typeface="Calibri" panose="020F0502020204030204" pitchFamily="34" charset="0"/>
              </a:rPr>
              <a:t> </a:t>
            </a:r>
            <a:r>
              <a:rPr lang="en-GB" sz="14400" b="1" dirty="0" err="1">
                <a:solidFill>
                  <a:schemeClr val="accent1"/>
                </a:solidFill>
                <a:latin typeface="Sofia Pro Soft Light" panose="020B0000000000000000" pitchFamily="34" charset="0"/>
                <a:cs typeface="Calibri" panose="020F0502020204030204" pitchFamily="34" charset="0"/>
              </a:rPr>
              <a:t>elämäntaitona</a:t>
            </a:r>
            <a:r>
              <a:rPr lang="en-GB" sz="14400" b="1" dirty="0">
                <a:solidFill>
                  <a:schemeClr val="accent1"/>
                </a:solidFill>
                <a:latin typeface="Sofia Pro Soft Light" panose="020B0000000000000000" pitchFamily="34" charset="0"/>
                <a:cs typeface="Calibri" panose="020F0502020204030204" pitchFamily="34" charset="0"/>
              </a:rPr>
              <a:t> – </a:t>
            </a:r>
          </a:p>
          <a:p>
            <a:r>
              <a:rPr lang="en-GB" sz="14400" b="1" dirty="0">
                <a:solidFill>
                  <a:schemeClr val="accent1"/>
                </a:solidFill>
                <a:latin typeface="Sofia Pro Soft Light" panose="020B0000000000000000" pitchFamily="34" charset="0"/>
                <a:cs typeface="Calibri" panose="020F0502020204030204" pitchFamily="34" charset="0"/>
              </a:rPr>
              <a:t>	</a:t>
            </a:r>
            <a:r>
              <a:rPr lang="en-GB" sz="14400" b="1" dirty="0" err="1">
                <a:solidFill>
                  <a:schemeClr val="accent1"/>
                </a:solidFill>
                <a:latin typeface="Sofia Pro Soft Light" panose="020B0000000000000000" pitchFamily="34" charset="0"/>
              </a:rPr>
              <a:t>Mielenterveyden</a:t>
            </a:r>
            <a:r>
              <a:rPr lang="en-GB" sz="14400" b="1" dirty="0">
                <a:solidFill>
                  <a:schemeClr val="accent1"/>
                </a:solidFill>
                <a:latin typeface="Sofia Pro Soft Light" panose="020B0000000000000000" pitchFamily="34" charset="0"/>
              </a:rPr>
              <a:t> ensiapu®1 -</a:t>
            </a:r>
            <a:r>
              <a:rPr lang="en-GB" sz="14400" b="1" dirty="0" err="1">
                <a:solidFill>
                  <a:schemeClr val="accent1"/>
                </a:solidFill>
                <a:latin typeface="Sofia Pro Soft Light" panose="020B0000000000000000" pitchFamily="34" charset="0"/>
              </a:rPr>
              <a:t>koulutus</a:t>
            </a:r>
            <a:br>
              <a:rPr lang="en-GB" sz="14400" b="1" dirty="0">
                <a:solidFill>
                  <a:schemeClr val="accent1"/>
                </a:solidFill>
                <a:latin typeface="Sofia Pro Soft Light" panose="020B0000000000000000" pitchFamily="34" charset="0"/>
              </a:rPr>
            </a:br>
            <a:endParaRPr lang="en-GB" sz="14400" b="1" dirty="0">
              <a:solidFill>
                <a:schemeClr val="accent1"/>
              </a:solidFill>
              <a:latin typeface="Sofia Pro Soft Light" panose="020B0000000000000000" pitchFamily="34" charset="0"/>
            </a:endParaRPr>
          </a:p>
          <a:p>
            <a:endParaRPr lang="fi-FI" sz="7000" dirty="0">
              <a:solidFill>
                <a:schemeClr val="bg1">
                  <a:lumMod val="95000"/>
                </a:schemeClr>
              </a:solidFill>
              <a:effectLst/>
              <a:latin typeface="Sofia Pro Soft Light" panose="020B0000000000000000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12800" dirty="0">
                <a:solidFill>
                  <a:schemeClr val="bg1">
                    <a:lumMod val="95000"/>
                  </a:schemeClr>
                </a:solidFill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Tarjoaa </a:t>
            </a:r>
          </a:p>
          <a:p>
            <a:endParaRPr lang="fi-FI" sz="12800" dirty="0">
              <a:solidFill>
                <a:schemeClr val="bg1">
                  <a:lumMod val="95000"/>
                </a:schemeClr>
              </a:solidFill>
              <a:effectLst/>
              <a:latin typeface="Sofia Pro Soft Light" panose="020B0000000000000000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i-FI" sz="12800" dirty="0">
                <a:solidFill>
                  <a:schemeClr val="bg1">
                    <a:lumMod val="95000"/>
                  </a:schemeClr>
                </a:solidFill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tutkittua tietoa mielenterveydestä ja siihen vaikuttavista tekijöistä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i-FI" sz="12800" dirty="0">
                <a:solidFill>
                  <a:schemeClr val="bg1">
                    <a:lumMod val="95000"/>
                  </a:schemeClr>
                </a:solidFill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rohkaisee huolehtimaan omasta ja läheisten mielen hyvinvoinnista</a:t>
            </a:r>
          </a:p>
          <a:p>
            <a:endParaRPr lang="fi-FI" sz="12800" dirty="0">
              <a:solidFill>
                <a:schemeClr val="bg1">
                  <a:lumMod val="95000"/>
                </a:schemeClr>
              </a:solidFill>
              <a:effectLst/>
              <a:latin typeface="Sofia Pro Soft Light" panose="020B0000000000000000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12800" dirty="0">
                <a:solidFill>
                  <a:schemeClr val="bg1">
                    <a:lumMod val="95000"/>
                  </a:schemeClr>
                </a:solidFill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Koulutus tarjoaa mahdollisuuden</a:t>
            </a:r>
          </a:p>
          <a:p>
            <a:endParaRPr lang="fi-FI" sz="12800" dirty="0">
              <a:solidFill>
                <a:schemeClr val="bg1">
                  <a:lumMod val="95000"/>
                </a:schemeClr>
              </a:solidFill>
              <a:effectLst/>
              <a:latin typeface="Sofia Pro Soft Light" panose="020B0000000000000000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i-FI" sz="12800" dirty="0">
                <a:solidFill>
                  <a:schemeClr val="bg1">
                    <a:lumMod val="95000"/>
                  </a:schemeClr>
                </a:solidFill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Pohtia omaa ja läheisten mielen hyvinvointia sekä sitä, miten mielenterveyttä ja mielenterveystaitoja voi vahvistaa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i-FI" sz="12800" dirty="0">
              <a:solidFill>
                <a:schemeClr val="bg1">
                  <a:lumMod val="95000"/>
                </a:schemeClr>
              </a:solidFill>
              <a:effectLst/>
              <a:latin typeface="Sofia Pro Soft Light" panose="020B00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i-FI" sz="12800" dirty="0">
                <a:solidFill>
                  <a:schemeClr val="bg1">
                    <a:lumMod val="95000"/>
                  </a:schemeClr>
                </a:solidFill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Koulutuksessa mielenterveyttä lähestytään osana terveyttä: voimavarana, mielen hyvänä vointina ja ihmisen kykynä selviytyä arjessa</a:t>
            </a:r>
            <a:br>
              <a:rPr lang="fi-FI" sz="7000" dirty="0">
                <a:solidFill>
                  <a:schemeClr val="bg1"/>
                </a:solidFill>
                <a:effectLst/>
                <a:latin typeface="Arial Rounded MT" panose="020004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sz="7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i-FI" sz="4400" b="1" i="1" dirty="0">
                <a:solidFill>
                  <a:srgbClr val="92D05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628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Kuva, joka sisältää kohteen ruoho, ulko, henkilö&#10;&#10;Kuvaus luotu automaattisesti">
            <a:extLst>
              <a:ext uri="{FF2B5EF4-FFF2-40B4-BE49-F238E27FC236}">
                <a16:creationId xmlns:a16="http://schemas.microsoft.com/office/drawing/2014/main" id="{943B4699-6F8E-4B83-9AC7-AE3CE7C4E0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39" r="14810" b="-1"/>
          <a:stretch/>
        </p:blipFill>
        <p:spPr>
          <a:xfrm>
            <a:off x="6261904" y="10"/>
            <a:ext cx="5930095" cy="6857990"/>
          </a:xfrm>
          <a:prstGeom prst="rect">
            <a:avLst/>
          </a:prstGeom>
          <a:noFill/>
        </p:spPr>
      </p:pic>
      <p:sp>
        <p:nvSpPr>
          <p:cNvPr id="16" name="Title 2">
            <a:extLst>
              <a:ext uri="{FF2B5EF4-FFF2-40B4-BE49-F238E27FC236}">
                <a16:creationId xmlns:a16="http://schemas.microsoft.com/office/drawing/2014/main" id="{EE5413B3-A165-9578-938C-300D5CBAA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137" y="347242"/>
            <a:ext cx="5443960" cy="6010124"/>
          </a:xfrm>
        </p:spPr>
        <p:txBody>
          <a:bodyPr>
            <a:normAutofit fontScale="90000"/>
          </a:bodyPr>
          <a:lstStyle/>
          <a:p>
            <a:pPr lvl="0"/>
            <a:br>
              <a:rPr lang="fi-FI" sz="3200" b="1" dirty="0">
                <a:solidFill>
                  <a:schemeClr val="accent1"/>
                </a:solidFill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2200" b="0" dirty="0"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Koulutuksen tavoitteena on </a:t>
            </a:r>
            <a:br>
              <a:rPr lang="fi-FI" sz="2200" b="0" dirty="0"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i-FI" sz="2200" b="0" dirty="0"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2200" b="0" dirty="0"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i-FI" sz="2200" dirty="0"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vahvistaa </a:t>
            </a:r>
            <a:r>
              <a:rPr lang="fi-FI" sz="2200" b="0" dirty="0"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osallistujan </a:t>
            </a:r>
            <a:r>
              <a:rPr lang="fi-FI" sz="2200" dirty="0"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mielenterveysosaamista  </a:t>
            </a:r>
            <a:r>
              <a:rPr lang="fi-FI" sz="2200" b="0" dirty="0"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tarjoamalla tietoa psyykkisistä oireista  </a:t>
            </a:r>
            <a:br>
              <a:rPr lang="fi-FI" sz="2200" b="0" dirty="0"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2200" b="0" dirty="0"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i-FI" sz="2200" dirty="0"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vähentää</a:t>
            </a:r>
            <a:r>
              <a:rPr lang="fi-FI" sz="2200" b="0" dirty="0"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mielenterveyden ongelmiin liittyvää </a:t>
            </a:r>
            <a:r>
              <a:rPr lang="fi-FI" sz="2200" dirty="0"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stigmaa</a:t>
            </a:r>
            <a:br>
              <a:rPr lang="fi-FI" sz="2200" b="0" dirty="0"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2200" b="0" dirty="0"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i-FI" sz="2200" dirty="0"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antaa valmiudet kohdata </a:t>
            </a:r>
            <a:r>
              <a:rPr lang="fi-FI" sz="2200" b="0" dirty="0"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mielenterveyden ongelmia</a:t>
            </a:r>
            <a:br>
              <a:rPr lang="fi-FI" sz="2200" b="0" dirty="0"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2200" b="0" dirty="0"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Koulutuksessa opetellaan soveltamaan mielenterveyden ensiavun askeleita. </a:t>
            </a:r>
            <a:br>
              <a:rPr lang="fi-FI" sz="2200" b="0" dirty="0"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1800" b="0" dirty="0">
                <a:solidFill>
                  <a:schemeClr val="tx1"/>
                </a:solidFill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i-FI" sz="1800" b="1" dirty="0">
                <a:solidFill>
                  <a:schemeClr val="tx1"/>
                </a:solidFill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THL:n arvioima hyvinvointia ja terveyttä (</a:t>
            </a:r>
            <a:r>
              <a:rPr lang="fi-FI" sz="1800" b="1" dirty="0" err="1">
                <a:solidFill>
                  <a:schemeClr val="tx1"/>
                </a:solidFill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Hyte</a:t>
            </a:r>
            <a:r>
              <a:rPr lang="fi-FI" sz="1800" b="1" dirty="0">
                <a:solidFill>
                  <a:schemeClr val="tx1"/>
                </a:solidFill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edistävä toimintamalli)</a:t>
            </a:r>
            <a:br>
              <a:rPr lang="fi-FI" sz="1800" b="1" dirty="0">
                <a:solidFill>
                  <a:schemeClr val="tx1"/>
                </a:solidFill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800" b="0" dirty="0">
              <a:latin typeface="Sofia Pro Soft Light" panose="020B0000000000000000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329F7C-A949-AA43-9335-C9F52D830D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98120" y="6357366"/>
            <a:ext cx="891378" cy="365124"/>
          </a:xfrm>
        </p:spPr>
        <p:txBody>
          <a:bodyPr anchor="ctr"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D0A3693-5CB6-4B45-8859-D19B56E87773}" type="slidenum">
              <a:rPr kumimoji="0" lang="en-FI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4572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FI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9334912F-A6D1-AEEB-503D-7905564A64FA}"/>
              </a:ext>
            </a:extLst>
          </p:cNvPr>
          <p:cNvSpPr txBox="1"/>
          <p:nvPr/>
        </p:nvSpPr>
        <p:spPr>
          <a:xfrm>
            <a:off x="6643868" y="347242"/>
            <a:ext cx="53012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>
                <a:solidFill>
                  <a:schemeClr val="accent1"/>
                </a:solidFill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Haavoittuva mieli </a:t>
            </a:r>
            <a:br>
              <a:rPr lang="fi-FI" sz="2800" b="1" dirty="0">
                <a:solidFill>
                  <a:schemeClr val="accent1"/>
                </a:solidFill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2800" b="1" dirty="0">
                <a:solidFill>
                  <a:schemeClr val="accent1"/>
                </a:solidFill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tunnista ja tue</a:t>
            </a:r>
            <a:br>
              <a:rPr lang="fi-FI" sz="2800" b="1" dirty="0">
                <a:solidFill>
                  <a:schemeClr val="accent1"/>
                </a:solidFill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2800" b="1" dirty="0">
                <a:solidFill>
                  <a:schemeClr val="accent1"/>
                </a:solidFill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Mielenterveyden ensiapu® 2</a:t>
            </a:r>
            <a:br>
              <a:rPr lang="fi-FI" sz="2800" b="1" dirty="0">
                <a:solidFill>
                  <a:schemeClr val="accent1"/>
                </a:solidFill>
                <a:effectLst/>
                <a:latin typeface="Sofia Pro Soft Light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49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uva, joka sisältää kohteen Ihmisen kasvot, henkilö, teksti, hymy&#10;&#10;Kuvaus luotu automaattisesti">
            <a:extLst>
              <a:ext uri="{FF2B5EF4-FFF2-40B4-BE49-F238E27FC236}">
                <a16:creationId xmlns:a16="http://schemas.microsoft.com/office/drawing/2014/main" id="{98DA5D4E-C722-A46C-7386-7C119BE4E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00"/>
          <a:stretch/>
        </p:blipFill>
        <p:spPr bwMode="auto">
          <a:xfrm>
            <a:off x="5334000" y="10"/>
            <a:ext cx="685800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40" name="Title 2">
            <a:extLst>
              <a:ext uri="{FF2B5EF4-FFF2-40B4-BE49-F238E27FC236}">
                <a16:creationId xmlns:a16="http://schemas.microsoft.com/office/drawing/2014/main" id="{5F5141BD-C27F-D639-FFA5-85C39694F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24091"/>
            <a:ext cx="3786188" cy="5490922"/>
          </a:xfrm>
        </p:spPr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1035" name="Slide Number Placeholder 6">
            <a:extLst>
              <a:ext uri="{FF2B5EF4-FFF2-40B4-BE49-F238E27FC236}">
                <a16:creationId xmlns:a16="http://schemas.microsoft.com/office/drawing/2014/main" id="{B8DABCCD-B87D-BA76-F2CC-6C6E96A0D2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98120" y="6357366"/>
            <a:ext cx="891378" cy="36512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F13F21-89A0-4E12-8E58-753F65C13159}" type="slidenum">
              <a:rPr lang="fi-FI" smtClean="0"/>
              <a:pPr>
                <a:spcAft>
                  <a:spcPts val="600"/>
                </a:spcAft>
              </a:pPr>
              <a:t>14</a:t>
            </a:fld>
            <a:endParaRPr lang="fi-FI"/>
          </a:p>
        </p:txBody>
      </p:sp>
      <p:sp>
        <p:nvSpPr>
          <p:cNvPr id="3" name="Dian numeron paikkamerkki 2" hidden="1">
            <a:extLst>
              <a:ext uri="{FF2B5EF4-FFF2-40B4-BE49-F238E27FC236}">
                <a16:creationId xmlns:a16="http://schemas.microsoft.com/office/drawing/2014/main" id="{3D212159-4203-CD6E-F95F-DECBFF09611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8120" y="6357366"/>
            <a:ext cx="891378" cy="365124"/>
          </a:xfrm>
        </p:spPr>
        <p:txBody>
          <a:bodyPr/>
          <a:lstStyle/>
          <a:p>
            <a:pPr>
              <a:spcAft>
                <a:spcPts val="600"/>
              </a:spcAft>
            </a:pPr>
            <a:fld id="{7D0A3693-5CB6-4B45-8859-D19B56E87773}" type="slidenum">
              <a:rPr lang="en-FI" smtClean="0"/>
              <a:pPr>
                <a:spcAft>
                  <a:spcPts val="600"/>
                </a:spcAft>
              </a:pPr>
              <a:t>14</a:t>
            </a:fld>
            <a:endParaRPr lang="en-FI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DCE2E7DC-A3BD-1156-8315-75015AB76CA5}"/>
              </a:ext>
            </a:extLst>
          </p:cNvPr>
          <p:cNvSpPr txBox="1"/>
          <p:nvPr/>
        </p:nvSpPr>
        <p:spPr>
          <a:xfrm>
            <a:off x="283845" y="921366"/>
            <a:ext cx="488258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chemeClr val="bg1"/>
                </a:solidFill>
                <a:effectLst/>
                <a:latin typeface="Sofia Pro Soft Light" panose="020B0000000000000000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Koulutuksen käytyäsi  </a:t>
            </a:r>
          </a:p>
          <a:p>
            <a:endParaRPr lang="fi-FI" sz="2400" dirty="0">
              <a:solidFill>
                <a:schemeClr val="bg1"/>
              </a:solidFill>
              <a:effectLst/>
              <a:latin typeface="Sofia Pro Soft Light" panose="020B0000000000000000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bg1"/>
                </a:solidFill>
                <a:latin typeface="Sofia Pro Soft Light" panose="020B0000000000000000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Osaat tukea lasten ja nuorten mielenterveyttä ja heidän yksilöllistä kehitystään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bg1"/>
                </a:solidFill>
                <a:latin typeface="Sofia Pro Soft Light" panose="020B0000000000000000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Kohdata lapset ja nuoret arvostavasti ja ilmaista heille välittämistä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bg1"/>
                </a:solidFill>
                <a:latin typeface="Sofia Pro Soft Light" panose="020B0000000000000000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Toimia avun saamiseksi lapselle ja nuorelle, jonka mielenterveys horjuu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bg1"/>
                </a:solidFill>
                <a:latin typeface="Sofia Pro Soft Light" panose="020B0000000000000000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Arvioida omia toimintatapojasi ja oman hyvinvointisi vaikutusta lasten ja nuorten</a:t>
            </a:r>
            <a:endParaRPr lang="fi-FI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219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08963B-B8FD-AFCC-EF34-646BA96794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	Kiitos!</a:t>
            </a:r>
            <a:br>
              <a:rPr lang="fi-FI" dirty="0"/>
            </a:br>
            <a:br>
              <a:rPr lang="fi-FI" dirty="0"/>
            </a:br>
            <a:r>
              <a:rPr lang="fi-FI" sz="2000" dirty="0"/>
              <a:t>Lisätietoa: </a:t>
            </a:r>
            <a:br>
              <a:rPr lang="fi-FI" sz="2000" dirty="0"/>
            </a:br>
            <a:r>
              <a:rPr lang="fi-FI" sz="2000" dirty="0"/>
              <a:t>Tiina Lumijärvi</a:t>
            </a:r>
            <a:br>
              <a:rPr lang="fi-FI" sz="2000" dirty="0"/>
            </a:br>
            <a:r>
              <a:rPr lang="fi-FI" sz="2000" dirty="0"/>
              <a:t>tiina.lumijatrvi@mieli.fi</a:t>
            </a:r>
          </a:p>
        </p:txBody>
      </p:sp>
    </p:spTree>
    <p:extLst>
      <p:ext uri="{BB962C8B-B14F-4D97-AF65-F5344CB8AC3E}">
        <p14:creationId xmlns:p14="http://schemas.microsoft.com/office/powerpoint/2010/main" val="3452271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FCCDC73B-0A5D-AFEA-29B5-DDE78C2C51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</p:spPr>
      </p:pic>
      <p:sp>
        <p:nvSpPr>
          <p:cNvPr id="2" name="Dian numeron paikkamerkki 1" hidden="1">
            <a:extLst>
              <a:ext uri="{FF2B5EF4-FFF2-40B4-BE49-F238E27FC236}">
                <a16:creationId xmlns:a16="http://schemas.microsoft.com/office/drawing/2014/main" id="{DA9111FD-F385-86D8-A6BF-AB57DD0559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7D0A3693-5CB6-4B45-8859-D19B56E87773}" type="slidenum">
              <a:rPr lang="en-FI" smtClean="0"/>
              <a:pPr>
                <a:spcAft>
                  <a:spcPts val="600"/>
                </a:spcAft>
              </a:pPr>
              <a:t>2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42386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1B13DE5-4EB6-F824-692F-26FBAA814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Mielenterveys voimavarana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EB7D3AFB-9358-D3C3-1C11-CD58F69D54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3</a:t>
            </a:fld>
            <a:endParaRPr lang="en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519BA41-AC53-45A7-A217-7DF7B27F34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 dirty="0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C8509564-420D-F30F-A59F-8F01BB988084}"/>
              </a:ext>
            </a:extLst>
          </p:cNvPr>
          <p:cNvGrpSpPr/>
          <p:nvPr/>
        </p:nvGrpSpPr>
        <p:grpSpPr>
          <a:xfrm>
            <a:off x="1469436" y="967325"/>
            <a:ext cx="9253127" cy="4923349"/>
            <a:chOff x="1317194" y="1319154"/>
            <a:chExt cx="9253127" cy="4923349"/>
          </a:xfrm>
        </p:grpSpPr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579608E3-6F99-FACC-364B-3039599A98D9}"/>
                </a:ext>
              </a:extLst>
            </p:cNvPr>
            <p:cNvGrpSpPr/>
            <p:nvPr/>
          </p:nvGrpSpPr>
          <p:grpSpPr>
            <a:xfrm>
              <a:off x="9253399" y="2325361"/>
              <a:ext cx="1316922" cy="1316923"/>
              <a:chOff x="1796946" y="1706880"/>
              <a:chExt cx="1391920" cy="1391920"/>
            </a:xfrm>
          </p:grpSpPr>
          <p:sp>
            <p:nvSpPr>
              <p:cNvPr id="67" name="Oval 5">
                <a:extLst>
                  <a:ext uri="{FF2B5EF4-FFF2-40B4-BE49-F238E27FC236}">
                    <a16:creationId xmlns:a16="http://schemas.microsoft.com/office/drawing/2014/main" id="{DA1F155D-25A8-B915-12EB-6961BED2605E}"/>
                  </a:ext>
                </a:extLst>
              </p:cNvPr>
              <p:cNvSpPr/>
              <p:nvPr/>
            </p:nvSpPr>
            <p:spPr>
              <a:xfrm>
                <a:off x="1796946" y="1706880"/>
                <a:ext cx="1391920" cy="1391920"/>
              </a:xfrm>
              <a:prstGeom prst="ellipse">
                <a:avLst/>
              </a:prstGeom>
              <a:solidFill>
                <a:srgbClr val="00D1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Tekstiruutu 61">
                <a:extLst>
                  <a:ext uri="{FF2B5EF4-FFF2-40B4-BE49-F238E27FC236}">
                    <a16:creationId xmlns:a16="http://schemas.microsoft.com/office/drawing/2014/main" id="{DC6115B3-AC57-50D0-0DA0-8D9C07D551FE}"/>
                  </a:ext>
                </a:extLst>
              </p:cNvPr>
              <p:cNvSpPr txBox="1"/>
              <p:nvPr/>
            </p:nvSpPr>
            <p:spPr>
              <a:xfrm>
                <a:off x="1814560" y="2110068"/>
                <a:ext cx="1356693" cy="58554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fi-FI" sz="1200" b="1">
                    <a:cs typeface="Poppins" pitchFamily="2" charset="77"/>
                  </a:rPr>
                  <a:t>Selviytymistä</a:t>
                </a:r>
              </a:p>
              <a:p>
                <a:pPr algn="ctr"/>
                <a:r>
                  <a:rPr lang="fi-FI" sz="1200" b="1">
                    <a:cs typeface="Poppins" pitchFamily="2" charset="77"/>
                  </a:rPr>
                  <a:t>haasteista ja</a:t>
                </a:r>
              </a:p>
              <a:p>
                <a:pPr algn="ctr"/>
                <a:r>
                  <a:rPr lang="fi-FI" sz="1200" b="1">
                    <a:cs typeface="Poppins" pitchFamily="2" charset="77"/>
                  </a:rPr>
                  <a:t>kuormituksesta</a:t>
                </a:r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654A53C0-0049-7D03-A92D-F186352F267F}"/>
                </a:ext>
              </a:extLst>
            </p:cNvPr>
            <p:cNvGrpSpPr/>
            <p:nvPr/>
          </p:nvGrpSpPr>
          <p:grpSpPr>
            <a:xfrm>
              <a:off x="5595077" y="1655322"/>
              <a:ext cx="1259745" cy="1203623"/>
              <a:chOff x="4296040" y="1745352"/>
              <a:chExt cx="1331485" cy="1272168"/>
            </a:xfrm>
          </p:grpSpPr>
          <p:sp>
            <p:nvSpPr>
              <p:cNvPr id="65" name="Oval 8">
                <a:extLst>
                  <a:ext uri="{FF2B5EF4-FFF2-40B4-BE49-F238E27FC236}">
                    <a16:creationId xmlns:a16="http://schemas.microsoft.com/office/drawing/2014/main" id="{09A2629D-4A15-92A0-DDDC-8D0E5AE3AF02}"/>
                  </a:ext>
                </a:extLst>
              </p:cNvPr>
              <p:cNvSpPr/>
              <p:nvPr/>
            </p:nvSpPr>
            <p:spPr>
              <a:xfrm>
                <a:off x="4325698" y="1745352"/>
                <a:ext cx="1272168" cy="1272168"/>
              </a:xfrm>
              <a:prstGeom prst="ellipse">
                <a:avLst/>
              </a:prstGeom>
              <a:solidFill>
                <a:srgbClr val="00D1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Tekstiruutu 73">
                <a:extLst>
                  <a:ext uri="{FF2B5EF4-FFF2-40B4-BE49-F238E27FC236}">
                    <a16:creationId xmlns:a16="http://schemas.microsoft.com/office/drawing/2014/main" id="{4FF1A90B-3CBA-C765-C9DA-018C054CD516}"/>
                  </a:ext>
                </a:extLst>
              </p:cNvPr>
              <p:cNvSpPr txBox="1"/>
              <p:nvPr/>
            </p:nvSpPr>
            <p:spPr>
              <a:xfrm>
                <a:off x="4296040" y="2088664"/>
                <a:ext cx="1331485" cy="58554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fi-FI" sz="1200" b="1">
                    <a:cs typeface="Poppins" pitchFamily="2" charset="77"/>
                  </a:rPr>
                  <a:t>Kykyä solmia</a:t>
                </a:r>
              </a:p>
              <a:p>
                <a:pPr algn="ctr"/>
                <a:r>
                  <a:rPr lang="fi-FI" sz="1200" b="1">
                    <a:cs typeface="Poppins" pitchFamily="2" charset="77"/>
                  </a:rPr>
                  <a:t>kestäviä</a:t>
                </a:r>
              </a:p>
              <a:p>
                <a:pPr algn="ctr"/>
                <a:r>
                  <a:rPr lang="fi-FI" sz="1200" b="1">
                    <a:cs typeface="Poppins" pitchFamily="2" charset="77"/>
                  </a:rPr>
                  <a:t>ihmissuhteita</a:t>
                </a:r>
              </a:p>
            </p:txBody>
          </p:sp>
        </p:grpSp>
        <p:grpSp>
          <p:nvGrpSpPr>
            <p:cNvPr id="8" name="Group 10">
              <a:extLst>
                <a:ext uri="{FF2B5EF4-FFF2-40B4-BE49-F238E27FC236}">
                  <a16:creationId xmlns:a16="http://schemas.microsoft.com/office/drawing/2014/main" id="{43812CC3-C637-F9EF-470A-8F5AEF7EC88D}"/>
                </a:ext>
              </a:extLst>
            </p:cNvPr>
            <p:cNvGrpSpPr/>
            <p:nvPr/>
          </p:nvGrpSpPr>
          <p:grpSpPr>
            <a:xfrm>
              <a:off x="1317194" y="2871180"/>
              <a:ext cx="1294434" cy="1134284"/>
              <a:chOff x="9527739" y="2006461"/>
              <a:chExt cx="1368152" cy="1198880"/>
            </a:xfrm>
          </p:grpSpPr>
          <p:sp>
            <p:nvSpPr>
              <p:cNvPr id="63" name="Oval 11">
                <a:extLst>
                  <a:ext uri="{FF2B5EF4-FFF2-40B4-BE49-F238E27FC236}">
                    <a16:creationId xmlns:a16="http://schemas.microsoft.com/office/drawing/2014/main" id="{7BFC1EAE-26E1-E31B-FCFE-8041E9032BF5}"/>
                  </a:ext>
                </a:extLst>
              </p:cNvPr>
              <p:cNvSpPr/>
              <p:nvPr/>
            </p:nvSpPr>
            <p:spPr>
              <a:xfrm>
                <a:off x="9612375" y="2006461"/>
                <a:ext cx="1198880" cy="1198880"/>
              </a:xfrm>
              <a:prstGeom prst="ellipse">
                <a:avLst/>
              </a:prstGeom>
              <a:solidFill>
                <a:srgbClr val="00D1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Tekstiruutu 77">
                <a:extLst>
                  <a:ext uri="{FF2B5EF4-FFF2-40B4-BE49-F238E27FC236}">
                    <a16:creationId xmlns:a16="http://schemas.microsoft.com/office/drawing/2014/main" id="{DB04F2FF-3B3A-C28A-9A9A-67ABC055B5F7}"/>
                  </a:ext>
                </a:extLst>
              </p:cNvPr>
              <p:cNvSpPr txBox="1"/>
              <p:nvPr/>
            </p:nvSpPr>
            <p:spPr>
              <a:xfrm>
                <a:off x="9527739" y="2215537"/>
                <a:ext cx="1368152" cy="78073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fi-FI" sz="1200" b="1">
                    <a:cs typeface="Poppins" pitchFamily="2" charset="77"/>
                  </a:rPr>
                  <a:t>Itsensä</a:t>
                </a:r>
              </a:p>
              <a:p>
                <a:pPr algn="ctr"/>
                <a:r>
                  <a:rPr lang="fi-FI" sz="1200" b="1">
                    <a:cs typeface="Poppins" pitchFamily="2" charset="77"/>
                  </a:rPr>
                  <a:t>arvostamista</a:t>
                </a:r>
              </a:p>
              <a:p>
                <a:pPr algn="ctr"/>
                <a:r>
                  <a:rPr lang="fi-FI" sz="1200" b="1">
                    <a:cs typeface="Poppins" pitchFamily="2" charset="77"/>
                  </a:rPr>
                  <a:t>ja hyvää</a:t>
                </a:r>
              </a:p>
              <a:p>
                <a:pPr algn="ctr"/>
                <a:r>
                  <a:rPr lang="fi-FI" sz="1200" b="1">
                    <a:cs typeface="Poppins" pitchFamily="2" charset="77"/>
                  </a:rPr>
                  <a:t>itsetuntoa</a:t>
                </a:r>
              </a:p>
            </p:txBody>
          </p:sp>
        </p:grpSp>
        <p:grpSp>
          <p:nvGrpSpPr>
            <p:cNvPr id="9" name="Group 13">
              <a:extLst>
                <a:ext uri="{FF2B5EF4-FFF2-40B4-BE49-F238E27FC236}">
                  <a16:creationId xmlns:a16="http://schemas.microsoft.com/office/drawing/2014/main" id="{D9D0711F-7C64-B5EC-1ADF-1F9D5C963BE7}"/>
                </a:ext>
              </a:extLst>
            </p:cNvPr>
            <p:cNvGrpSpPr/>
            <p:nvPr/>
          </p:nvGrpSpPr>
          <p:grpSpPr>
            <a:xfrm>
              <a:off x="3690371" y="4060425"/>
              <a:ext cx="992986" cy="992987"/>
              <a:chOff x="2473971" y="4196080"/>
              <a:chExt cx="1049536" cy="1049536"/>
            </a:xfrm>
          </p:grpSpPr>
          <p:sp>
            <p:nvSpPr>
              <p:cNvPr id="61" name="Oval 14">
                <a:extLst>
                  <a:ext uri="{FF2B5EF4-FFF2-40B4-BE49-F238E27FC236}">
                    <a16:creationId xmlns:a16="http://schemas.microsoft.com/office/drawing/2014/main" id="{C69A7684-1155-96CC-4A42-2A5F9755ADB8}"/>
                  </a:ext>
                </a:extLst>
              </p:cNvPr>
              <p:cNvSpPr/>
              <p:nvPr/>
            </p:nvSpPr>
            <p:spPr>
              <a:xfrm>
                <a:off x="2473971" y="4196080"/>
                <a:ext cx="1049536" cy="1049536"/>
              </a:xfrm>
              <a:prstGeom prst="ellipse">
                <a:avLst/>
              </a:prstGeom>
              <a:solidFill>
                <a:srgbClr val="00D1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Tekstiruutu 59">
                <a:extLst>
                  <a:ext uri="{FF2B5EF4-FFF2-40B4-BE49-F238E27FC236}">
                    <a16:creationId xmlns:a16="http://schemas.microsoft.com/office/drawing/2014/main" id="{D494B49F-EC68-1E2C-EC29-F80FC825364E}"/>
                  </a:ext>
                </a:extLst>
              </p:cNvPr>
              <p:cNvSpPr txBox="1"/>
              <p:nvPr/>
            </p:nvSpPr>
            <p:spPr>
              <a:xfrm>
                <a:off x="2566690" y="4428076"/>
                <a:ext cx="864096" cy="58554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fi-FI" sz="1200" b="1">
                    <a:cs typeface="Poppins" pitchFamily="2" charset="77"/>
                  </a:rPr>
                  <a:t>Kykyä</a:t>
                </a:r>
              </a:p>
              <a:p>
                <a:pPr algn="ctr"/>
                <a:r>
                  <a:rPr lang="fi-FI" sz="1200" b="1">
                    <a:cs typeface="Poppins" pitchFamily="2" charset="77"/>
                  </a:rPr>
                  <a:t>ilmaista</a:t>
                </a:r>
              </a:p>
              <a:p>
                <a:pPr algn="ctr"/>
                <a:r>
                  <a:rPr lang="fi-FI" sz="1200" b="1">
                    <a:cs typeface="Poppins" pitchFamily="2" charset="77"/>
                  </a:rPr>
                  <a:t>tunteita</a:t>
                </a:r>
              </a:p>
            </p:txBody>
          </p:sp>
        </p:grpSp>
        <p:grpSp>
          <p:nvGrpSpPr>
            <p:cNvPr id="10" name="Group 16">
              <a:extLst>
                <a:ext uri="{FF2B5EF4-FFF2-40B4-BE49-F238E27FC236}">
                  <a16:creationId xmlns:a16="http://schemas.microsoft.com/office/drawing/2014/main" id="{A6B1FE15-C74B-657A-E7AF-681DBEEB0282}"/>
                </a:ext>
              </a:extLst>
            </p:cNvPr>
            <p:cNvGrpSpPr/>
            <p:nvPr/>
          </p:nvGrpSpPr>
          <p:grpSpPr>
            <a:xfrm>
              <a:off x="4671233" y="4487302"/>
              <a:ext cx="1566948" cy="1359938"/>
              <a:chOff x="2776702" y="5336860"/>
              <a:chExt cx="1656184" cy="1437385"/>
            </a:xfrm>
          </p:grpSpPr>
          <p:sp>
            <p:nvSpPr>
              <p:cNvPr id="59" name="Oval 17">
                <a:extLst>
                  <a:ext uri="{FF2B5EF4-FFF2-40B4-BE49-F238E27FC236}">
                    <a16:creationId xmlns:a16="http://schemas.microsoft.com/office/drawing/2014/main" id="{1744596E-E5A6-0446-A309-BB942C2E42CE}"/>
                  </a:ext>
                </a:extLst>
              </p:cNvPr>
              <p:cNvSpPr/>
              <p:nvPr/>
            </p:nvSpPr>
            <p:spPr>
              <a:xfrm>
                <a:off x="2886103" y="5336860"/>
                <a:ext cx="1437384" cy="1437385"/>
              </a:xfrm>
              <a:prstGeom prst="ellipse">
                <a:avLst/>
              </a:prstGeom>
              <a:solidFill>
                <a:srgbClr val="00D1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Tekstiruutu 60">
                <a:extLst>
                  <a:ext uri="{FF2B5EF4-FFF2-40B4-BE49-F238E27FC236}">
                    <a16:creationId xmlns:a16="http://schemas.microsoft.com/office/drawing/2014/main" id="{6492E995-56DF-924E-7757-8AA2F8C8F7BD}"/>
                  </a:ext>
                </a:extLst>
              </p:cNvPr>
              <p:cNvSpPr txBox="1"/>
              <p:nvPr/>
            </p:nvSpPr>
            <p:spPr>
              <a:xfrm>
                <a:off x="2776702" y="5762781"/>
                <a:ext cx="1656184" cy="58554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fi-FI" sz="1200" b="1" dirty="0">
                    <a:cs typeface="Poppins" pitchFamily="2" charset="77"/>
                  </a:rPr>
                  <a:t>Omien</a:t>
                </a:r>
              </a:p>
              <a:p>
                <a:pPr algn="ctr"/>
                <a:r>
                  <a:rPr lang="fi-FI" sz="1200" b="1" dirty="0">
                    <a:cs typeface="Poppins" pitchFamily="2" charset="77"/>
                  </a:rPr>
                  <a:t>mahdollisuuksien</a:t>
                </a:r>
              </a:p>
              <a:p>
                <a:pPr algn="ctr"/>
                <a:r>
                  <a:rPr lang="fi-FI" sz="1200" b="1" dirty="0">
                    <a:cs typeface="Poppins" pitchFamily="2" charset="77"/>
                  </a:rPr>
                  <a:t>tiedostamista</a:t>
                </a:r>
              </a:p>
            </p:txBody>
          </p:sp>
        </p:grpSp>
        <p:grpSp>
          <p:nvGrpSpPr>
            <p:cNvPr id="11" name="Group 19">
              <a:extLst>
                <a:ext uri="{FF2B5EF4-FFF2-40B4-BE49-F238E27FC236}">
                  <a16:creationId xmlns:a16="http://schemas.microsoft.com/office/drawing/2014/main" id="{78C26A7A-A3CC-6F2E-5A6A-89AA619E0AF4}"/>
                </a:ext>
              </a:extLst>
            </p:cNvPr>
            <p:cNvGrpSpPr/>
            <p:nvPr/>
          </p:nvGrpSpPr>
          <p:grpSpPr>
            <a:xfrm>
              <a:off x="4479650" y="2786999"/>
              <a:ext cx="1566948" cy="1499562"/>
              <a:chOff x="2936787" y="2651760"/>
              <a:chExt cx="1656184" cy="1584960"/>
            </a:xfrm>
          </p:grpSpPr>
          <p:sp>
            <p:nvSpPr>
              <p:cNvPr id="57" name="Oval 20">
                <a:extLst>
                  <a:ext uri="{FF2B5EF4-FFF2-40B4-BE49-F238E27FC236}">
                    <a16:creationId xmlns:a16="http://schemas.microsoft.com/office/drawing/2014/main" id="{92BE0225-F129-A277-F8B3-56381F89FE0C}"/>
                  </a:ext>
                </a:extLst>
              </p:cNvPr>
              <p:cNvSpPr/>
              <p:nvPr/>
            </p:nvSpPr>
            <p:spPr>
              <a:xfrm>
                <a:off x="2972400" y="2651760"/>
                <a:ext cx="1584960" cy="1584960"/>
              </a:xfrm>
              <a:prstGeom prst="ellipse">
                <a:avLst/>
              </a:prstGeom>
              <a:solidFill>
                <a:srgbClr val="00D1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Tekstiruutu 62">
                <a:extLst>
                  <a:ext uri="{FF2B5EF4-FFF2-40B4-BE49-F238E27FC236}">
                    <a16:creationId xmlns:a16="http://schemas.microsoft.com/office/drawing/2014/main" id="{F4BABBBD-9D86-A7EC-C6BA-F1E000811BF0}"/>
                  </a:ext>
                </a:extLst>
              </p:cNvPr>
              <p:cNvSpPr txBox="1"/>
              <p:nvPr/>
            </p:nvSpPr>
            <p:spPr>
              <a:xfrm>
                <a:off x="2936787" y="3249059"/>
                <a:ext cx="1656184" cy="39036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fi-FI" sz="1200" b="1">
                    <a:cs typeface="Poppins" pitchFamily="2" charset="77"/>
                  </a:rPr>
                  <a:t>Toimintakykyä ja</a:t>
                </a:r>
              </a:p>
              <a:p>
                <a:pPr algn="ctr"/>
                <a:r>
                  <a:rPr lang="fi-FI" sz="1200" b="1">
                    <a:cs typeface="Poppins" pitchFamily="2" charset="77"/>
                  </a:rPr>
                  <a:t>elinvoimaisuutta</a:t>
                </a:r>
              </a:p>
            </p:txBody>
          </p:sp>
        </p:grpSp>
        <p:grpSp>
          <p:nvGrpSpPr>
            <p:cNvPr id="12" name="Group 22">
              <a:extLst>
                <a:ext uri="{FF2B5EF4-FFF2-40B4-BE49-F238E27FC236}">
                  <a16:creationId xmlns:a16="http://schemas.microsoft.com/office/drawing/2014/main" id="{E33CDE19-6995-5AE6-D36B-17EA73033631}"/>
                </a:ext>
              </a:extLst>
            </p:cNvPr>
            <p:cNvGrpSpPr/>
            <p:nvPr/>
          </p:nvGrpSpPr>
          <p:grpSpPr>
            <a:xfrm>
              <a:off x="2325940" y="1931829"/>
              <a:ext cx="992986" cy="992987"/>
              <a:chOff x="5598160" y="2519680"/>
              <a:chExt cx="1049536" cy="1049536"/>
            </a:xfrm>
          </p:grpSpPr>
          <p:sp>
            <p:nvSpPr>
              <p:cNvPr id="55" name="Oval 23">
                <a:extLst>
                  <a:ext uri="{FF2B5EF4-FFF2-40B4-BE49-F238E27FC236}">
                    <a16:creationId xmlns:a16="http://schemas.microsoft.com/office/drawing/2014/main" id="{3FA022BE-7F15-C07D-930F-CBB9116F35BC}"/>
                  </a:ext>
                </a:extLst>
              </p:cNvPr>
              <p:cNvSpPr/>
              <p:nvPr/>
            </p:nvSpPr>
            <p:spPr>
              <a:xfrm>
                <a:off x="5598160" y="2519680"/>
                <a:ext cx="1049536" cy="1049536"/>
              </a:xfrm>
              <a:prstGeom prst="ellipse">
                <a:avLst/>
              </a:prstGeom>
              <a:solidFill>
                <a:srgbClr val="00D1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Tekstiruutu 63">
                <a:extLst>
                  <a:ext uri="{FF2B5EF4-FFF2-40B4-BE49-F238E27FC236}">
                    <a16:creationId xmlns:a16="http://schemas.microsoft.com/office/drawing/2014/main" id="{6CE1CC5C-FA0C-9F79-1989-9BCCC7DED728}"/>
                  </a:ext>
                </a:extLst>
              </p:cNvPr>
              <p:cNvSpPr txBox="1"/>
              <p:nvPr/>
            </p:nvSpPr>
            <p:spPr>
              <a:xfrm>
                <a:off x="5693607" y="2946857"/>
                <a:ext cx="858644" cy="19518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fi-FI" sz="1200" b="1">
                    <a:cs typeface="Poppins" pitchFamily="2" charset="77"/>
                  </a:rPr>
                  <a:t>Elämäniloa</a:t>
                </a:r>
              </a:p>
            </p:txBody>
          </p:sp>
        </p:grpSp>
        <p:grpSp>
          <p:nvGrpSpPr>
            <p:cNvPr id="13" name="Group 25">
              <a:extLst>
                <a:ext uri="{FF2B5EF4-FFF2-40B4-BE49-F238E27FC236}">
                  <a16:creationId xmlns:a16="http://schemas.microsoft.com/office/drawing/2014/main" id="{42B5CBA0-70BE-1E6A-3112-1D2EF2991DDE}"/>
                </a:ext>
              </a:extLst>
            </p:cNvPr>
            <p:cNvGrpSpPr/>
            <p:nvPr/>
          </p:nvGrpSpPr>
          <p:grpSpPr>
            <a:xfrm>
              <a:off x="3133367" y="2648803"/>
              <a:ext cx="1203624" cy="1203623"/>
              <a:chOff x="1209297" y="3177912"/>
              <a:chExt cx="1272168" cy="1272168"/>
            </a:xfrm>
          </p:grpSpPr>
          <p:sp>
            <p:nvSpPr>
              <p:cNvPr id="53" name="Oval 26">
                <a:extLst>
                  <a:ext uri="{FF2B5EF4-FFF2-40B4-BE49-F238E27FC236}">
                    <a16:creationId xmlns:a16="http://schemas.microsoft.com/office/drawing/2014/main" id="{72E20CC0-E4D9-91DC-4717-5A30D5D5A80A}"/>
                  </a:ext>
                </a:extLst>
              </p:cNvPr>
              <p:cNvSpPr/>
              <p:nvPr/>
            </p:nvSpPr>
            <p:spPr>
              <a:xfrm>
                <a:off x="1209297" y="3177912"/>
                <a:ext cx="1272168" cy="1272168"/>
              </a:xfrm>
              <a:prstGeom prst="ellipse">
                <a:avLst/>
              </a:prstGeom>
              <a:solidFill>
                <a:srgbClr val="00D1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Tekstiruutu 64">
                <a:extLst>
                  <a:ext uri="{FF2B5EF4-FFF2-40B4-BE49-F238E27FC236}">
                    <a16:creationId xmlns:a16="http://schemas.microsoft.com/office/drawing/2014/main" id="{B18D3771-9952-495E-3ECB-25AD906DD8A6}"/>
                  </a:ext>
                </a:extLst>
              </p:cNvPr>
              <p:cNvSpPr txBox="1"/>
              <p:nvPr/>
            </p:nvSpPr>
            <p:spPr>
              <a:xfrm>
                <a:off x="1305321" y="3521224"/>
                <a:ext cx="1080119" cy="58554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fi-FI" sz="1200" b="1">
                    <a:cs typeface="Poppins" pitchFamily="2" charset="77"/>
                  </a:rPr>
                  <a:t>Henkistä</a:t>
                </a:r>
              </a:p>
              <a:p>
                <a:pPr algn="ctr"/>
                <a:r>
                  <a:rPr lang="fi-FI" sz="1200" b="1">
                    <a:cs typeface="Poppins" pitchFamily="2" charset="77"/>
                  </a:rPr>
                  <a:t>kasvua ja </a:t>
                </a:r>
              </a:p>
              <a:p>
                <a:pPr algn="ctr"/>
                <a:r>
                  <a:rPr lang="fi-FI" sz="1200" b="1">
                    <a:cs typeface="Poppins" pitchFamily="2" charset="77"/>
                  </a:rPr>
                  <a:t>kehittymistä</a:t>
                </a:r>
              </a:p>
            </p:txBody>
          </p:sp>
        </p:grpSp>
        <p:grpSp>
          <p:nvGrpSpPr>
            <p:cNvPr id="14" name="Group 28">
              <a:extLst>
                <a:ext uri="{FF2B5EF4-FFF2-40B4-BE49-F238E27FC236}">
                  <a16:creationId xmlns:a16="http://schemas.microsoft.com/office/drawing/2014/main" id="{5D153713-F3BC-A2FA-7781-70C9872EEB64}"/>
                </a:ext>
              </a:extLst>
            </p:cNvPr>
            <p:cNvGrpSpPr/>
            <p:nvPr/>
          </p:nvGrpSpPr>
          <p:grpSpPr>
            <a:xfrm>
              <a:off x="6138973" y="3873569"/>
              <a:ext cx="1206841" cy="1172734"/>
              <a:chOff x="5769021" y="4196080"/>
              <a:chExt cx="1275569" cy="1239520"/>
            </a:xfrm>
          </p:grpSpPr>
          <p:sp>
            <p:nvSpPr>
              <p:cNvPr id="51" name="Oval 29">
                <a:extLst>
                  <a:ext uri="{FF2B5EF4-FFF2-40B4-BE49-F238E27FC236}">
                    <a16:creationId xmlns:a16="http://schemas.microsoft.com/office/drawing/2014/main" id="{0B2084C6-7425-9128-4A3F-CB5E5DB1855F}"/>
                  </a:ext>
                </a:extLst>
              </p:cNvPr>
              <p:cNvSpPr/>
              <p:nvPr/>
            </p:nvSpPr>
            <p:spPr>
              <a:xfrm>
                <a:off x="5787043" y="4196080"/>
                <a:ext cx="1239520" cy="1239520"/>
              </a:xfrm>
              <a:prstGeom prst="ellipse">
                <a:avLst/>
              </a:prstGeom>
              <a:solidFill>
                <a:srgbClr val="00D1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Tekstiruutu 65">
                <a:extLst>
                  <a:ext uri="{FF2B5EF4-FFF2-40B4-BE49-F238E27FC236}">
                    <a16:creationId xmlns:a16="http://schemas.microsoft.com/office/drawing/2014/main" id="{3F913E82-FB54-A54C-8B36-4200F96C042B}"/>
                  </a:ext>
                </a:extLst>
              </p:cNvPr>
              <p:cNvSpPr txBox="1"/>
              <p:nvPr/>
            </p:nvSpPr>
            <p:spPr>
              <a:xfrm>
                <a:off x="5769021" y="4620659"/>
                <a:ext cx="1275569" cy="39036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fi-FI" sz="1200" b="1">
                    <a:cs typeface="Poppins" pitchFamily="2" charset="77"/>
                  </a:rPr>
                  <a:t>Leikillisyyttä</a:t>
                </a:r>
              </a:p>
              <a:p>
                <a:pPr algn="ctr"/>
                <a:r>
                  <a:rPr lang="fi-FI" sz="1200" b="1">
                    <a:cs typeface="Poppins" pitchFamily="2" charset="77"/>
                  </a:rPr>
                  <a:t>ja huumoria</a:t>
                </a:r>
              </a:p>
            </p:txBody>
          </p:sp>
        </p:grpSp>
        <p:grpSp>
          <p:nvGrpSpPr>
            <p:cNvPr id="15" name="Group 31">
              <a:extLst>
                <a:ext uri="{FF2B5EF4-FFF2-40B4-BE49-F238E27FC236}">
                  <a16:creationId xmlns:a16="http://schemas.microsoft.com/office/drawing/2014/main" id="{9D85832A-182F-9F22-4862-A561CBF1494B}"/>
                </a:ext>
              </a:extLst>
            </p:cNvPr>
            <p:cNvGrpSpPr/>
            <p:nvPr/>
          </p:nvGrpSpPr>
          <p:grpSpPr>
            <a:xfrm>
              <a:off x="8189648" y="4917371"/>
              <a:ext cx="1172734" cy="1172734"/>
              <a:chOff x="8178800" y="5171440"/>
              <a:chExt cx="1239520" cy="1239520"/>
            </a:xfrm>
          </p:grpSpPr>
          <p:sp>
            <p:nvSpPr>
              <p:cNvPr id="49" name="Oval 32">
                <a:extLst>
                  <a:ext uri="{FF2B5EF4-FFF2-40B4-BE49-F238E27FC236}">
                    <a16:creationId xmlns:a16="http://schemas.microsoft.com/office/drawing/2014/main" id="{37AD96CE-EB05-3660-ACB2-6243AE2E3761}"/>
                  </a:ext>
                </a:extLst>
              </p:cNvPr>
              <p:cNvSpPr/>
              <p:nvPr/>
            </p:nvSpPr>
            <p:spPr>
              <a:xfrm>
                <a:off x="8178800" y="5171440"/>
                <a:ext cx="1239520" cy="1239520"/>
              </a:xfrm>
              <a:prstGeom prst="ellipse">
                <a:avLst/>
              </a:prstGeom>
              <a:solidFill>
                <a:srgbClr val="00D1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Tekstiruutu 66">
                <a:extLst>
                  <a:ext uri="{FF2B5EF4-FFF2-40B4-BE49-F238E27FC236}">
                    <a16:creationId xmlns:a16="http://schemas.microsoft.com/office/drawing/2014/main" id="{FBFD9F67-0570-72EA-6D16-0E6DAA291F05}"/>
                  </a:ext>
                </a:extLst>
              </p:cNvPr>
              <p:cNvSpPr txBox="1"/>
              <p:nvPr/>
            </p:nvSpPr>
            <p:spPr>
              <a:xfrm>
                <a:off x="8260616" y="5596019"/>
                <a:ext cx="1075888" cy="39036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fi-FI" sz="1200" b="1">
                    <a:cs typeface="Poppins" pitchFamily="2" charset="77"/>
                  </a:rPr>
                  <a:t>Tulevaisuuden uskoa</a:t>
                </a:r>
              </a:p>
            </p:txBody>
          </p:sp>
        </p:grpSp>
        <p:grpSp>
          <p:nvGrpSpPr>
            <p:cNvPr id="16" name="Group 34">
              <a:extLst>
                <a:ext uri="{FF2B5EF4-FFF2-40B4-BE49-F238E27FC236}">
                  <a16:creationId xmlns:a16="http://schemas.microsoft.com/office/drawing/2014/main" id="{7B5F37DA-9126-1890-B7F1-0020F2274F97}"/>
                </a:ext>
              </a:extLst>
            </p:cNvPr>
            <p:cNvGrpSpPr/>
            <p:nvPr/>
          </p:nvGrpSpPr>
          <p:grpSpPr>
            <a:xfrm>
              <a:off x="3072296" y="5098607"/>
              <a:ext cx="1143896" cy="1143896"/>
              <a:chOff x="1209040" y="4683760"/>
              <a:chExt cx="1209040" cy="1209040"/>
            </a:xfrm>
          </p:grpSpPr>
          <p:sp>
            <p:nvSpPr>
              <p:cNvPr id="47" name="Oval 35">
                <a:extLst>
                  <a:ext uri="{FF2B5EF4-FFF2-40B4-BE49-F238E27FC236}">
                    <a16:creationId xmlns:a16="http://schemas.microsoft.com/office/drawing/2014/main" id="{5A1639AF-ECF7-FA2A-7F60-4E3F1E3E0DFE}"/>
                  </a:ext>
                </a:extLst>
              </p:cNvPr>
              <p:cNvSpPr/>
              <p:nvPr/>
            </p:nvSpPr>
            <p:spPr>
              <a:xfrm>
                <a:off x="1209040" y="4683760"/>
                <a:ext cx="1209040" cy="1209040"/>
              </a:xfrm>
              <a:prstGeom prst="ellipse">
                <a:avLst/>
              </a:prstGeom>
              <a:solidFill>
                <a:srgbClr val="00D1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Tekstiruutu 67">
                <a:extLst>
                  <a:ext uri="{FF2B5EF4-FFF2-40B4-BE49-F238E27FC236}">
                    <a16:creationId xmlns:a16="http://schemas.microsoft.com/office/drawing/2014/main" id="{62170D81-0758-64DC-A1A3-981A96DF2196}"/>
                  </a:ext>
                </a:extLst>
              </p:cNvPr>
              <p:cNvSpPr txBox="1"/>
              <p:nvPr/>
            </p:nvSpPr>
            <p:spPr>
              <a:xfrm>
                <a:off x="1350546" y="4995508"/>
                <a:ext cx="926028" cy="58554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fi-FI" sz="1200" b="1" dirty="0">
                    <a:cs typeface="Poppins" pitchFamily="2" charset="77"/>
                  </a:rPr>
                  <a:t>Toimivia</a:t>
                </a:r>
              </a:p>
              <a:p>
                <a:pPr algn="ctr"/>
                <a:r>
                  <a:rPr lang="fi-FI" sz="1200" b="1" dirty="0" err="1">
                    <a:cs typeface="Poppins" pitchFamily="2" charset="77"/>
                  </a:rPr>
                  <a:t>vuorovaiku</a:t>
                </a:r>
                <a:r>
                  <a:rPr lang="fi-FI" sz="1200" b="1" dirty="0">
                    <a:cs typeface="Poppins" pitchFamily="2" charset="77"/>
                  </a:rPr>
                  <a:t>-</a:t>
                </a:r>
              </a:p>
              <a:p>
                <a:pPr algn="ctr"/>
                <a:r>
                  <a:rPr lang="fi-FI" sz="1200" b="1" dirty="0" err="1">
                    <a:cs typeface="Poppins" pitchFamily="2" charset="77"/>
                  </a:rPr>
                  <a:t>tustaitoja</a:t>
                </a:r>
                <a:endParaRPr lang="fi-FI" sz="1200" b="1" dirty="0">
                  <a:cs typeface="Poppins" pitchFamily="2" charset="77"/>
                </a:endParaRPr>
              </a:p>
            </p:txBody>
          </p:sp>
        </p:grpSp>
        <p:grpSp>
          <p:nvGrpSpPr>
            <p:cNvPr id="17" name="Group 37">
              <a:extLst>
                <a:ext uri="{FF2B5EF4-FFF2-40B4-BE49-F238E27FC236}">
                  <a16:creationId xmlns:a16="http://schemas.microsoft.com/office/drawing/2014/main" id="{30D497D1-EDE7-C618-3894-BD8D1C44A371}"/>
                </a:ext>
              </a:extLst>
            </p:cNvPr>
            <p:cNvGrpSpPr/>
            <p:nvPr/>
          </p:nvGrpSpPr>
          <p:grpSpPr>
            <a:xfrm>
              <a:off x="4140071" y="1867005"/>
              <a:ext cx="924858" cy="924858"/>
              <a:chOff x="6380480" y="5524872"/>
              <a:chExt cx="977528" cy="977528"/>
            </a:xfrm>
          </p:grpSpPr>
          <p:sp>
            <p:nvSpPr>
              <p:cNvPr id="45" name="Oval 38">
                <a:extLst>
                  <a:ext uri="{FF2B5EF4-FFF2-40B4-BE49-F238E27FC236}">
                    <a16:creationId xmlns:a16="http://schemas.microsoft.com/office/drawing/2014/main" id="{4E191B61-01E8-AAEB-F0B0-CFB9F18367D0}"/>
                  </a:ext>
                </a:extLst>
              </p:cNvPr>
              <p:cNvSpPr/>
              <p:nvPr/>
            </p:nvSpPr>
            <p:spPr>
              <a:xfrm>
                <a:off x="6380480" y="5524872"/>
                <a:ext cx="977528" cy="977528"/>
              </a:xfrm>
              <a:prstGeom prst="ellipse">
                <a:avLst/>
              </a:prstGeom>
              <a:solidFill>
                <a:srgbClr val="00D1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Tekstiruutu 68">
                <a:extLst>
                  <a:ext uri="{FF2B5EF4-FFF2-40B4-BE49-F238E27FC236}">
                    <a16:creationId xmlns:a16="http://schemas.microsoft.com/office/drawing/2014/main" id="{5B340502-631B-0BFB-8970-06FF05FD2C17}"/>
                  </a:ext>
                </a:extLst>
              </p:cNvPr>
              <p:cNvSpPr txBox="1"/>
              <p:nvPr/>
            </p:nvSpPr>
            <p:spPr>
              <a:xfrm>
                <a:off x="6483488" y="5818454"/>
                <a:ext cx="771513" cy="39036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fi-FI" sz="1200" b="1">
                    <a:cs typeface="Poppins" pitchFamily="2" charset="77"/>
                  </a:rPr>
                  <a:t>Kykyä</a:t>
                </a:r>
              </a:p>
              <a:p>
                <a:pPr algn="ctr"/>
                <a:r>
                  <a:rPr lang="fi-FI" sz="1200" b="1">
                    <a:cs typeface="Poppins" pitchFamily="2" charset="77"/>
                  </a:rPr>
                  <a:t>rakastaa</a:t>
                </a:r>
              </a:p>
            </p:txBody>
          </p:sp>
        </p:grpSp>
        <p:grpSp>
          <p:nvGrpSpPr>
            <p:cNvPr id="18" name="Group 40">
              <a:extLst>
                <a:ext uri="{FF2B5EF4-FFF2-40B4-BE49-F238E27FC236}">
                  <a16:creationId xmlns:a16="http://schemas.microsoft.com/office/drawing/2014/main" id="{CA05FB16-FC01-4CBB-258C-218527D50018}"/>
                </a:ext>
              </a:extLst>
            </p:cNvPr>
            <p:cNvGrpSpPr/>
            <p:nvPr/>
          </p:nvGrpSpPr>
          <p:grpSpPr>
            <a:xfrm>
              <a:off x="6345070" y="2777154"/>
              <a:ext cx="1430691" cy="992987"/>
              <a:chOff x="6842691" y="3251200"/>
              <a:chExt cx="1512168" cy="1049536"/>
            </a:xfrm>
          </p:grpSpPr>
          <p:sp>
            <p:nvSpPr>
              <p:cNvPr id="43" name="Oval 41">
                <a:extLst>
                  <a:ext uri="{FF2B5EF4-FFF2-40B4-BE49-F238E27FC236}">
                    <a16:creationId xmlns:a16="http://schemas.microsoft.com/office/drawing/2014/main" id="{DF05A423-EE52-5951-6BA7-D7C954BF0ED6}"/>
                  </a:ext>
                </a:extLst>
              </p:cNvPr>
              <p:cNvSpPr/>
              <p:nvPr/>
            </p:nvSpPr>
            <p:spPr>
              <a:xfrm>
                <a:off x="7074008" y="3251200"/>
                <a:ext cx="1049536" cy="1049536"/>
              </a:xfrm>
              <a:prstGeom prst="ellipse">
                <a:avLst/>
              </a:prstGeom>
              <a:solidFill>
                <a:srgbClr val="00D1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Tekstiruutu 70">
                <a:extLst>
                  <a:ext uri="{FF2B5EF4-FFF2-40B4-BE49-F238E27FC236}">
                    <a16:creationId xmlns:a16="http://schemas.microsoft.com/office/drawing/2014/main" id="{1FD153E8-0921-5DA9-D19B-458D6DED2930}"/>
                  </a:ext>
                </a:extLst>
              </p:cNvPr>
              <p:cNvSpPr txBox="1"/>
              <p:nvPr/>
            </p:nvSpPr>
            <p:spPr>
              <a:xfrm>
                <a:off x="6842691" y="3580786"/>
                <a:ext cx="1512168" cy="39036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fi-FI" sz="1200" b="1">
                    <a:cs typeface="Poppins" pitchFamily="2" charset="77"/>
                  </a:rPr>
                  <a:t>Toisista</a:t>
                </a:r>
              </a:p>
              <a:p>
                <a:pPr algn="ctr"/>
                <a:r>
                  <a:rPr lang="fi-FI" sz="1200" b="1">
                    <a:cs typeface="Poppins" pitchFamily="2" charset="77"/>
                  </a:rPr>
                  <a:t>välittämistä</a:t>
                </a:r>
              </a:p>
            </p:txBody>
          </p:sp>
        </p:grpSp>
        <p:grpSp>
          <p:nvGrpSpPr>
            <p:cNvPr id="19" name="Group 43">
              <a:extLst>
                <a:ext uri="{FF2B5EF4-FFF2-40B4-BE49-F238E27FC236}">
                  <a16:creationId xmlns:a16="http://schemas.microsoft.com/office/drawing/2014/main" id="{690BBB0F-18CC-7B79-73D6-1DB7E3FCBD9D}"/>
                </a:ext>
              </a:extLst>
            </p:cNvPr>
            <p:cNvGrpSpPr/>
            <p:nvPr/>
          </p:nvGrpSpPr>
          <p:grpSpPr>
            <a:xfrm>
              <a:off x="7635507" y="3937136"/>
              <a:ext cx="1021924" cy="992987"/>
              <a:chOff x="7168469" y="4521200"/>
              <a:chExt cx="1080120" cy="1049536"/>
            </a:xfrm>
          </p:grpSpPr>
          <p:sp>
            <p:nvSpPr>
              <p:cNvPr id="41" name="Oval 44">
                <a:extLst>
                  <a:ext uri="{FF2B5EF4-FFF2-40B4-BE49-F238E27FC236}">
                    <a16:creationId xmlns:a16="http://schemas.microsoft.com/office/drawing/2014/main" id="{41670509-EA61-8911-08C2-0904FBA4B82A}"/>
                  </a:ext>
                </a:extLst>
              </p:cNvPr>
              <p:cNvSpPr/>
              <p:nvPr/>
            </p:nvSpPr>
            <p:spPr>
              <a:xfrm>
                <a:off x="7183757" y="4521200"/>
                <a:ext cx="1049536" cy="1049536"/>
              </a:xfrm>
              <a:prstGeom prst="ellipse">
                <a:avLst/>
              </a:prstGeom>
              <a:solidFill>
                <a:srgbClr val="00D1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Tekstiruutu 71">
                <a:extLst>
                  <a:ext uri="{FF2B5EF4-FFF2-40B4-BE49-F238E27FC236}">
                    <a16:creationId xmlns:a16="http://schemas.microsoft.com/office/drawing/2014/main" id="{57AC13DA-E493-D638-58C8-CA891AEDBEB3}"/>
                  </a:ext>
                </a:extLst>
              </p:cNvPr>
              <p:cNvSpPr txBox="1"/>
              <p:nvPr/>
            </p:nvSpPr>
            <p:spPr>
              <a:xfrm>
                <a:off x="7168469" y="4753196"/>
                <a:ext cx="1080120" cy="58554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fi-FI" sz="1200" b="1">
                    <a:cs typeface="Poppins" pitchFamily="2" charset="77"/>
                  </a:rPr>
                  <a:t>Elämän</a:t>
                </a:r>
              </a:p>
              <a:p>
                <a:pPr algn="ctr"/>
                <a:r>
                  <a:rPr lang="fi-FI" sz="1200" b="1" err="1">
                    <a:cs typeface="Poppins" pitchFamily="2" charset="77"/>
                  </a:rPr>
                  <a:t>merkityk</a:t>
                </a:r>
                <a:r>
                  <a:rPr lang="fi-FI" sz="1200" b="1">
                    <a:cs typeface="Poppins" pitchFamily="2" charset="77"/>
                  </a:rPr>
                  <a:t>-</a:t>
                </a:r>
              </a:p>
              <a:p>
                <a:pPr algn="ctr"/>
                <a:r>
                  <a:rPr lang="fi-FI" sz="1200" b="1">
                    <a:cs typeface="Poppins" pitchFamily="2" charset="77"/>
                  </a:rPr>
                  <a:t>sellisyyttä</a:t>
                </a:r>
              </a:p>
            </p:txBody>
          </p:sp>
        </p:grpSp>
        <p:grpSp>
          <p:nvGrpSpPr>
            <p:cNvPr id="20" name="Group 46">
              <a:extLst>
                <a:ext uri="{FF2B5EF4-FFF2-40B4-BE49-F238E27FC236}">
                  <a16:creationId xmlns:a16="http://schemas.microsoft.com/office/drawing/2014/main" id="{3EF07621-8260-2742-B456-4E85541F3C74}"/>
                </a:ext>
              </a:extLst>
            </p:cNvPr>
            <p:cNvGrpSpPr/>
            <p:nvPr/>
          </p:nvGrpSpPr>
          <p:grpSpPr>
            <a:xfrm>
              <a:off x="8391972" y="1433959"/>
              <a:ext cx="1136043" cy="992987"/>
              <a:chOff x="7975940" y="2621280"/>
              <a:chExt cx="1200739" cy="1049536"/>
            </a:xfrm>
          </p:grpSpPr>
          <p:sp>
            <p:nvSpPr>
              <p:cNvPr id="39" name="Oval 47">
                <a:extLst>
                  <a:ext uri="{FF2B5EF4-FFF2-40B4-BE49-F238E27FC236}">
                    <a16:creationId xmlns:a16="http://schemas.microsoft.com/office/drawing/2014/main" id="{3ED050C0-2B9D-46A1-2E1C-6E5C1AEEA88B}"/>
                  </a:ext>
                </a:extLst>
              </p:cNvPr>
              <p:cNvSpPr/>
              <p:nvPr/>
            </p:nvSpPr>
            <p:spPr>
              <a:xfrm>
                <a:off x="8051545" y="2621280"/>
                <a:ext cx="1049536" cy="1049536"/>
              </a:xfrm>
              <a:prstGeom prst="ellipse">
                <a:avLst/>
              </a:prstGeom>
              <a:solidFill>
                <a:srgbClr val="00D1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Tekstiruutu 72">
                <a:extLst>
                  <a:ext uri="{FF2B5EF4-FFF2-40B4-BE49-F238E27FC236}">
                    <a16:creationId xmlns:a16="http://schemas.microsoft.com/office/drawing/2014/main" id="{AEF6B4CD-C310-AAE5-E4DF-2B239C1C064A}"/>
                  </a:ext>
                </a:extLst>
              </p:cNvPr>
              <p:cNvSpPr txBox="1"/>
              <p:nvPr/>
            </p:nvSpPr>
            <p:spPr>
              <a:xfrm>
                <a:off x="7975940" y="2853276"/>
                <a:ext cx="1200739" cy="58554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fi-FI" sz="1200" b="1">
                    <a:cs typeface="Poppins" pitchFamily="2" charset="77"/>
                  </a:rPr>
                  <a:t>Kykyä ja </a:t>
                </a:r>
              </a:p>
              <a:p>
                <a:pPr algn="ctr"/>
                <a:r>
                  <a:rPr lang="fi-FI" sz="1200" b="1">
                    <a:cs typeface="Poppins" pitchFamily="2" charset="77"/>
                  </a:rPr>
                  <a:t>halua oppia</a:t>
                </a:r>
              </a:p>
              <a:p>
                <a:pPr algn="ctr"/>
                <a:r>
                  <a:rPr lang="fi-FI" sz="1200" b="1">
                    <a:cs typeface="Poppins" pitchFamily="2" charset="77"/>
                  </a:rPr>
                  <a:t>uutta</a:t>
                </a:r>
              </a:p>
            </p:txBody>
          </p:sp>
        </p:grpSp>
        <p:grpSp>
          <p:nvGrpSpPr>
            <p:cNvPr id="21" name="Group 49">
              <a:extLst>
                <a:ext uri="{FF2B5EF4-FFF2-40B4-BE49-F238E27FC236}">
                  <a16:creationId xmlns:a16="http://schemas.microsoft.com/office/drawing/2014/main" id="{2095E6EE-F60C-C02A-E530-E34125639A36}"/>
                </a:ext>
              </a:extLst>
            </p:cNvPr>
            <p:cNvGrpSpPr/>
            <p:nvPr/>
          </p:nvGrpSpPr>
          <p:grpSpPr>
            <a:xfrm>
              <a:off x="6737294" y="4994204"/>
              <a:ext cx="1203623" cy="1203623"/>
              <a:chOff x="4500880" y="5199752"/>
              <a:chExt cx="1272168" cy="1272168"/>
            </a:xfrm>
          </p:grpSpPr>
          <p:sp>
            <p:nvSpPr>
              <p:cNvPr id="37" name="Oval 50">
                <a:extLst>
                  <a:ext uri="{FF2B5EF4-FFF2-40B4-BE49-F238E27FC236}">
                    <a16:creationId xmlns:a16="http://schemas.microsoft.com/office/drawing/2014/main" id="{DF5BB3F1-AB3F-7D5D-33D7-B7668DBE33E1}"/>
                  </a:ext>
                </a:extLst>
              </p:cNvPr>
              <p:cNvSpPr/>
              <p:nvPr/>
            </p:nvSpPr>
            <p:spPr>
              <a:xfrm>
                <a:off x="4500880" y="5199752"/>
                <a:ext cx="1272168" cy="1272168"/>
              </a:xfrm>
              <a:prstGeom prst="ellipse">
                <a:avLst/>
              </a:prstGeom>
              <a:solidFill>
                <a:srgbClr val="00D1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Tekstiruutu 74">
                <a:extLst>
                  <a:ext uri="{FF2B5EF4-FFF2-40B4-BE49-F238E27FC236}">
                    <a16:creationId xmlns:a16="http://schemas.microsoft.com/office/drawing/2014/main" id="{8856A025-9542-12FA-04EE-099E32A3E8B0}"/>
                  </a:ext>
                </a:extLst>
              </p:cNvPr>
              <p:cNvSpPr txBox="1"/>
              <p:nvPr/>
            </p:nvSpPr>
            <p:spPr>
              <a:xfrm>
                <a:off x="4666726" y="5445471"/>
                <a:ext cx="940476" cy="78073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fi-FI" sz="1200" b="1">
                    <a:cs typeface="Poppins" pitchFamily="2" charset="77"/>
                  </a:rPr>
                  <a:t>Voimavara,</a:t>
                </a:r>
              </a:p>
              <a:p>
                <a:pPr algn="ctr"/>
                <a:r>
                  <a:rPr lang="fi-FI" sz="1200" b="1">
                    <a:cs typeface="Poppins" pitchFamily="2" charset="77"/>
                  </a:rPr>
                  <a:t>jota voi</a:t>
                </a:r>
              </a:p>
              <a:p>
                <a:pPr algn="ctr"/>
                <a:r>
                  <a:rPr lang="fi-FI" sz="1200" b="1">
                    <a:cs typeface="Poppins" pitchFamily="2" charset="77"/>
                  </a:rPr>
                  <a:t>kerryttää ja vahvistaa</a:t>
                </a:r>
              </a:p>
            </p:txBody>
          </p:sp>
        </p:grpSp>
        <p:grpSp>
          <p:nvGrpSpPr>
            <p:cNvPr id="22" name="Group 52">
              <a:extLst>
                <a:ext uri="{FF2B5EF4-FFF2-40B4-BE49-F238E27FC236}">
                  <a16:creationId xmlns:a16="http://schemas.microsoft.com/office/drawing/2014/main" id="{E0E9F8DC-1F7A-0479-B304-924D2B3EF87E}"/>
                </a:ext>
              </a:extLst>
            </p:cNvPr>
            <p:cNvGrpSpPr/>
            <p:nvPr/>
          </p:nvGrpSpPr>
          <p:grpSpPr>
            <a:xfrm>
              <a:off x="2434111" y="3799174"/>
              <a:ext cx="992986" cy="992987"/>
              <a:chOff x="3713072" y="4338320"/>
              <a:chExt cx="1049536" cy="1049536"/>
            </a:xfrm>
          </p:grpSpPr>
          <p:sp>
            <p:nvSpPr>
              <p:cNvPr id="35" name="Oval 53">
                <a:extLst>
                  <a:ext uri="{FF2B5EF4-FFF2-40B4-BE49-F238E27FC236}">
                    <a16:creationId xmlns:a16="http://schemas.microsoft.com/office/drawing/2014/main" id="{498778E5-E1FE-8ABD-6277-2B8726BC2EF6}"/>
                  </a:ext>
                </a:extLst>
              </p:cNvPr>
              <p:cNvSpPr/>
              <p:nvPr/>
            </p:nvSpPr>
            <p:spPr>
              <a:xfrm>
                <a:off x="3713072" y="4338320"/>
                <a:ext cx="1049536" cy="1049536"/>
              </a:xfrm>
              <a:prstGeom prst="ellipse">
                <a:avLst/>
              </a:prstGeom>
              <a:solidFill>
                <a:srgbClr val="00D1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Tekstiruutu 75">
                <a:extLst>
                  <a:ext uri="{FF2B5EF4-FFF2-40B4-BE49-F238E27FC236}">
                    <a16:creationId xmlns:a16="http://schemas.microsoft.com/office/drawing/2014/main" id="{B70460F3-0308-FD3B-2258-76EF2F3398C2}"/>
                  </a:ext>
                </a:extLst>
              </p:cNvPr>
              <p:cNvSpPr txBox="1"/>
              <p:nvPr/>
            </p:nvSpPr>
            <p:spPr>
              <a:xfrm>
                <a:off x="3767500" y="4765497"/>
                <a:ext cx="940679" cy="19518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fi-FI" sz="1200" b="1">
                    <a:cs typeface="Poppins" pitchFamily="2" charset="77"/>
                  </a:rPr>
                  <a:t>Optimismia</a:t>
                </a:r>
              </a:p>
            </p:txBody>
          </p:sp>
        </p:grpSp>
        <p:grpSp>
          <p:nvGrpSpPr>
            <p:cNvPr id="23" name="Group 55">
              <a:extLst>
                <a:ext uri="{FF2B5EF4-FFF2-40B4-BE49-F238E27FC236}">
                  <a16:creationId xmlns:a16="http://schemas.microsoft.com/office/drawing/2014/main" id="{6AF6ADCA-FE64-22B6-FED9-6C9DBDD802A1}"/>
                </a:ext>
              </a:extLst>
            </p:cNvPr>
            <p:cNvGrpSpPr/>
            <p:nvPr/>
          </p:nvGrpSpPr>
          <p:grpSpPr>
            <a:xfrm>
              <a:off x="9033245" y="3739719"/>
              <a:ext cx="1246544" cy="1172734"/>
              <a:chOff x="8993029" y="3030545"/>
              <a:chExt cx="1317534" cy="1239520"/>
            </a:xfrm>
          </p:grpSpPr>
          <p:sp>
            <p:nvSpPr>
              <p:cNvPr id="33" name="Oval 56">
                <a:extLst>
                  <a:ext uri="{FF2B5EF4-FFF2-40B4-BE49-F238E27FC236}">
                    <a16:creationId xmlns:a16="http://schemas.microsoft.com/office/drawing/2014/main" id="{01EDC12A-0173-3E8D-5223-C9F6C9E446B1}"/>
                  </a:ext>
                </a:extLst>
              </p:cNvPr>
              <p:cNvSpPr/>
              <p:nvPr/>
            </p:nvSpPr>
            <p:spPr>
              <a:xfrm>
                <a:off x="9032037" y="3030545"/>
                <a:ext cx="1239520" cy="1239520"/>
              </a:xfrm>
              <a:prstGeom prst="ellipse">
                <a:avLst/>
              </a:prstGeom>
              <a:solidFill>
                <a:srgbClr val="00D1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Tekstiruutu 76">
                <a:extLst>
                  <a:ext uri="{FF2B5EF4-FFF2-40B4-BE49-F238E27FC236}">
                    <a16:creationId xmlns:a16="http://schemas.microsoft.com/office/drawing/2014/main" id="{FF263BF7-1ED7-A99D-7BAF-40EEE904846A}"/>
                  </a:ext>
                </a:extLst>
              </p:cNvPr>
              <p:cNvSpPr txBox="1"/>
              <p:nvPr/>
            </p:nvSpPr>
            <p:spPr>
              <a:xfrm>
                <a:off x="8993029" y="3357533"/>
                <a:ext cx="1317534" cy="58554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fi-FI" sz="1200" b="1" dirty="0">
                    <a:cs typeface="Poppins" pitchFamily="2" charset="77"/>
                  </a:rPr>
                  <a:t>Tyytyväisyyttä</a:t>
                </a:r>
              </a:p>
              <a:p>
                <a:pPr algn="ctr"/>
                <a:r>
                  <a:rPr lang="fi-FI" sz="1200" b="1" dirty="0">
                    <a:cs typeface="Poppins" pitchFamily="2" charset="77"/>
                  </a:rPr>
                  <a:t>itseen ja </a:t>
                </a:r>
              </a:p>
              <a:p>
                <a:pPr algn="ctr"/>
                <a:r>
                  <a:rPr lang="fi-FI" sz="1200" b="1" dirty="0">
                    <a:cs typeface="Poppins" pitchFamily="2" charset="77"/>
                  </a:rPr>
                  <a:t>elämään</a:t>
                </a:r>
              </a:p>
            </p:txBody>
          </p:sp>
        </p:grpSp>
        <p:grpSp>
          <p:nvGrpSpPr>
            <p:cNvPr id="24" name="Group 58">
              <a:extLst>
                <a:ext uri="{FF2B5EF4-FFF2-40B4-BE49-F238E27FC236}">
                  <a16:creationId xmlns:a16="http://schemas.microsoft.com/office/drawing/2014/main" id="{498E40BC-EAEA-874F-250A-3C76D4080F73}"/>
                </a:ext>
              </a:extLst>
            </p:cNvPr>
            <p:cNvGrpSpPr/>
            <p:nvPr/>
          </p:nvGrpSpPr>
          <p:grpSpPr>
            <a:xfrm>
              <a:off x="1606551" y="4765826"/>
              <a:ext cx="1287623" cy="1172734"/>
              <a:chOff x="9480675" y="4450080"/>
              <a:chExt cx="1360952" cy="1239520"/>
            </a:xfrm>
          </p:grpSpPr>
          <p:sp>
            <p:nvSpPr>
              <p:cNvPr id="31" name="Oval 59">
                <a:extLst>
                  <a:ext uri="{FF2B5EF4-FFF2-40B4-BE49-F238E27FC236}">
                    <a16:creationId xmlns:a16="http://schemas.microsoft.com/office/drawing/2014/main" id="{C1C861E8-1060-E4CC-BA6D-F8D7E6D225EB}"/>
                  </a:ext>
                </a:extLst>
              </p:cNvPr>
              <p:cNvSpPr/>
              <p:nvPr/>
            </p:nvSpPr>
            <p:spPr>
              <a:xfrm>
                <a:off x="9541394" y="4450080"/>
                <a:ext cx="1239520" cy="1239520"/>
              </a:xfrm>
              <a:prstGeom prst="ellipse">
                <a:avLst/>
              </a:prstGeom>
              <a:solidFill>
                <a:srgbClr val="00D1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Tekstiruutu 78">
                <a:extLst>
                  <a:ext uri="{FF2B5EF4-FFF2-40B4-BE49-F238E27FC236}">
                    <a16:creationId xmlns:a16="http://schemas.microsoft.com/office/drawing/2014/main" id="{8D67D694-5033-3B8C-BDDF-D4EC6E2B59C7}"/>
                  </a:ext>
                </a:extLst>
              </p:cNvPr>
              <p:cNvSpPr txBox="1"/>
              <p:nvPr/>
            </p:nvSpPr>
            <p:spPr>
              <a:xfrm>
                <a:off x="9480675" y="4874659"/>
                <a:ext cx="1360952" cy="39036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fi-FI" sz="1200" b="1">
                    <a:cs typeface="Poppins" pitchFamily="2" charset="77"/>
                  </a:rPr>
                  <a:t>Sosiaalista</a:t>
                </a:r>
              </a:p>
              <a:p>
                <a:pPr algn="ctr"/>
                <a:r>
                  <a:rPr lang="fi-FI" sz="1200" b="1">
                    <a:cs typeface="Poppins" pitchFamily="2" charset="77"/>
                  </a:rPr>
                  <a:t>osallistumista</a:t>
                </a:r>
              </a:p>
            </p:txBody>
          </p:sp>
        </p:grpSp>
        <p:grpSp>
          <p:nvGrpSpPr>
            <p:cNvPr id="25" name="Group 61">
              <a:extLst>
                <a:ext uri="{FF2B5EF4-FFF2-40B4-BE49-F238E27FC236}">
                  <a16:creationId xmlns:a16="http://schemas.microsoft.com/office/drawing/2014/main" id="{DE007D95-7B69-06A7-8CD7-6EB693859F16}"/>
                </a:ext>
              </a:extLst>
            </p:cNvPr>
            <p:cNvGrpSpPr/>
            <p:nvPr/>
          </p:nvGrpSpPr>
          <p:grpSpPr>
            <a:xfrm>
              <a:off x="7775762" y="2593384"/>
              <a:ext cx="1220797" cy="1220797"/>
              <a:chOff x="5648960" y="3241040"/>
              <a:chExt cx="1290320" cy="1290320"/>
            </a:xfrm>
          </p:grpSpPr>
          <p:sp>
            <p:nvSpPr>
              <p:cNvPr id="29" name="Oval 62">
                <a:extLst>
                  <a:ext uri="{FF2B5EF4-FFF2-40B4-BE49-F238E27FC236}">
                    <a16:creationId xmlns:a16="http://schemas.microsoft.com/office/drawing/2014/main" id="{04878960-801F-B2F2-6C79-C651CFC6CC9A}"/>
                  </a:ext>
                </a:extLst>
              </p:cNvPr>
              <p:cNvSpPr/>
              <p:nvPr/>
            </p:nvSpPr>
            <p:spPr>
              <a:xfrm>
                <a:off x="5648960" y="3241040"/>
                <a:ext cx="1290320" cy="1290320"/>
              </a:xfrm>
              <a:prstGeom prst="ellipse">
                <a:avLst/>
              </a:prstGeom>
              <a:solidFill>
                <a:srgbClr val="00D1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Tekstiruutu 79">
                <a:extLst>
                  <a:ext uri="{FF2B5EF4-FFF2-40B4-BE49-F238E27FC236}">
                    <a16:creationId xmlns:a16="http://schemas.microsoft.com/office/drawing/2014/main" id="{E120B32A-BE7C-5256-B807-F89EBC20F6CA}"/>
                  </a:ext>
                </a:extLst>
              </p:cNvPr>
              <p:cNvSpPr txBox="1"/>
              <p:nvPr/>
            </p:nvSpPr>
            <p:spPr>
              <a:xfrm>
                <a:off x="5742601" y="3691018"/>
                <a:ext cx="1103036" cy="39036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fi-FI" sz="1200" b="1">
                    <a:cs typeface="Poppins" pitchFamily="2" charset="77"/>
                  </a:rPr>
                  <a:t>Sinnikkyyttä ja</a:t>
                </a:r>
              </a:p>
              <a:p>
                <a:pPr algn="ctr"/>
                <a:r>
                  <a:rPr lang="fi-FI" sz="1200" b="1">
                    <a:cs typeface="Poppins" pitchFamily="2" charset="77"/>
                  </a:rPr>
                  <a:t>joustavuutta</a:t>
                </a:r>
              </a:p>
            </p:txBody>
          </p:sp>
        </p:grpSp>
        <p:grpSp>
          <p:nvGrpSpPr>
            <p:cNvPr id="26" name="Group 64">
              <a:extLst>
                <a:ext uri="{FF2B5EF4-FFF2-40B4-BE49-F238E27FC236}">
                  <a16:creationId xmlns:a16="http://schemas.microsoft.com/office/drawing/2014/main" id="{D375EDC0-1FCE-B41C-5FCA-E33B8686EB2C}"/>
                </a:ext>
              </a:extLst>
            </p:cNvPr>
            <p:cNvGrpSpPr/>
            <p:nvPr/>
          </p:nvGrpSpPr>
          <p:grpSpPr>
            <a:xfrm>
              <a:off x="6964605" y="1319154"/>
              <a:ext cx="1278473" cy="1278472"/>
              <a:chOff x="6678691" y="1645920"/>
              <a:chExt cx="1351280" cy="1351280"/>
            </a:xfrm>
          </p:grpSpPr>
          <p:sp>
            <p:nvSpPr>
              <p:cNvPr id="27" name="Oval 65">
                <a:extLst>
                  <a:ext uri="{FF2B5EF4-FFF2-40B4-BE49-F238E27FC236}">
                    <a16:creationId xmlns:a16="http://schemas.microsoft.com/office/drawing/2014/main" id="{3184C17F-B391-412B-A1EA-1BBF5FF2763F}"/>
                  </a:ext>
                </a:extLst>
              </p:cNvPr>
              <p:cNvSpPr/>
              <p:nvPr/>
            </p:nvSpPr>
            <p:spPr>
              <a:xfrm>
                <a:off x="6678691" y="1645920"/>
                <a:ext cx="1351280" cy="1351280"/>
              </a:xfrm>
              <a:prstGeom prst="ellipse">
                <a:avLst/>
              </a:prstGeom>
              <a:solidFill>
                <a:srgbClr val="00D1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Tekstiruutu 69">
                <a:extLst>
                  <a:ext uri="{FF2B5EF4-FFF2-40B4-BE49-F238E27FC236}">
                    <a16:creationId xmlns:a16="http://schemas.microsoft.com/office/drawing/2014/main" id="{A2C3EAE5-D3C7-EF14-24B5-68CF78ABBE3E}"/>
                  </a:ext>
                </a:extLst>
              </p:cNvPr>
              <p:cNvSpPr txBox="1"/>
              <p:nvPr/>
            </p:nvSpPr>
            <p:spPr>
              <a:xfrm>
                <a:off x="6742265" y="2126378"/>
                <a:ext cx="1224137" cy="39036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fi-FI" sz="1200" b="1">
                    <a:cs typeface="Poppins" pitchFamily="2" charset="77"/>
                  </a:rPr>
                  <a:t>Tasapainoa</a:t>
                </a:r>
              </a:p>
              <a:p>
                <a:pPr algn="ctr"/>
                <a:r>
                  <a:rPr lang="fi-FI" sz="1200" b="1">
                    <a:cs typeface="Poppins" pitchFamily="2" charset="77"/>
                  </a:rPr>
                  <a:t>ja hyvinvointia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4750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A41EDF-8E5F-4613-8E9D-B6FA0275A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on mielenterveys?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8CD22643-57E9-4139-AD24-419396B9F5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75A406D-CEBF-467F-9FC4-95D9A27823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5875" y="1614714"/>
            <a:ext cx="5611659" cy="5086905"/>
          </a:xfrm>
        </p:spPr>
        <p:txBody>
          <a:bodyPr>
            <a:normAutofit/>
          </a:bodyPr>
          <a:lstStyle/>
          <a:p>
            <a:r>
              <a:rPr lang="fi-FI" i="1" dirty="0">
                <a:solidFill>
                  <a:schemeClr val="tx1"/>
                </a:solidFill>
              </a:rPr>
              <a:t>Mielenterveys on hyvinvoinnin tila, jossa ihminen pystyy näkemään omat kykynsä ja selviytymään elämään kuuluvissa haasteissa sekä työskentelemään ja ottamaan osaa yhteisönsä toimintaan. </a:t>
            </a:r>
            <a:r>
              <a:rPr lang="fi-FI" dirty="0">
                <a:solidFill>
                  <a:schemeClr val="tx1"/>
                </a:solidFill>
              </a:rPr>
              <a:t>(WHO 2013)</a:t>
            </a:r>
          </a:p>
          <a:p>
            <a:endParaRPr lang="fi-FI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i-FI" dirty="0">
                <a:solidFill>
                  <a:schemeClr val="tx1"/>
                </a:solidFill>
              </a:rPr>
              <a:t>Miten tuemme ja edistämme näitä asioita omassa tai läheisten elämässä? 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F05318BF-E630-41BC-BAE2-57C869F6F9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40" r="23676"/>
          <a:stretch/>
        </p:blipFill>
        <p:spPr>
          <a:xfrm>
            <a:off x="6347535" y="0"/>
            <a:ext cx="5844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65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A34A6C4-DDDA-3CBE-11CE-16BF6A227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76" y="615497"/>
            <a:ext cx="5445558" cy="847543"/>
          </a:xfrm>
        </p:spPr>
        <p:txBody>
          <a:bodyPr>
            <a:normAutofit fontScale="90000"/>
          </a:bodyPr>
          <a:lstStyle/>
          <a:p>
            <a:r>
              <a:rPr lang="fi-FI" dirty="0"/>
              <a:t>Mielenterveyskustannukset ovat valtavat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0575FD4-DC22-F482-ECA5-55DB7D3F41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3814" y="1933575"/>
            <a:ext cx="4850287" cy="4308928"/>
          </a:xfrm>
        </p:spPr>
        <p:txBody>
          <a:bodyPr>
            <a:normAutofit fontScale="62500" lnSpcReduction="20000"/>
          </a:bodyPr>
          <a:lstStyle/>
          <a:p>
            <a:r>
              <a:rPr lang="fi-FI" sz="2900" dirty="0"/>
              <a:t>Mielenterveyskustannukset ovat 11 miljardia euroa vuodessa Suomelle (OECD 2018)</a:t>
            </a:r>
          </a:p>
          <a:p>
            <a:r>
              <a:rPr lang="fi-FI" sz="2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Mielenterveysperustaiset sairauspoissaolot ja työkyvyttömyyseläkkeet korostuvat nuorissa ikäryhmissä.</a:t>
            </a:r>
          </a:p>
          <a:p>
            <a:r>
              <a:rPr lang="fi-FI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Joka kolmas tyttö kokee kohtalaista tai vaikeaa ahdistuneisuutta yläkoulussa ja toisella asteella. Tyttöjen ahdistus lisääntyi kahdessa vuodessa 20 %:sta yli 30 %:in, vuonna 2023 se oli jo 34%. (kouluterveyskysely 2023)</a:t>
            </a:r>
          </a:p>
          <a:p>
            <a:r>
              <a:rPr lang="fi-FI" sz="2900" dirty="0"/>
              <a:t>Noin joka neljäs työntekijä kuuluu työuupumuksen riskiryhmään (TTL 2023)</a:t>
            </a:r>
          </a:p>
          <a:p>
            <a:r>
              <a:rPr lang="fi-FI" sz="2900" dirty="0"/>
              <a:t>Mielenterveysperustaiset sairauspoissaolot ovat kasvaneet erityisesti alle 50-vuotiailla naisilla (Kela)</a:t>
            </a:r>
          </a:p>
          <a:p>
            <a:endParaRPr lang="fi-FI" sz="1900" dirty="0"/>
          </a:p>
        </p:txBody>
      </p:sp>
      <p:pic>
        <p:nvPicPr>
          <p:cNvPr id="6" name="Kuva 5" descr="Kuva, joka sisältää kohteen teksti, kuvakaappaus, Samansuuntainen, viiva&#10;&#10;Kuvaus luotu automaattisesti">
            <a:extLst>
              <a:ext uri="{FF2B5EF4-FFF2-40B4-BE49-F238E27FC236}">
                <a16:creationId xmlns:a16="http://schemas.microsoft.com/office/drawing/2014/main" id="{C1EB1092-3BB6-EE03-FFDD-494F433D2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442" y="0"/>
            <a:ext cx="5445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66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C31792E-C11A-4C85-967A-D6ACE093A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281" y="379159"/>
            <a:ext cx="9306129" cy="636735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MIELI Suomen Mielenterveys ry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024CC101-1203-45D9-92E3-343D1F214C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A3693-5CB6-4B45-8859-D19B56E87773}" type="slidenum">
              <a:rPr kumimoji="0" lang="en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FI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AE74043-7A96-4716-A0BA-CEA100746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8259" y="1487753"/>
            <a:ext cx="7568567" cy="2166610"/>
          </a:xfrm>
        </p:spPr>
        <p:txBody>
          <a:bodyPr>
            <a:normAutofit/>
          </a:bodyPr>
          <a:lstStyle/>
          <a:p>
            <a:r>
              <a:rPr lang="fi-FI">
                <a:latin typeface="Calibri Leipäteksti"/>
              </a:rPr>
              <a:t>Maailman vanhin mielenterveysalan kansalaisjärjestö</a:t>
            </a:r>
          </a:p>
          <a:p>
            <a:r>
              <a:rPr lang="fi-FI">
                <a:latin typeface="Calibri Leipäteksti"/>
              </a:rPr>
              <a:t>Valtakunnallinen toimija</a:t>
            </a:r>
          </a:p>
          <a:p>
            <a:r>
              <a:rPr lang="fi-FI">
                <a:latin typeface="Calibri Leipäteksti"/>
              </a:rPr>
              <a:t>Aktiivista kansainvälistä yhteistyötä</a:t>
            </a:r>
          </a:p>
          <a:p>
            <a:r>
              <a:rPr lang="fi-FI">
                <a:latin typeface="Calibri Leipäteksti"/>
              </a:rPr>
              <a:t>Laajaa koulutustoimintaa</a:t>
            </a:r>
          </a:p>
        </p:txBody>
      </p:sp>
      <p:sp>
        <p:nvSpPr>
          <p:cNvPr id="74" name="Ellipsi 73">
            <a:extLst>
              <a:ext uri="{FF2B5EF4-FFF2-40B4-BE49-F238E27FC236}">
                <a16:creationId xmlns:a16="http://schemas.microsoft.com/office/drawing/2014/main" id="{24D84B83-1D07-4958-BACF-F1315654CBB3}"/>
              </a:ext>
            </a:extLst>
          </p:cNvPr>
          <p:cNvSpPr/>
          <p:nvPr/>
        </p:nvSpPr>
        <p:spPr>
          <a:xfrm>
            <a:off x="1782693" y="4100979"/>
            <a:ext cx="561983" cy="527617"/>
          </a:xfrm>
          <a:prstGeom prst="ellipse">
            <a:avLst/>
          </a:prstGeom>
          <a:solidFill>
            <a:srgbClr val="00F23A"/>
          </a:solidFill>
          <a:ln>
            <a:solidFill>
              <a:srgbClr val="00F2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800" b="1" i="0" u="none" strike="noStrike" kern="1200" cap="none" spc="0" normalizeH="0" baseline="0" noProof="0">
              <a:ln>
                <a:solidFill>
                  <a:srgbClr val="00F23A"/>
                </a:solidFill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Tekstiruutu 77">
            <a:extLst>
              <a:ext uri="{FF2B5EF4-FFF2-40B4-BE49-F238E27FC236}">
                <a16:creationId xmlns:a16="http://schemas.microsoft.com/office/drawing/2014/main" id="{1E3279D0-600D-4FE9-8585-AA2AF13EF038}"/>
              </a:ext>
            </a:extLst>
          </p:cNvPr>
          <p:cNvSpPr txBox="1"/>
          <p:nvPr/>
        </p:nvSpPr>
        <p:spPr>
          <a:xfrm>
            <a:off x="3544875" y="4732867"/>
            <a:ext cx="1563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180</a:t>
            </a:r>
            <a:b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työntekijää</a:t>
            </a:r>
          </a:p>
        </p:txBody>
      </p:sp>
      <p:sp>
        <p:nvSpPr>
          <p:cNvPr id="79" name="Tekstiruutu 78">
            <a:extLst>
              <a:ext uri="{FF2B5EF4-FFF2-40B4-BE49-F238E27FC236}">
                <a16:creationId xmlns:a16="http://schemas.microsoft.com/office/drawing/2014/main" id="{92449C64-8D6C-4B11-B6D2-E01169F27188}"/>
              </a:ext>
            </a:extLst>
          </p:cNvPr>
          <p:cNvSpPr txBox="1"/>
          <p:nvPr/>
        </p:nvSpPr>
        <p:spPr>
          <a:xfrm>
            <a:off x="7878006" y="4732867"/>
            <a:ext cx="22288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 </a:t>
            </a:r>
            <a:r>
              <a:rPr kumimoji="0" lang="fi-FI" sz="22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valtakunnallista</a:t>
            </a:r>
            <a:br>
              <a:rPr kumimoji="0" lang="fi-FI" sz="22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i-FI" sz="22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yhteisöjäsentä</a:t>
            </a:r>
          </a:p>
        </p:txBody>
      </p:sp>
      <p:sp>
        <p:nvSpPr>
          <p:cNvPr id="80" name="Tekstiruutu 79">
            <a:extLst>
              <a:ext uri="{FF2B5EF4-FFF2-40B4-BE49-F238E27FC236}">
                <a16:creationId xmlns:a16="http://schemas.microsoft.com/office/drawing/2014/main" id="{F0690FAD-BF42-42BE-A510-13D332F2C1AB}"/>
              </a:ext>
            </a:extLst>
          </p:cNvPr>
          <p:cNvSpPr txBox="1"/>
          <p:nvPr/>
        </p:nvSpPr>
        <p:spPr>
          <a:xfrm>
            <a:off x="5615171" y="4732867"/>
            <a:ext cx="19483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kriisiverkostoa ympäri Suomen</a:t>
            </a:r>
          </a:p>
        </p:txBody>
      </p:sp>
      <p:sp>
        <p:nvSpPr>
          <p:cNvPr id="81" name="Tekstiruutu 80">
            <a:extLst>
              <a:ext uri="{FF2B5EF4-FFF2-40B4-BE49-F238E27FC236}">
                <a16:creationId xmlns:a16="http://schemas.microsoft.com/office/drawing/2014/main" id="{511CE105-4FC5-4424-9F21-63C856ADC76D}"/>
              </a:ext>
            </a:extLst>
          </p:cNvPr>
          <p:cNvSpPr txBox="1"/>
          <p:nvPr/>
        </p:nvSpPr>
        <p:spPr>
          <a:xfrm>
            <a:off x="1089498" y="4732867"/>
            <a:ext cx="19483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paikallista jäsenjärjestöä</a:t>
            </a:r>
          </a:p>
        </p:txBody>
      </p:sp>
      <p:sp>
        <p:nvSpPr>
          <p:cNvPr id="84" name="Ellipsi 83">
            <a:extLst>
              <a:ext uri="{FF2B5EF4-FFF2-40B4-BE49-F238E27FC236}">
                <a16:creationId xmlns:a16="http://schemas.microsoft.com/office/drawing/2014/main" id="{B62E0611-E5D3-4D66-8224-CD5FFDC0EBAE}"/>
              </a:ext>
            </a:extLst>
          </p:cNvPr>
          <p:cNvSpPr/>
          <p:nvPr/>
        </p:nvSpPr>
        <p:spPr>
          <a:xfrm>
            <a:off x="6308365" y="4097601"/>
            <a:ext cx="561983" cy="527617"/>
          </a:xfrm>
          <a:prstGeom prst="ellipse">
            <a:avLst/>
          </a:prstGeom>
          <a:solidFill>
            <a:srgbClr val="00F23A"/>
          </a:solidFill>
          <a:ln>
            <a:solidFill>
              <a:srgbClr val="00F2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800" b="1" i="0" u="none" strike="noStrike" kern="1200" cap="none" spc="0" normalizeH="0" baseline="0" noProof="0">
              <a:ln>
                <a:solidFill>
                  <a:srgbClr val="00F23A"/>
                </a:solidFill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Ellipsi 84">
            <a:extLst>
              <a:ext uri="{FF2B5EF4-FFF2-40B4-BE49-F238E27FC236}">
                <a16:creationId xmlns:a16="http://schemas.microsoft.com/office/drawing/2014/main" id="{EDF00929-1B02-4FAA-AD36-1B27E1CDC15E}"/>
              </a:ext>
            </a:extLst>
          </p:cNvPr>
          <p:cNvSpPr/>
          <p:nvPr/>
        </p:nvSpPr>
        <p:spPr>
          <a:xfrm>
            <a:off x="4045529" y="4102856"/>
            <a:ext cx="561983" cy="527617"/>
          </a:xfrm>
          <a:prstGeom prst="ellipse">
            <a:avLst/>
          </a:prstGeom>
          <a:solidFill>
            <a:srgbClr val="00F23A"/>
          </a:solidFill>
          <a:ln>
            <a:solidFill>
              <a:srgbClr val="00F2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800" b="1" i="0" u="none" strike="noStrike" kern="1200" cap="none" spc="0" normalizeH="0" baseline="0" noProof="0">
              <a:ln>
                <a:solidFill>
                  <a:srgbClr val="00F23A"/>
                </a:solidFill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Ellipsi 85">
            <a:extLst>
              <a:ext uri="{FF2B5EF4-FFF2-40B4-BE49-F238E27FC236}">
                <a16:creationId xmlns:a16="http://schemas.microsoft.com/office/drawing/2014/main" id="{6C079E22-5FCE-4136-B6A2-7DDE9CDAA3CA}"/>
              </a:ext>
            </a:extLst>
          </p:cNvPr>
          <p:cNvSpPr/>
          <p:nvPr/>
        </p:nvSpPr>
        <p:spPr>
          <a:xfrm>
            <a:off x="8571201" y="4097600"/>
            <a:ext cx="561983" cy="527617"/>
          </a:xfrm>
          <a:prstGeom prst="ellipse">
            <a:avLst/>
          </a:prstGeom>
          <a:solidFill>
            <a:srgbClr val="00F23A"/>
          </a:solidFill>
          <a:ln>
            <a:solidFill>
              <a:srgbClr val="00F2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800" b="1" i="0" u="none" strike="noStrike" kern="1200" cap="none" spc="0" normalizeH="0" baseline="0" noProof="0">
              <a:ln>
                <a:solidFill>
                  <a:srgbClr val="00F23A"/>
                </a:solidFill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6" name="Group 6">
            <a:extLst>
              <a:ext uri="{FF2B5EF4-FFF2-40B4-BE49-F238E27FC236}">
                <a16:creationId xmlns:a16="http://schemas.microsoft.com/office/drawing/2014/main" id="{16AC067B-0B36-4430-B783-35668C87A866}"/>
              </a:ext>
            </a:extLst>
          </p:cNvPr>
          <p:cNvGrpSpPr/>
          <p:nvPr/>
        </p:nvGrpSpPr>
        <p:grpSpPr>
          <a:xfrm>
            <a:off x="9641655" y="1244742"/>
            <a:ext cx="2174059" cy="2856237"/>
            <a:chOff x="7148194" y="363069"/>
            <a:chExt cx="4353096" cy="6158753"/>
          </a:xfrm>
        </p:grpSpPr>
        <p:pic>
          <p:nvPicPr>
            <p:cNvPr id="157" name="Graphic 7">
              <a:extLst>
                <a:ext uri="{FF2B5EF4-FFF2-40B4-BE49-F238E27FC236}">
                  <a16:creationId xmlns:a16="http://schemas.microsoft.com/office/drawing/2014/main" id="{1449B769-F7CD-4E4E-BE1B-07DAD94D5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48194" y="363069"/>
              <a:ext cx="4353096" cy="6158753"/>
            </a:xfrm>
            <a:prstGeom prst="rect">
              <a:avLst/>
            </a:prstGeom>
          </p:spPr>
        </p:pic>
        <p:sp>
          <p:nvSpPr>
            <p:cNvPr id="158" name="Oval 8">
              <a:extLst>
                <a:ext uri="{FF2B5EF4-FFF2-40B4-BE49-F238E27FC236}">
                  <a16:creationId xmlns:a16="http://schemas.microsoft.com/office/drawing/2014/main" id="{25D68F11-EB75-4206-8419-7318CB77BDC3}"/>
                </a:ext>
              </a:extLst>
            </p:cNvPr>
            <p:cNvSpPr/>
            <p:nvPr/>
          </p:nvSpPr>
          <p:spPr>
            <a:xfrm>
              <a:off x="8698161" y="2176272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Oval 9">
              <a:extLst>
                <a:ext uri="{FF2B5EF4-FFF2-40B4-BE49-F238E27FC236}">
                  <a16:creationId xmlns:a16="http://schemas.microsoft.com/office/drawing/2014/main" id="{0A8F361B-1FE5-4B22-9E62-AF0A7CD1FEEA}"/>
                </a:ext>
              </a:extLst>
            </p:cNvPr>
            <p:cNvSpPr/>
            <p:nvPr/>
          </p:nvSpPr>
          <p:spPr>
            <a:xfrm>
              <a:off x="9563793" y="2410968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Oval 10">
              <a:extLst>
                <a:ext uri="{FF2B5EF4-FFF2-40B4-BE49-F238E27FC236}">
                  <a16:creationId xmlns:a16="http://schemas.microsoft.com/office/drawing/2014/main" id="{AEA76B31-9DFF-41A4-9C11-09509EFF21E9}"/>
                </a:ext>
              </a:extLst>
            </p:cNvPr>
            <p:cNvSpPr/>
            <p:nvPr/>
          </p:nvSpPr>
          <p:spPr>
            <a:xfrm>
              <a:off x="9981369" y="2718816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Oval 11">
              <a:extLst>
                <a:ext uri="{FF2B5EF4-FFF2-40B4-BE49-F238E27FC236}">
                  <a16:creationId xmlns:a16="http://schemas.microsoft.com/office/drawing/2014/main" id="{07D8EB0D-FFE6-40D4-8C4D-C74CBB123906}"/>
                </a:ext>
              </a:extLst>
            </p:cNvPr>
            <p:cNvSpPr/>
            <p:nvPr/>
          </p:nvSpPr>
          <p:spPr>
            <a:xfrm>
              <a:off x="9191937" y="2606040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Oval 12">
              <a:extLst>
                <a:ext uri="{FF2B5EF4-FFF2-40B4-BE49-F238E27FC236}">
                  <a16:creationId xmlns:a16="http://schemas.microsoft.com/office/drawing/2014/main" id="{7980B9E4-5A27-4285-9831-480081ADAD8A}"/>
                </a:ext>
              </a:extLst>
            </p:cNvPr>
            <p:cNvSpPr/>
            <p:nvPr/>
          </p:nvSpPr>
          <p:spPr>
            <a:xfrm>
              <a:off x="8850561" y="2913888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Oval 13">
              <a:extLst>
                <a:ext uri="{FF2B5EF4-FFF2-40B4-BE49-F238E27FC236}">
                  <a16:creationId xmlns:a16="http://schemas.microsoft.com/office/drawing/2014/main" id="{4DDF6C0A-2757-45D5-912E-A0EAA44E061A}"/>
                </a:ext>
              </a:extLst>
            </p:cNvPr>
            <p:cNvSpPr/>
            <p:nvPr/>
          </p:nvSpPr>
          <p:spPr>
            <a:xfrm>
              <a:off x="9158409" y="3322320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Oval 14">
              <a:extLst>
                <a:ext uri="{FF2B5EF4-FFF2-40B4-BE49-F238E27FC236}">
                  <a16:creationId xmlns:a16="http://schemas.microsoft.com/office/drawing/2014/main" id="{E137B397-4C25-4A56-8B1D-E23678623B77}"/>
                </a:ext>
              </a:extLst>
            </p:cNvPr>
            <p:cNvSpPr/>
            <p:nvPr/>
          </p:nvSpPr>
          <p:spPr>
            <a:xfrm>
              <a:off x="10106337" y="3785616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Oval 15">
              <a:extLst>
                <a:ext uri="{FF2B5EF4-FFF2-40B4-BE49-F238E27FC236}">
                  <a16:creationId xmlns:a16="http://schemas.microsoft.com/office/drawing/2014/main" id="{5DC271C3-688B-49A5-A495-2F9D16E61B4D}"/>
                </a:ext>
              </a:extLst>
            </p:cNvPr>
            <p:cNvSpPr/>
            <p:nvPr/>
          </p:nvSpPr>
          <p:spPr>
            <a:xfrm>
              <a:off x="9682665" y="3819144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Oval 16">
              <a:extLst>
                <a:ext uri="{FF2B5EF4-FFF2-40B4-BE49-F238E27FC236}">
                  <a16:creationId xmlns:a16="http://schemas.microsoft.com/office/drawing/2014/main" id="{43D5F53C-A827-4FE8-9261-AE6BFB095EC6}"/>
                </a:ext>
              </a:extLst>
            </p:cNvPr>
            <p:cNvSpPr/>
            <p:nvPr/>
          </p:nvSpPr>
          <p:spPr>
            <a:xfrm>
              <a:off x="8163139" y="5357217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17">
              <a:extLst>
                <a:ext uri="{FF2B5EF4-FFF2-40B4-BE49-F238E27FC236}">
                  <a16:creationId xmlns:a16="http://schemas.microsoft.com/office/drawing/2014/main" id="{2E08FA31-0905-40CD-A01E-0BDDB92F742A}"/>
                </a:ext>
              </a:extLst>
            </p:cNvPr>
            <p:cNvSpPr/>
            <p:nvPr/>
          </p:nvSpPr>
          <p:spPr>
            <a:xfrm>
              <a:off x="8244073" y="5669734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Oval 18">
              <a:extLst>
                <a:ext uri="{FF2B5EF4-FFF2-40B4-BE49-F238E27FC236}">
                  <a16:creationId xmlns:a16="http://schemas.microsoft.com/office/drawing/2014/main" id="{080F819A-1EEF-418D-A8D7-01727E0E17B4}"/>
                </a:ext>
              </a:extLst>
            </p:cNvPr>
            <p:cNvSpPr/>
            <p:nvPr/>
          </p:nvSpPr>
          <p:spPr>
            <a:xfrm>
              <a:off x="9511196" y="4187694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Oval 19">
              <a:extLst>
                <a:ext uri="{FF2B5EF4-FFF2-40B4-BE49-F238E27FC236}">
                  <a16:creationId xmlns:a16="http://schemas.microsoft.com/office/drawing/2014/main" id="{99140510-060A-458C-8069-88DDB1D3194D}"/>
                </a:ext>
              </a:extLst>
            </p:cNvPr>
            <p:cNvSpPr/>
            <p:nvPr/>
          </p:nvSpPr>
          <p:spPr>
            <a:xfrm>
              <a:off x="8079741" y="5547036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Oval 20">
              <a:extLst>
                <a:ext uri="{FF2B5EF4-FFF2-40B4-BE49-F238E27FC236}">
                  <a16:creationId xmlns:a16="http://schemas.microsoft.com/office/drawing/2014/main" id="{0035B8D1-D1A3-4845-92FA-980990DB802C}"/>
                </a:ext>
              </a:extLst>
            </p:cNvPr>
            <p:cNvSpPr/>
            <p:nvPr/>
          </p:nvSpPr>
          <p:spPr>
            <a:xfrm>
              <a:off x="8095047" y="4590289"/>
              <a:ext cx="157568" cy="1575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Oval 21">
              <a:extLst>
                <a:ext uri="{FF2B5EF4-FFF2-40B4-BE49-F238E27FC236}">
                  <a16:creationId xmlns:a16="http://schemas.microsoft.com/office/drawing/2014/main" id="{2681C716-8777-45BA-AE81-107266383912}"/>
                </a:ext>
              </a:extLst>
            </p:cNvPr>
            <p:cNvSpPr/>
            <p:nvPr/>
          </p:nvSpPr>
          <p:spPr>
            <a:xfrm>
              <a:off x="8325072" y="4920899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Oval 22">
              <a:extLst>
                <a:ext uri="{FF2B5EF4-FFF2-40B4-BE49-F238E27FC236}">
                  <a16:creationId xmlns:a16="http://schemas.microsoft.com/office/drawing/2014/main" id="{3121BDFA-3BB4-492C-A2AC-C5448BFAE910}"/>
                </a:ext>
              </a:extLst>
            </p:cNvPr>
            <p:cNvSpPr/>
            <p:nvPr/>
          </p:nvSpPr>
          <p:spPr>
            <a:xfrm>
              <a:off x="8481819" y="4605983"/>
              <a:ext cx="157568" cy="1575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Oval 23">
              <a:extLst>
                <a:ext uri="{FF2B5EF4-FFF2-40B4-BE49-F238E27FC236}">
                  <a16:creationId xmlns:a16="http://schemas.microsoft.com/office/drawing/2014/main" id="{3C2AA4F6-E65D-442E-B341-DAE737ED7747}"/>
                </a:ext>
              </a:extLst>
            </p:cNvPr>
            <p:cNvSpPr/>
            <p:nvPr/>
          </p:nvSpPr>
          <p:spPr>
            <a:xfrm>
              <a:off x="9225465" y="4431986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Oval 24">
              <a:extLst>
                <a:ext uri="{FF2B5EF4-FFF2-40B4-BE49-F238E27FC236}">
                  <a16:creationId xmlns:a16="http://schemas.microsoft.com/office/drawing/2014/main" id="{BC74F8E3-AC44-41D2-8B4A-C60881BB7E27}"/>
                </a:ext>
              </a:extLst>
            </p:cNvPr>
            <p:cNvSpPr/>
            <p:nvPr/>
          </p:nvSpPr>
          <p:spPr>
            <a:xfrm>
              <a:off x="8269949" y="4781469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Oval 25">
              <a:extLst>
                <a:ext uri="{FF2B5EF4-FFF2-40B4-BE49-F238E27FC236}">
                  <a16:creationId xmlns:a16="http://schemas.microsoft.com/office/drawing/2014/main" id="{3F681A55-76D7-442D-B337-386289DF5627}"/>
                </a:ext>
              </a:extLst>
            </p:cNvPr>
            <p:cNvSpPr/>
            <p:nvPr/>
          </p:nvSpPr>
          <p:spPr>
            <a:xfrm>
              <a:off x="8876306" y="4907929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Oval 26">
              <a:extLst>
                <a:ext uri="{FF2B5EF4-FFF2-40B4-BE49-F238E27FC236}">
                  <a16:creationId xmlns:a16="http://schemas.microsoft.com/office/drawing/2014/main" id="{B0DA4168-71FC-4C71-B6F9-ACAA45838171}"/>
                </a:ext>
              </a:extLst>
            </p:cNvPr>
            <p:cNvSpPr/>
            <p:nvPr/>
          </p:nvSpPr>
          <p:spPr>
            <a:xfrm>
              <a:off x="9054646" y="4846321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Oval 27">
              <a:extLst>
                <a:ext uri="{FF2B5EF4-FFF2-40B4-BE49-F238E27FC236}">
                  <a16:creationId xmlns:a16="http://schemas.microsoft.com/office/drawing/2014/main" id="{48FBC205-18C7-4E6B-8B70-E7C0F9FD96E4}"/>
                </a:ext>
              </a:extLst>
            </p:cNvPr>
            <p:cNvSpPr/>
            <p:nvPr/>
          </p:nvSpPr>
          <p:spPr>
            <a:xfrm>
              <a:off x="9067616" y="5034389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Oval 28">
              <a:extLst>
                <a:ext uri="{FF2B5EF4-FFF2-40B4-BE49-F238E27FC236}">
                  <a16:creationId xmlns:a16="http://schemas.microsoft.com/office/drawing/2014/main" id="{E48C5A7D-E3A9-4C9E-B7B8-9C266CAF00D3}"/>
                </a:ext>
              </a:extLst>
            </p:cNvPr>
            <p:cNvSpPr/>
            <p:nvPr/>
          </p:nvSpPr>
          <p:spPr>
            <a:xfrm>
              <a:off x="9220016" y="4927385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Oval 29">
              <a:extLst>
                <a:ext uri="{FF2B5EF4-FFF2-40B4-BE49-F238E27FC236}">
                  <a16:creationId xmlns:a16="http://schemas.microsoft.com/office/drawing/2014/main" id="{DBCEA63D-376F-4DEE-8F03-84C237B1A2CA}"/>
                </a:ext>
              </a:extLst>
            </p:cNvPr>
            <p:cNvSpPr/>
            <p:nvPr/>
          </p:nvSpPr>
          <p:spPr>
            <a:xfrm>
              <a:off x="9716127" y="4522066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Oval 30">
              <a:extLst>
                <a:ext uri="{FF2B5EF4-FFF2-40B4-BE49-F238E27FC236}">
                  <a16:creationId xmlns:a16="http://schemas.microsoft.com/office/drawing/2014/main" id="{75C1BC6F-A66D-459C-B9BA-2D02ABFCA8D9}"/>
                </a:ext>
              </a:extLst>
            </p:cNvPr>
            <p:cNvSpPr/>
            <p:nvPr/>
          </p:nvSpPr>
          <p:spPr>
            <a:xfrm>
              <a:off x="9615608" y="4680951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Oval 31">
              <a:extLst>
                <a:ext uri="{FF2B5EF4-FFF2-40B4-BE49-F238E27FC236}">
                  <a16:creationId xmlns:a16="http://schemas.microsoft.com/office/drawing/2014/main" id="{807743C7-74F9-4C0F-A8FC-1EE0226AE43B}"/>
                </a:ext>
              </a:extLst>
            </p:cNvPr>
            <p:cNvSpPr/>
            <p:nvPr/>
          </p:nvSpPr>
          <p:spPr>
            <a:xfrm>
              <a:off x="9605881" y="4885232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Oval 32">
              <a:extLst>
                <a:ext uri="{FF2B5EF4-FFF2-40B4-BE49-F238E27FC236}">
                  <a16:creationId xmlns:a16="http://schemas.microsoft.com/office/drawing/2014/main" id="{CE060735-1EB5-4B2D-B49D-45A31FE42C82}"/>
                </a:ext>
              </a:extLst>
            </p:cNvPr>
            <p:cNvSpPr/>
            <p:nvPr/>
          </p:nvSpPr>
          <p:spPr>
            <a:xfrm>
              <a:off x="8500171" y="5342432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Oval 33">
              <a:extLst>
                <a:ext uri="{FF2B5EF4-FFF2-40B4-BE49-F238E27FC236}">
                  <a16:creationId xmlns:a16="http://schemas.microsoft.com/office/drawing/2014/main" id="{D31EA062-7C43-42D6-8CC4-64ADEB688B58}"/>
                </a:ext>
              </a:extLst>
            </p:cNvPr>
            <p:cNvSpPr/>
            <p:nvPr/>
          </p:nvSpPr>
          <p:spPr>
            <a:xfrm>
              <a:off x="8678512" y="5228942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Oval 34">
              <a:extLst>
                <a:ext uri="{FF2B5EF4-FFF2-40B4-BE49-F238E27FC236}">
                  <a16:creationId xmlns:a16="http://schemas.microsoft.com/office/drawing/2014/main" id="{82310D78-8A83-4A08-BDAC-10CBDB8EF2E3}"/>
                </a:ext>
              </a:extLst>
            </p:cNvPr>
            <p:cNvSpPr/>
            <p:nvPr/>
          </p:nvSpPr>
          <p:spPr>
            <a:xfrm>
              <a:off x="8675270" y="5420253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Oval 35">
              <a:extLst>
                <a:ext uri="{FF2B5EF4-FFF2-40B4-BE49-F238E27FC236}">
                  <a16:creationId xmlns:a16="http://schemas.microsoft.com/office/drawing/2014/main" id="{5AC71884-26DC-49A2-AEA3-C24C3750F55B}"/>
                </a:ext>
              </a:extLst>
            </p:cNvPr>
            <p:cNvSpPr/>
            <p:nvPr/>
          </p:nvSpPr>
          <p:spPr>
            <a:xfrm>
              <a:off x="8509900" y="5780176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Oval 36">
              <a:extLst>
                <a:ext uri="{FF2B5EF4-FFF2-40B4-BE49-F238E27FC236}">
                  <a16:creationId xmlns:a16="http://schemas.microsoft.com/office/drawing/2014/main" id="{9604048E-D7D6-4500-9A9B-C95E76544D8A}"/>
                </a:ext>
              </a:extLst>
            </p:cNvPr>
            <p:cNvSpPr/>
            <p:nvPr/>
          </p:nvSpPr>
          <p:spPr>
            <a:xfrm>
              <a:off x="8740121" y="5744508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Oval 37">
              <a:extLst>
                <a:ext uri="{FF2B5EF4-FFF2-40B4-BE49-F238E27FC236}">
                  <a16:creationId xmlns:a16="http://schemas.microsoft.com/office/drawing/2014/main" id="{2FE50C28-7361-4F4E-8123-BEA4067CC3A2}"/>
                </a:ext>
              </a:extLst>
            </p:cNvPr>
            <p:cNvSpPr/>
            <p:nvPr/>
          </p:nvSpPr>
          <p:spPr>
            <a:xfrm>
              <a:off x="8996283" y="5682900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Oval 38">
              <a:extLst>
                <a:ext uri="{FF2B5EF4-FFF2-40B4-BE49-F238E27FC236}">
                  <a16:creationId xmlns:a16="http://schemas.microsoft.com/office/drawing/2014/main" id="{9BC98948-7288-4C77-B469-75CCFC89F156}"/>
                </a:ext>
              </a:extLst>
            </p:cNvPr>
            <p:cNvSpPr/>
            <p:nvPr/>
          </p:nvSpPr>
          <p:spPr>
            <a:xfrm>
              <a:off x="9122742" y="5543471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Oval 39">
              <a:extLst>
                <a:ext uri="{FF2B5EF4-FFF2-40B4-BE49-F238E27FC236}">
                  <a16:creationId xmlns:a16="http://schemas.microsoft.com/office/drawing/2014/main" id="{2C3ABA15-A7A4-4B38-93AD-60EF7243E1DF}"/>
                </a:ext>
              </a:extLst>
            </p:cNvPr>
            <p:cNvSpPr/>
            <p:nvPr/>
          </p:nvSpPr>
          <p:spPr>
            <a:xfrm>
              <a:off x="9171381" y="5747752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Oval 40">
              <a:extLst>
                <a:ext uri="{FF2B5EF4-FFF2-40B4-BE49-F238E27FC236}">
                  <a16:creationId xmlns:a16="http://schemas.microsoft.com/office/drawing/2014/main" id="{3715C53A-4C8F-47F6-B439-11DC659AB506}"/>
                </a:ext>
              </a:extLst>
            </p:cNvPr>
            <p:cNvSpPr/>
            <p:nvPr/>
          </p:nvSpPr>
          <p:spPr>
            <a:xfrm>
              <a:off x="9025466" y="5861241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Oval 41">
              <a:extLst>
                <a:ext uri="{FF2B5EF4-FFF2-40B4-BE49-F238E27FC236}">
                  <a16:creationId xmlns:a16="http://schemas.microsoft.com/office/drawing/2014/main" id="{D2B898F7-AAD5-416E-A7F7-60E2EE59E68A}"/>
                </a:ext>
              </a:extLst>
            </p:cNvPr>
            <p:cNvSpPr/>
            <p:nvPr/>
          </p:nvSpPr>
          <p:spPr>
            <a:xfrm>
              <a:off x="9352964" y="5767207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Oval 42">
              <a:extLst>
                <a:ext uri="{FF2B5EF4-FFF2-40B4-BE49-F238E27FC236}">
                  <a16:creationId xmlns:a16="http://schemas.microsoft.com/office/drawing/2014/main" id="{D899F19E-0160-44C1-A68D-F4C703C6A0FA}"/>
                </a:ext>
              </a:extLst>
            </p:cNvPr>
            <p:cNvSpPr/>
            <p:nvPr/>
          </p:nvSpPr>
          <p:spPr>
            <a:xfrm>
              <a:off x="9291356" y="5595352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Oval 43">
              <a:extLst>
                <a:ext uri="{FF2B5EF4-FFF2-40B4-BE49-F238E27FC236}">
                  <a16:creationId xmlns:a16="http://schemas.microsoft.com/office/drawing/2014/main" id="{6445D490-5CF5-4707-890A-D133C4BF156B}"/>
                </a:ext>
              </a:extLst>
            </p:cNvPr>
            <p:cNvSpPr/>
            <p:nvPr/>
          </p:nvSpPr>
          <p:spPr>
            <a:xfrm>
              <a:off x="9456727" y="5365131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Oval 44">
              <a:extLst>
                <a:ext uri="{FF2B5EF4-FFF2-40B4-BE49-F238E27FC236}">
                  <a16:creationId xmlns:a16="http://schemas.microsoft.com/office/drawing/2014/main" id="{A78EBCCA-B27E-4C5A-BE34-246ECEAC0889}"/>
                </a:ext>
              </a:extLst>
            </p:cNvPr>
            <p:cNvSpPr/>
            <p:nvPr/>
          </p:nvSpPr>
          <p:spPr>
            <a:xfrm>
              <a:off x="9602641" y="5491591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Oval 45">
              <a:extLst>
                <a:ext uri="{FF2B5EF4-FFF2-40B4-BE49-F238E27FC236}">
                  <a16:creationId xmlns:a16="http://schemas.microsoft.com/office/drawing/2014/main" id="{EEC6125A-C582-44F2-B739-049275816789}"/>
                </a:ext>
              </a:extLst>
            </p:cNvPr>
            <p:cNvSpPr/>
            <p:nvPr/>
          </p:nvSpPr>
          <p:spPr>
            <a:xfrm>
              <a:off x="9572177" y="5704754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Oval 46">
              <a:extLst>
                <a:ext uri="{FF2B5EF4-FFF2-40B4-BE49-F238E27FC236}">
                  <a16:creationId xmlns:a16="http://schemas.microsoft.com/office/drawing/2014/main" id="{331C2242-5414-41F8-B79F-DAE4B8A6D2AE}"/>
                </a:ext>
              </a:extLst>
            </p:cNvPr>
            <p:cNvSpPr/>
            <p:nvPr/>
          </p:nvSpPr>
          <p:spPr>
            <a:xfrm>
              <a:off x="9693433" y="5167335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Oval 47">
              <a:extLst>
                <a:ext uri="{FF2B5EF4-FFF2-40B4-BE49-F238E27FC236}">
                  <a16:creationId xmlns:a16="http://schemas.microsoft.com/office/drawing/2014/main" id="{1419AEDD-DAD8-4F04-88F2-F147C28D4E8F}"/>
                </a:ext>
              </a:extLst>
            </p:cNvPr>
            <p:cNvSpPr/>
            <p:nvPr/>
          </p:nvSpPr>
          <p:spPr>
            <a:xfrm>
              <a:off x="9894472" y="5361888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Oval 48">
              <a:extLst>
                <a:ext uri="{FF2B5EF4-FFF2-40B4-BE49-F238E27FC236}">
                  <a16:creationId xmlns:a16="http://schemas.microsoft.com/office/drawing/2014/main" id="{149FAAAB-493A-4876-8F6D-DF7D6C98FDCE}"/>
                </a:ext>
              </a:extLst>
            </p:cNvPr>
            <p:cNvSpPr/>
            <p:nvPr/>
          </p:nvSpPr>
          <p:spPr>
            <a:xfrm>
              <a:off x="10040387" y="5066816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Oval 49">
              <a:extLst>
                <a:ext uri="{FF2B5EF4-FFF2-40B4-BE49-F238E27FC236}">
                  <a16:creationId xmlns:a16="http://schemas.microsoft.com/office/drawing/2014/main" id="{81DC5275-6A4C-4F63-A888-2AD2FCA2775B}"/>
                </a:ext>
              </a:extLst>
            </p:cNvPr>
            <p:cNvSpPr/>
            <p:nvPr/>
          </p:nvSpPr>
          <p:spPr>
            <a:xfrm>
              <a:off x="10306277" y="4911173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Oval 50">
              <a:extLst>
                <a:ext uri="{FF2B5EF4-FFF2-40B4-BE49-F238E27FC236}">
                  <a16:creationId xmlns:a16="http://schemas.microsoft.com/office/drawing/2014/main" id="{97649FC9-49FC-456F-80B4-9A84FE1309C4}"/>
                </a:ext>
              </a:extLst>
            </p:cNvPr>
            <p:cNvSpPr/>
            <p:nvPr/>
          </p:nvSpPr>
          <p:spPr>
            <a:xfrm>
              <a:off x="10199272" y="4719862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Oval 51">
              <a:extLst>
                <a:ext uri="{FF2B5EF4-FFF2-40B4-BE49-F238E27FC236}">
                  <a16:creationId xmlns:a16="http://schemas.microsoft.com/office/drawing/2014/main" id="{663199B6-0DB6-4CE4-845B-3F6152B555DB}"/>
                </a:ext>
              </a:extLst>
            </p:cNvPr>
            <p:cNvSpPr/>
            <p:nvPr/>
          </p:nvSpPr>
          <p:spPr>
            <a:xfrm>
              <a:off x="8824430" y="5562927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Oval 52">
              <a:extLst>
                <a:ext uri="{FF2B5EF4-FFF2-40B4-BE49-F238E27FC236}">
                  <a16:creationId xmlns:a16="http://schemas.microsoft.com/office/drawing/2014/main" id="{285020C6-DD40-489F-A949-53C7B049BF01}"/>
                </a:ext>
              </a:extLst>
            </p:cNvPr>
            <p:cNvSpPr/>
            <p:nvPr/>
          </p:nvSpPr>
          <p:spPr>
            <a:xfrm>
              <a:off x="8963859" y="5417013"/>
              <a:ext cx="171532" cy="171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Oval 53">
              <a:extLst>
                <a:ext uri="{FF2B5EF4-FFF2-40B4-BE49-F238E27FC236}">
                  <a16:creationId xmlns:a16="http://schemas.microsoft.com/office/drawing/2014/main" id="{E48E1425-2B72-4910-A4A9-35FADB8FD0C2}"/>
                </a:ext>
              </a:extLst>
            </p:cNvPr>
            <p:cNvSpPr/>
            <p:nvPr/>
          </p:nvSpPr>
          <p:spPr>
            <a:xfrm>
              <a:off x="9214437" y="2629963"/>
              <a:ext cx="127207" cy="127207"/>
            </a:xfrm>
            <a:prstGeom prst="ellipse">
              <a:avLst/>
            </a:prstGeom>
            <a:solidFill>
              <a:srgbClr val="737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Oval 54">
              <a:extLst>
                <a:ext uri="{FF2B5EF4-FFF2-40B4-BE49-F238E27FC236}">
                  <a16:creationId xmlns:a16="http://schemas.microsoft.com/office/drawing/2014/main" id="{3B8BB641-6019-45B3-B04D-64F9F4F532D6}"/>
                </a:ext>
              </a:extLst>
            </p:cNvPr>
            <p:cNvSpPr/>
            <p:nvPr/>
          </p:nvSpPr>
          <p:spPr>
            <a:xfrm>
              <a:off x="8873061" y="2937811"/>
              <a:ext cx="127207" cy="127207"/>
            </a:xfrm>
            <a:prstGeom prst="ellipse">
              <a:avLst/>
            </a:prstGeom>
            <a:solidFill>
              <a:srgbClr val="737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Oval 55">
              <a:extLst>
                <a:ext uri="{FF2B5EF4-FFF2-40B4-BE49-F238E27FC236}">
                  <a16:creationId xmlns:a16="http://schemas.microsoft.com/office/drawing/2014/main" id="{44F45C07-3797-4803-888E-A219D7F5CD09}"/>
                </a:ext>
              </a:extLst>
            </p:cNvPr>
            <p:cNvSpPr/>
            <p:nvPr/>
          </p:nvSpPr>
          <p:spPr>
            <a:xfrm>
              <a:off x="9180909" y="3346243"/>
              <a:ext cx="127207" cy="127207"/>
            </a:xfrm>
            <a:prstGeom prst="ellipse">
              <a:avLst/>
            </a:prstGeom>
            <a:solidFill>
              <a:srgbClr val="737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Oval 56">
              <a:extLst>
                <a:ext uri="{FF2B5EF4-FFF2-40B4-BE49-F238E27FC236}">
                  <a16:creationId xmlns:a16="http://schemas.microsoft.com/office/drawing/2014/main" id="{D19E6E5C-B093-41AF-976B-94BF62D979A3}"/>
                </a:ext>
              </a:extLst>
            </p:cNvPr>
            <p:cNvSpPr/>
            <p:nvPr/>
          </p:nvSpPr>
          <p:spPr>
            <a:xfrm>
              <a:off x="9705165" y="3843067"/>
              <a:ext cx="127207" cy="127207"/>
            </a:xfrm>
            <a:prstGeom prst="ellipse">
              <a:avLst/>
            </a:prstGeom>
            <a:solidFill>
              <a:srgbClr val="737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Oval 57">
              <a:extLst>
                <a:ext uri="{FF2B5EF4-FFF2-40B4-BE49-F238E27FC236}">
                  <a16:creationId xmlns:a16="http://schemas.microsoft.com/office/drawing/2014/main" id="{F3F7B486-158C-47AD-9C04-25AB67D4E7D1}"/>
                </a:ext>
              </a:extLst>
            </p:cNvPr>
            <p:cNvSpPr/>
            <p:nvPr/>
          </p:nvSpPr>
          <p:spPr>
            <a:xfrm>
              <a:off x="8102241" y="5570959"/>
              <a:ext cx="127207" cy="127207"/>
            </a:xfrm>
            <a:prstGeom prst="ellipse">
              <a:avLst/>
            </a:prstGeom>
            <a:solidFill>
              <a:srgbClr val="737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Oval 58">
              <a:extLst>
                <a:ext uri="{FF2B5EF4-FFF2-40B4-BE49-F238E27FC236}">
                  <a16:creationId xmlns:a16="http://schemas.microsoft.com/office/drawing/2014/main" id="{0B706C66-D07A-49F5-AE06-8337F897B2CC}"/>
                </a:ext>
              </a:extLst>
            </p:cNvPr>
            <p:cNvSpPr/>
            <p:nvPr/>
          </p:nvSpPr>
          <p:spPr>
            <a:xfrm>
              <a:off x="8115405" y="4610647"/>
              <a:ext cx="116852" cy="116852"/>
            </a:xfrm>
            <a:prstGeom prst="ellipse">
              <a:avLst/>
            </a:prstGeom>
            <a:solidFill>
              <a:srgbClr val="737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Oval 59">
              <a:extLst>
                <a:ext uri="{FF2B5EF4-FFF2-40B4-BE49-F238E27FC236}">
                  <a16:creationId xmlns:a16="http://schemas.microsoft.com/office/drawing/2014/main" id="{456EEB1D-C788-4B65-9050-B66826825281}"/>
                </a:ext>
              </a:extLst>
            </p:cNvPr>
            <p:cNvSpPr/>
            <p:nvPr/>
          </p:nvSpPr>
          <p:spPr>
            <a:xfrm>
              <a:off x="8501144" y="4626731"/>
              <a:ext cx="116852" cy="116852"/>
            </a:xfrm>
            <a:prstGeom prst="ellipse">
              <a:avLst/>
            </a:prstGeom>
            <a:solidFill>
              <a:srgbClr val="737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Oval 60">
              <a:extLst>
                <a:ext uri="{FF2B5EF4-FFF2-40B4-BE49-F238E27FC236}">
                  <a16:creationId xmlns:a16="http://schemas.microsoft.com/office/drawing/2014/main" id="{3E02CC74-B312-4FF1-833E-236DB9657C59}"/>
                </a:ext>
              </a:extLst>
            </p:cNvPr>
            <p:cNvSpPr/>
            <p:nvPr/>
          </p:nvSpPr>
          <p:spPr>
            <a:xfrm>
              <a:off x="9242516" y="4951308"/>
              <a:ext cx="127207" cy="127207"/>
            </a:xfrm>
            <a:prstGeom prst="ellipse">
              <a:avLst/>
            </a:prstGeom>
            <a:solidFill>
              <a:srgbClr val="737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Oval 61">
              <a:extLst>
                <a:ext uri="{FF2B5EF4-FFF2-40B4-BE49-F238E27FC236}">
                  <a16:creationId xmlns:a16="http://schemas.microsoft.com/office/drawing/2014/main" id="{C8A22C64-D487-430D-8300-3680A880F6FF}"/>
                </a:ext>
              </a:extLst>
            </p:cNvPr>
            <p:cNvSpPr/>
            <p:nvPr/>
          </p:nvSpPr>
          <p:spPr>
            <a:xfrm>
              <a:off x="9738290" y="4544229"/>
              <a:ext cx="127207" cy="127207"/>
            </a:xfrm>
            <a:prstGeom prst="ellipse">
              <a:avLst/>
            </a:prstGeom>
            <a:solidFill>
              <a:srgbClr val="737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Oval 62">
              <a:extLst>
                <a:ext uri="{FF2B5EF4-FFF2-40B4-BE49-F238E27FC236}">
                  <a16:creationId xmlns:a16="http://schemas.microsoft.com/office/drawing/2014/main" id="{0175E6D9-24F7-4E8C-BA1B-AC0C5398B2B8}"/>
                </a:ext>
              </a:extLst>
            </p:cNvPr>
            <p:cNvSpPr/>
            <p:nvPr/>
          </p:nvSpPr>
          <p:spPr>
            <a:xfrm>
              <a:off x="8522334" y="5364595"/>
              <a:ext cx="127207" cy="127207"/>
            </a:xfrm>
            <a:prstGeom prst="ellipse">
              <a:avLst/>
            </a:prstGeom>
            <a:solidFill>
              <a:srgbClr val="737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Oval 63">
              <a:extLst>
                <a:ext uri="{FF2B5EF4-FFF2-40B4-BE49-F238E27FC236}">
                  <a16:creationId xmlns:a16="http://schemas.microsoft.com/office/drawing/2014/main" id="{6FED77AC-DBE1-4CA3-AF3C-DA4732F6FFA1}"/>
                </a:ext>
              </a:extLst>
            </p:cNvPr>
            <p:cNvSpPr/>
            <p:nvPr/>
          </p:nvSpPr>
          <p:spPr>
            <a:xfrm>
              <a:off x="8701012" y="5252865"/>
              <a:ext cx="127207" cy="127207"/>
            </a:xfrm>
            <a:prstGeom prst="ellipse">
              <a:avLst/>
            </a:prstGeom>
            <a:solidFill>
              <a:srgbClr val="737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Oval 64">
              <a:extLst>
                <a:ext uri="{FF2B5EF4-FFF2-40B4-BE49-F238E27FC236}">
                  <a16:creationId xmlns:a16="http://schemas.microsoft.com/office/drawing/2014/main" id="{E5062D86-CC5C-407F-9735-29D921CF7372}"/>
                </a:ext>
              </a:extLst>
            </p:cNvPr>
            <p:cNvSpPr/>
            <p:nvPr/>
          </p:nvSpPr>
          <p:spPr>
            <a:xfrm>
              <a:off x="8532400" y="5804099"/>
              <a:ext cx="127207" cy="127207"/>
            </a:xfrm>
            <a:prstGeom prst="ellipse">
              <a:avLst/>
            </a:prstGeom>
            <a:solidFill>
              <a:srgbClr val="737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Oval 65">
              <a:extLst>
                <a:ext uri="{FF2B5EF4-FFF2-40B4-BE49-F238E27FC236}">
                  <a16:creationId xmlns:a16="http://schemas.microsoft.com/office/drawing/2014/main" id="{EA6284F3-E9FD-4A04-9DC5-DA99CA236DEB}"/>
                </a:ext>
              </a:extLst>
            </p:cNvPr>
            <p:cNvSpPr/>
            <p:nvPr/>
          </p:nvSpPr>
          <p:spPr>
            <a:xfrm>
              <a:off x="8762621" y="5768431"/>
              <a:ext cx="127207" cy="127207"/>
            </a:xfrm>
            <a:prstGeom prst="ellipse">
              <a:avLst/>
            </a:prstGeom>
            <a:solidFill>
              <a:srgbClr val="737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Oval 66">
              <a:extLst>
                <a:ext uri="{FF2B5EF4-FFF2-40B4-BE49-F238E27FC236}">
                  <a16:creationId xmlns:a16="http://schemas.microsoft.com/office/drawing/2014/main" id="{BDA75540-E3EF-4A1B-B465-78D8D4212DEB}"/>
                </a:ext>
              </a:extLst>
            </p:cNvPr>
            <p:cNvSpPr/>
            <p:nvPr/>
          </p:nvSpPr>
          <p:spPr>
            <a:xfrm>
              <a:off x="9018783" y="5706823"/>
              <a:ext cx="127207" cy="127207"/>
            </a:xfrm>
            <a:prstGeom prst="ellipse">
              <a:avLst/>
            </a:prstGeom>
            <a:solidFill>
              <a:srgbClr val="737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Oval 67">
              <a:extLst>
                <a:ext uri="{FF2B5EF4-FFF2-40B4-BE49-F238E27FC236}">
                  <a16:creationId xmlns:a16="http://schemas.microsoft.com/office/drawing/2014/main" id="{90BB94C0-EE57-4AFB-9A8E-F86F5D33332C}"/>
                </a:ext>
              </a:extLst>
            </p:cNvPr>
            <p:cNvSpPr/>
            <p:nvPr/>
          </p:nvSpPr>
          <p:spPr>
            <a:xfrm>
              <a:off x="9594340" y="5726917"/>
              <a:ext cx="127207" cy="127207"/>
            </a:xfrm>
            <a:prstGeom prst="ellipse">
              <a:avLst/>
            </a:prstGeom>
            <a:solidFill>
              <a:srgbClr val="737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Oval 68">
              <a:extLst>
                <a:ext uri="{FF2B5EF4-FFF2-40B4-BE49-F238E27FC236}">
                  <a16:creationId xmlns:a16="http://schemas.microsoft.com/office/drawing/2014/main" id="{EDF554B9-D8D9-42BF-9D08-E78FE0323D4C}"/>
                </a:ext>
              </a:extLst>
            </p:cNvPr>
            <p:cNvSpPr/>
            <p:nvPr/>
          </p:nvSpPr>
          <p:spPr>
            <a:xfrm>
              <a:off x="9047966" y="5883404"/>
              <a:ext cx="127207" cy="127207"/>
            </a:xfrm>
            <a:prstGeom prst="ellipse">
              <a:avLst/>
            </a:prstGeom>
            <a:solidFill>
              <a:srgbClr val="737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Oval 69">
              <a:extLst>
                <a:ext uri="{FF2B5EF4-FFF2-40B4-BE49-F238E27FC236}">
                  <a16:creationId xmlns:a16="http://schemas.microsoft.com/office/drawing/2014/main" id="{2297A12F-0663-4EFF-ABF0-543BEE817F71}"/>
                </a:ext>
              </a:extLst>
            </p:cNvPr>
            <p:cNvSpPr/>
            <p:nvPr/>
          </p:nvSpPr>
          <p:spPr>
            <a:xfrm>
              <a:off x="9479227" y="5389054"/>
              <a:ext cx="127207" cy="127207"/>
            </a:xfrm>
            <a:prstGeom prst="ellipse">
              <a:avLst/>
            </a:prstGeom>
            <a:solidFill>
              <a:srgbClr val="737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Oval 70">
              <a:extLst>
                <a:ext uri="{FF2B5EF4-FFF2-40B4-BE49-F238E27FC236}">
                  <a16:creationId xmlns:a16="http://schemas.microsoft.com/office/drawing/2014/main" id="{2059EFB6-99B5-4963-BA79-3C4764BEC2C1}"/>
                </a:ext>
              </a:extLst>
            </p:cNvPr>
            <p:cNvSpPr/>
            <p:nvPr/>
          </p:nvSpPr>
          <p:spPr>
            <a:xfrm>
              <a:off x="9625141" y="5515514"/>
              <a:ext cx="127207" cy="127207"/>
            </a:xfrm>
            <a:prstGeom prst="ellipse">
              <a:avLst/>
            </a:prstGeom>
            <a:solidFill>
              <a:srgbClr val="737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Oval 71">
              <a:extLst>
                <a:ext uri="{FF2B5EF4-FFF2-40B4-BE49-F238E27FC236}">
                  <a16:creationId xmlns:a16="http://schemas.microsoft.com/office/drawing/2014/main" id="{EDCC946A-3456-42CA-BF98-A993DBB614BC}"/>
                </a:ext>
              </a:extLst>
            </p:cNvPr>
            <p:cNvSpPr/>
            <p:nvPr/>
          </p:nvSpPr>
          <p:spPr>
            <a:xfrm>
              <a:off x="9715933" y="5191258"/>
              <a:ext cx="127207" cy="127207"/>
            </a:xfrm>
            <a:prstGeom prst="ellipse">
              <a:avLst/>
            </a:prstGeom>
            <a:solidFill>
              <a:srgbClr val="737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Oval 72">
              <a:extLst>
                <a:ext uri="{FF2B5EF4-FFF2-40B4-BE49-F238E27FC236}">
                  <a16:creationId xmlns:a16="http://schemas.microsoft.com/office/drawing/2014/main" id="{A56BC957-0020-4C38-ABA6-238DF1153183}"/>
                </a:ext>
              </a:extLst>
            </p:cNvPr>
            <p:cNvSpPr/>
            <p:nvPr/>
          </p:nvSpPr>
          <p:spPr>
            <a:xfrm>
              <a:off x="9916972" y="5385811"/>
              <a:ext cx="127207" cy="127207"/>
            </a:xfrm>
            <a:prstGeom prst="ellipse">
              <a:avLst/>
            </a:prstGeom>
            <a:solidFill>
              <a:srgbClr val="737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Oval 73">
              <a:extLst>
                <a:ext uri="{FF2B5EF4-FFF2-40B4-BE49-F238E27FC236}">
                  <a16:creationId xmlns:a16="http://schemas.microsoft.com/office/drawing/2014/main" id="{5B639EB5-06CF-4FC3-9F96-60DBB859B257}"/>
                </a:ext>
              </a:extLst>
            </p:cNvPr>
            <p:cNvSpPr/>
            <p:nvPr/>
          </p:nvSpPr>
          <p:spPr>
            <a:xfrm>
              <a:off x="10062887" y="5090739"/>
              <a:ext cx="127207" cy="127207"/>
            </a:xfrm>
            <a:prstGeom prst="ellipse">
              <a:avLst/>
            </a:prstGeom>
            <a:solidFill>
              <a:srgbClr val="737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Oval 74">
              <a:extLst>
                <a:ext uri="{FF2B5EF4-FFF2-40B4-BE49-F238E27FC236}">
                  <a16:creationId xmlns:a16="http://schemas.microsoft.com/office/drawing/2014/main" id="{225D28C9-155F-4B43-B79C-02AD09765539}"/>
                </a:ext>
              </a:extLst>
            </p:cNvPr>
            <p:cNvSpPr/>
            <p:nvPr/>
          </p:nvSpPr>
          <p:spPr>
            <a:xfrm>
              <a:off x="10221772" y="4743785"/>
              <a:ext cx="127207" cy="127207"/>
            </a:xfrm>
            <a:prstGeom prst="ellipse">
              <a:avLst/>
            </a:prstGeom>
            <a:solidFill>
              <a:srgbClr val="737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Kuva 5">
            <a:extLst>
              <a:ext uri="{FF2B5EF4-FFF2-40B4-BE49-F238E27FC236}">
                <a16:creationId xmlns:a16="http://schemas.microsoft.com/office/drawing/2014/main" id="{BC460C21-0D48-4ABF-8E30-210D5C686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7951" y="756612"/>
            <a:ext cx="4919791" cy="257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59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5A0E73-1E55-40F4-A39E-F4F4AC51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Keskeisiä toimintamuotoja </a:t>
            </a:r>
            <a:br>
              <a:rPr lang="fi-FI" dirty="0"/>
            </a:br>
            <a:endParaRPr lang="fi-FI" sz="2000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548BEF08-9013-4324-B474-17D38EFA77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7</a:t>
            </a:fld>
            <a:endParaRPr lang="en-FI"/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3AC264D1-2DF0-47B3-88C4-C325E94F91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6188" y="1720850"/>
            <a:ext cx="9909175" cy="452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1800" dirty="0"/>
              <a:t>Kriisiauttaminen</a:t>
            </a:r>
          </a:p>
          <a:p>
            <a:pPr marL="523875" lvl="2" indent="-342900">
              <a:buFont typeface="Arial"/>
              <a:buChar char="•"/>
            </a:pPr>
            <a:r>
              <a:rPr lang="fi-FI" dirty="0"/>
              <a:t>Kriisipuhelin ja verkkoauttaminen (Tukinet, </a:t>
            </a:r>
            <a:r>
              <a:rPr lang="fi-FI" dirty="0" err="1"/>
              <a:t>Sekasin</a:t>
            </a:r>
            <a:r>
              <a:rPr lang="fi-FI" dirty="0"/>
              <a:t> chat, Solmussa chat)</a:t>
            </a:r>
          </a:p>
          <a:p>
            <a:pPr marL="523875" lvl="2" indent="-342900">
              <a:buFont typeface="Arial"/>
              <a:buChar char="•"/>
            </a:pPr>
            <a:r>
              <a:rPr lang="fi-FI" dirty="0"/>
              <a:t>Kriisivastaanotto ja ryhmätoiminta</a:t>
            </a:r>
          </a:p>
          <a:p>
            <a:pPr marL="180975" lvl="2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sz="1800" dirty="0"/>
              <a:t>Mielenterveyden edistäminen</a:t>
            </a:r>
          </a:p>
          <a:p>
            <a:pPr marL="523875" lvl="2" indent="-342900">
              <a:buFont typeface="Arial"/>
              <a:buChar char="•"/>
            </a:pPr>
            <a:r>
              <a:rPr lang="fi-FI" dirty="0"/>
              <a:t>Lapset ja nuoret – mm. menetelmiä ja aineistoja</a:t>
            </a:r>
          </a:p>
          <a:p>
            <a:pPr marL="523875" lvl="2" indent="-342900">
              <a:buFont typeface="Arial"/>
              <a:buChar char="•"/>
            </a:pPr>
            <a:r>
              <a:rPr lang="fi-FI" dirty="0"/>
              <a:t>Työikäiset- mm. Mielenterveyden ensiapu -koulutukset, Mieli työssä –koulutukset ja ikääntyneet – Ikävisio2050 toimeenpano</a:t>
            </a:r>
          </a:p>
          <a:p>
            <a:pPr marL="180975" lvl="2" indent="0">
              <a:buNone/>
            </a:pPr>
            <a:endParaRPr lang="fi-FI" dirty="0"/>
          </a:p>
          <a:p>
            <a:pPr marL="180975" lvl="2" indent="0">
              <a:buNone/>
            </a:pPr>
            <a:r>
              <a:rPr lang="fi-FI" dirty="0"/>
              <a:t>Vapaaehtoistoimintaa… </a:t>
            </a:r>
            <a:r>
              <a:rPr lang="fi-FI" dirty="0">
                <a:hlinkClick r:id="rId2"/>
              </a:rPr>
              <a:t>www.mieli.fi/vapaaehtoiseksi</a:t>
            </a:r>
            <a:endParaRPr lang="fi-FI" dirty="0"/>
          </a:p>
          <a:p>
            <a:pPr marL="466725" lvl="2" indent="-285750"/>
            <a:r>
              <a:rPr lang="fi-FI" dirty="0"/>
              <a:t>Tuki- ja kriisiavun piirissä (Kriisipuhelin, verkkoauttaminen)</a:t>
            </a:r>
          </a:p>
          <a:p>
            <a:pPr marL="466725" lvl="2" indent="-285750"/>
            <a:r>
              <a:rPr lang="fi-FI" dirty="0"/>
              <a:t>Hyvinvointia tukevien ryhmien ohjaajina</a:t>
            </a:r>
          </a:p>
          <a:p>
            <a:pPr marL="466725" lvl="2" indent="-285750"/>
            <a:r>
              <a:rPr lang="fi-FI" dirty="0"/>
              <a:t>Vaikuttamistyössä ja viestinnässä</a:t>
            </a:r>
          </a:p>
          <a:p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73ADDCF-8D1F-48F4-AACB-FC054035F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8856" y="391134"/>
            <a:ext cx="1917269" cy="1917269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FC569C12-550B-4D53-A58D-7D07092F6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832261">
            <a:off x="9436899" y="5411279"/>
            <a:ext cx="1438967" cy="102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72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E9C616D0-10AB-62A5-9B08-DD5104B283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8</a:t>
            </a:fld>
            <a:endParaRPr lang="en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16C5F799-B4D1-1674-3DD6-F7EF33C31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MIELI ry:n kriisiauttaminen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EEC3F-2606-211C-FF55-3FCACA5F56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1016" y="1530784"/>
            <a:ext cx="9909967" cy="4521219"/>
          </a:xfrm>
        </p:spPr>
        <p:txBody>
          <a:bodyPr>
            <a:normAutofit fontScale="85000" lnSpcReduction="20000"/>
          </a:bodyPr>
          <a:lstStyle/>
          <a:p>
            <a:pPr marL="267970" lvl="0" indent="-267970">
              <a:lnSpc>
                <a:spcPct val="110000"/>
              </a:lnSpc>
              <a:spcAft>
                <a:spcPts val="300"/>
              </a:spcAft>
              <a:buClr>
                <a:srgbClr val="00FF3C"/>
              </a:buClr>
            </a:pPr>
            <a:r>
              <a:rPr lang="fi-FI" sz="2800" dirty="0"/>
              <a:t>Kriisipuhelin</a:t>
            </a:r>
            <a:endParaRPr lang="fi-FI" sz="2800" dirty="0">
              <a:cs typeface="Calibri"/>
            </a:endParaRPr>
          </a:p>
          <a:p>
            <a:pPr marL="267970" lvl="0" indent="-267970">
              <a:lnSpc>
                <a:spcPct val="110000"/>
              </a:lnSpc>
              <a:spcAft>
                <a:spcPts val="300"/>
              </a:spcAft>
              <a:buClr>
                <a:srgbClr val="00FF3C"/>
              </a:buClr>
            </a:pPr>
            <a:r>
              <a:rPr lang="fi-FI" sz="2800" dirty="0"/>
              <a:t>Verkkokriisikeskus Tukinet</a:t>
            </a:r>
            <a:endParaRPr lang="fi-FI" sz="2800" dirty="0">
              <a:cs typeface="Calibri"/>
            </a:endParaRPr>
          </a:p>
          <a:p>
            <a:pPr marL="804545" lvl="2" indent="-267970">
              <a:lnSpc>
                <a:spcPct val="110000"/>
              </a:lnSpc>
              <a:spcAft>
                <a:spcPts val="300"/>
              </a:spcAft>
              <a:buClr>
                <a:srgbClr val="00FF3C"/>
              </a:buClr>
            </a:pPr>
            <a:r>
              <a:rPr lang="fi-FI" sz="2000" dirty="0"/>
              <a:t>Solmussa -</a:t>
            </a:r>
            <a:r>
              <a:rPr lang="fi-FI" sz="2000" dirty="0" err="1"/>
              <a:t>chat</a:t>
            </a:r>
            <a:r>
              <a:rPr lang="fi-FI" sz="2000" dirty="0"/>
              <a:t> aikuisille</a:t>
            </a:r>
            <a:endParaRPr lang="fi-FI" sz="2000" dirty="0">
              <a:cs typeface="Calibri"/>
            </a:endParaRPr>
          </a:p>
          <a:p>
            <a:pPr marL="804545" lvl="2" indent="-267970">
              <a:lnSpc>
                <a:spcPct val="110000"/>
              </a:lnSpc>
              <a:spcAft>
                <a:spcPts val="300"/>
              </a:spcAft>
              <a:buClr>
                <a:srgbClr val="00FF3C"/>
              </a:buClr>
            </a:pPr>
            <a:r>
              <a:rPr lang="fi-FI" sz="2000" dirty="0"/>
              <a:t>Mieli Tukisuhde</a:t>
            </a:r>
            <a:endParaRPr lang="fi-FI" sz="2000" dirty="0">
              <a:cs typeface="Calibri"/>
            </a:endParaRPr>
          </a:p>
          <a:p>
            <a:pPr marL="804545" lvl="2" indent="-267970">
              <a:lnSpc>
                <a:spcPct val="110000"/>
              </a:lnSpc>
              <a:spcAft>
                <a:spcPts val="300"/>
              </a:spcAft>
              <a:buClr>
                <a:srgbClr val="00FF3C"/>
              </a:buClr>
            </a:pPr>
            <a:r>
              <a:rPr lang="fi-FI" sz="2000" dirty="0"/>
              <a:t>Ryhmä- ja yksilöchatit</a:t>
            </a:r>
            <a:endParaRPr lang="fi-FI" sz="2000" dirty="0">
              <a:cs typeface="Calibri"/>
            </a:endParaRPr>
          </a:p>
          <a:p>
            <a:pPr marL="267970" lvl="0" indent="-267970">
              <a:lnSpc>
                <a:spcPct val="110000"/>
              </a:lnSpc>
              <a:spcAft>
                <a:spcPts val="300"/>
              </a:spcAft>
              <a:buClr>
                <a:srgbClr val="00FF3C"/>
              </a:buClr>
            </a:pPr>
            <a:r>
              <a:rPr lang="fi-FI" sz="2800" dirty="0"/>
              <a:t>Kriisikeskusten lähi- tai etävastaanotot</a:t>
            </a:r>
            <a:endParaRPr lang="fi-FI" sz="2800" dirty="0">
              <a:cs typeface="Calibri"/>
            </a:endParaRPr>
          </a:p>
          <a:p>
            <a:pPr marL="267970" lvl="0" indent="-267970">
              <a:lnSpc>
                <a:spcPct val="110000"/>
              </a:lnSpc>
              <a:spcAft>
                <a:spcPts val="300"/>
              </a:spcAft>
              <a:buClr>
                <a:srgbClr val="00FF3C"/>
              </a:buClr>
            </a:pPr>
            <a:r>
              <a:rPr lang="fi-FI" sz="2800" dirty="0"/>
              <a:t>Vertaistukiryhmät</a:t>
            </a:r>
            <a:endParaRPr lang="fi-FI" sz="2800" dirty="0">
              <a:cs typeface="Calibri"/>
            </a:endParaRPr>
          </a:p>
          <a:p>
            <a:pPr marL="267970" lvl="0" indent="-267970">
              <a:lnSpc>
                <a:spcPct val="110000"/>
              </a:lnSpc>
              <a:spcAft>
                <a:spcPts val="300"/>
              </a:spcAft>
              <a:buClr>
                <a:srgbClr val="00FF3C"/>
              </a:buClr>
            </a:pPr>
            <a:r>
              <a:rPr lang="fi-FI" sz="2800" dirty="0">
                <a:cs typeface="Calibri"/>
              </a:rPr>
              <a:t>Itsemurhien ehkäisykeskus</a:t>
            </a:r>
            <a:endParaRPr lang="fi-FI" sz="2800" dirty="0"/>
          </a:p>
          <a:p>
            <a:pPr>
              <a:lnSpc>
                <a:spcPct val="110000"/>
              </a:lnSpc>
              <a:spcAft>
                <a:spcPts val="300"/>
              </a:spcAft>
              <a:buClr>
                <a:srgbClr val="00FF3C"/>
              </a:buClr>
            </a:pPr>
            <a:r>
              <a:rPr lang="fi-FI" sz="2800" dirty="0">
                <a:sym typeface="Wingdings" panose="05000000000000000000" pitchFamily="2" charset="2"/>
              </a:rPr>
              <a:t>Vapaaehtoiset kriisityössä (puhelin- ja verkkokriisityö, tukikeskustelu- ja tukisuhteet) ammattilaisten tukemina</a:t>
            </a:r>
            <a:endParaRPr lang="fi-FI" sz="2800" dirty="0">
              <a:cs typeface="Calibri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21194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80896885-C5A6-6130-3F0E-4A3F23354B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A3693-5CB6-4B45-8859-D19B56E87773}" type="slidenum">
              <a:rPr lang="en-FI" smtClean="0"/>
              <a:pPr/>
              <a:t>9</a:t>
            </a:fld>
            <a:endParaRPr lang="en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37626418-F34A-9872-A8CB-B1DC319DD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Kriisikeskukset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515243D-60FE-DD08-FE0F-A4A7D5854F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3809" y="1397434"/>
            <a:ext cx="9909967" cy="452121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fi-FI" sz="2400" dirty="0"/>
              <a:t>MIELI ry koordinoi 22 kriisikeskuksen verkostoa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 sz="2400" dirty="0"/>
              <a:t>    sekä kriisipuhelin- ja verkkoauttamista</a:t>
            </a:r>
          </a:p>
          <a:p>
            <a:pPr>
              <a:lnSpc>
                <a:spcPct val="120000"/>
              </a:lnSpc>
            </a:pPr>
            <a:r>
              <a:rPr lang="fi-FI" sz="2400" dirty="0"/>
              <a:t>Kriisikeskusten vastaanotoilla voi keskustella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 sz="2400" dirty="0"/>
              <a:t>    kriisityöntekijän tai koulutetun vapaaehtoisen kanssa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 sz="2400" dirty="0"/>
              <a:t>    lähi- tai etätapaamisissa</a:t>
            </a:r>
          </a:p>
          <a:p>
            <a:pPr>
              <a:lnSpc>
                <a:spcPct val="120000"/>
              </a:lnSpc>
            </a:pPr>
            <a:r>
              <a:rPr lang="fi-FI" sz="2400" dirty="0"/>
              <a:t>Ohjatuissa vertaistukiryhmissä saa tukea erilaisiin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 sz="2400" dirty="0"/>
              <a:t>    menetyksiin ja vaikeuksiin</a:t>
            </a:r>
          </a:p>
          <a:p>
            <a:pPr>
              <a:lnSpc>
                <a:spcPct val="120000"/>
              </a:lnSpc>
            </a:pPr>
            <a:r>
              <a:rPr lang="fi-FI" sz="2400" dirty="0"/>
              <a:t>Lähetettä ei tarvita. Tuki on maksutonta. </a:t>
            </a:r>
          </a:p>
          <a:p>
            <a:pPr>
              <a:lnSpc>
                <a:spcPct val="120000"/>
              </a:lnSpc>
            </a:pPr>
            <a:r>
              <a:rPr lang="fi-FI" sz="2400" dirty="0"/>
              <a:t>Lisätietoja: </a:t>
            </a:r>
            <a:r>
              <a:rPr lang="fi-FI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https://mieli.fi/tukea-ja-apua/keskusteluapua-kriisivastaanotoilla/</a:t>
            </a:r>
            <a:endParaRPr lang="fi-FI" sz="2400" dirty="0"/>
          </a:p>
          <a:p>
            <a:endParaRPr lang="fi-FI" dirty="0"/>
          </a:p>
        </p:txBody>
      </p:sp>
      <p:pic>
        <p:nvPicPr>
          <p:cNvPr id="5" name="Kuva 4" descr="Kuva, joka sisältää kohteen teksti, kuvakaappaus, kartta&#10;&#10;Kuvaus luotu automaattisesti">
            <a:extLst>
              <a:ext uri="{FF2B5EF4-FFF2-40B4-BE49-F238E27FC236}">
                <a16:creationId xmlns:a16="http://schemas.microsoft.com/office/drawing/2014/main" id="{2A13C085-3202-7497-44B6-AA29E5F80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781" y="615497"/>
            <a:ext cx="4521219" cy="452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26618"/>
      </p:ext>
    </p:extLst>
  </p:cSld>
  <p:clrMapOvr>
    <a:masterClrMapping/>
  </p:clrMapOvr>
</p:sld>
</file>

<file path=ppt/theme/theme1.xml><?xml version="1.0" encoding="utf-8"?>
<a:theme xmlns:a="http://schemas.openxmlformats.org/drawingml/2006/main" name="Kansi">
  <a:themeElements>
    <a:clrScheme name="Mieli värit">
      <a:dk1>
        <a:srgbClr val="000000"/>
      </a:dk1>
      <a:lt1>
        <a:srgbClr val="FFFFFF"/>
      </a:lt1>
      <a:dk2>
        <a:srgbClr val="575757"/>
      </a:dk2>
      <a:lt2>
        <a:srgbClr val="EDEDED"/>
      </a:lt2>
      <a:accent1>
        <a:srgbClr val="00D032"/>
      </a:accent1>
      <a:accent2>
        <a:srgbClr val="19413D"/>
      </a:accent2>
      <a:accent3>
        <a:srgbClr val="C8F5C8"/>
      </a:accent3>
      <a:accent4>
        <a:srgbClr val="05D2F5"/>
      </a:accent4>
      <a:accent5>
        <a:srgbClr val="FFF023"/>
      </a:accent5>
      <a:accent6>
        <a:srgbClr val="FAB35F"/>
      </a:accent6>
      <a:hlink>
        <a:srgbClr val="0028BE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9EB3192-F3DA-9A4F-820C-9CEFD773F4C2}" vid="{C4245175-3085-2942-8E0F-DB6CF65AECBF}"/>
    </a:ext>
  </a:extLst>
</a:theme>
</file>

<file path=ppt/theme/theme10.xml><?xml version="1.0" encoding="utf-8"?>
<a:theme xmlns:a="http://schemas.openxmlformats.org/drawingml/2006/main" name="Tekstisivu / vaalea harmaa">
  <a:themeElements>
    <a:clrScheme name="Mieli värit">
      <a:dk1>
        <a:srgbClr val="000000"/>
      </a:dk1>
      <a:lt1>
        <a:srgbClr val="FFFFFF"/>
      </a:lt1>
      <a:dk2>
        <a:srgbClr val="575757"/>
      </a:dk2>
      <a:lt2>
        <a:srgbClr val="EDEDED"/>
      </a:lt2>
      <a:accent1>
        <a:srgbClr val="00D032"/>
      </a:accent1>
      <a:accent2>
        <a:srgbClr val="19413D"/>
      </a:accent2>
      <a:accent3>
        <a:srgbClr val="C8F5C8"/>
      </a:accent3>
      <a:accent4>
        <a:srgbClr val="05D2F5"/>
      </a:accent4>
      <a:accent5>
        <a:srgbClr val="FFF023"/>
      </a:accent5>
      <a:accent6>
        <a:srgbClr val="FAB35F"/>
      </a:accent6>
      <a:hlink>
        <a:srgbClr val="0028BE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9EB3192-F3DA-9A4F-820C-9CEFD773F4C2}" vid="{40A96699-CF20-0444-854F-7BCE8D22CF31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tsikkosivu / Lopetussivu">
  <a:themeElements>
    <a:clrScheme name="Mieli värit">
      <a:dk1>
        <a:srgbClr val="000000"/>
      </a:dk1>
      <a:lt1>
        <a:srgbClr val="FFFFFF"/>
      </a:lt1>
      <a:dk2>
        <a:srgbClr val="575757"/>
      </a:dk2>
      <a:lt2>
        <a:srgbClr val="EDEDED"/>
      </a:lt2>
      <a:accent1>
        <a:srgbClr val="00D032"/>
      </a:accent1>
      <a:accent2>
        <a:srgbClr val="19413D"/>
      </a:accent2>
      <a:accent3>
        <a:srgbClr val="C8F5C8"/>
      </a:accent3>
      <a:accent4>
        <a:srgbClr val="05D2F5"/>
      </a:accent4>
      <a:accent5>
        <a:srgbClr val="FFF023"/>
      </a:accent5>
      <a:accent6>
        <a:srgbClr val="FAB35F"/>
      </a:accent6>
      <a:hlink>
        <a:srgbClr val="0028BE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9EB3192-F3DA-9A4F-820C-9CEFD773F4C2}" vid="{738C207F-58B0-E54B-9BAC-6F39DD809F3A}"/>
    </a:ext>
  </a:extLst>
</a:theme>
</file>

<file path=ppt/theme/theme3.xml><?xml version="1.0" encoding="utf-8"?>
<a:theme xmlns:a="http://schemas.openxmlformats.org/drawingml/2006/main" name="Väliotsikkosivu / ilman kuvaa">
  <a:themeElements>
    <a:clrScheme name="Mieli värit">
      <a:dk1>
        <a:srgbClr val="000000"/>
      </a:dk1>
      <a:lt1>
        <a:srgbClr val="FFFFFF"/>
      </a:lt1>
      <a:dk2>
        <a:srgbClr val="575757"/>
      </a:dk2>
      <a:lt2>
        <a:srgbClr val="EDEDED"/>
      </a:lt2>
      <a:accent1>
        <a:srgbClr val="00D032"/>
      </a:accent1>
      <a:accent2>
        <a:srgbClr val="19413D"/>
      </a:accent2>
      <a:accent3>
        <a:srgbClr val="C8F5C8"/>
      </a:accent3>
      <a:accent4>
        <a:srgbClr val="05D2F5"/>
      </a:accent4>
      <a:accent5>
        <a:srgbClr val="FFF023"/>
      </a:accent5>
      <a:accent6>
        <a:srgbClr val="FAB35F"/>
      </a:accent6>
      <a:hlink>
        <a:srgbClr val="0028BE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9EB3192-F3DA-9A4F-820C-9CEFD773F4C2}" vid="{6C0F2358-66F2-9048-86C7-0152252FEBE0}"/>
    </a:ext>
  </a:extLst>
</a:theme>
</file>

<file path=ppt/theme/theme4.xml><?xml version="1.0" encoding="utf-8"?>
<a:theme xmlns:a="http://schemas.openxmlformats.org/drawingml/2006/main" name="Väliotsikkosivu">
  <a:themeElements>
    <a:clrScheme name="Mieli värit">
      <a:dk1>
        <a:srgbClr val="000000"/>
      </a:dk1>
      <a:lt1>
        <a:srgbClr val="FFFFFF"/>
      </a:lt1>
      <a:dk2>
        <a:srgbClr val="575757"/>
      </a:dk2>
      <a:lt2>
        <a:srgbClr val="EDEDED"/>
      </a:lt2>
      <a:accent1>
        <a:srgbClr val="00D032"/>
      </a:accent1>
      <a:accent2>
        <a:srgbClr val="19413D"/>
      </a:accent2>
      <a:accent3>
        <a:srgbClr val="C8F5C8"/>
      </a:accent3>
      <a:accent4>
        <a:srgbClr val="05D2F5"/>
      </a:accent4>
      <a:accent5>
        <a:srgbClr val="FFF023"/>
      </a:accent5>
      <a:accent6>
        <a:srgbClr val="FAB35F"/>
      </a:accent6>
      <a:hlink>
        <a:srgbClr val="0028BE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9EB3192-F3DA-9A4F-820C-9CEFD773F4C2}" vid="{B0DC724E-3326-3E49-8399-83B0F73A793D}"/>
    </a:ext>
  </a:extLst>
</a:theme>
</file>

<file path=ppt/theme/theme5.xml><?xml version="1.0" encoding="utf-8"?>
<a:theme xmlns:a="http://schemas.openxmlformats.org/drawingml/2006/main" name="Lainaus / Nosto">
  <a:themeElements>
    <a:clrScheme name="Mieli värit">
      <a:dk1>
        <a:srgbClr val="000000"/>
      </a:dk1>
      <a:lt1>
        <a:srgbClr val="FFFFFF"/>
      </a:lt1>
      <a:dk2>
        <a:srgbClr val="575757"/>
      </a:dk2>
      <a:lt2>
        <a:srgbClr val="EDEDED"/>
      </a:lt2>
      <a:accent1>
        <a:srgbClr val="00D032"/>
      </a:accent1>
      <a:accent2>
        <a:srgbClr val="19413D"/>
      </a:accent2>
      <a:accent3>
        <a:srgbClr val="C8F5C8"/>
      </a:accent3>
      <a:accent4>
        <a:srgbClr val="05D2F5"/>
      </a:accent4>
      <a:accent5>
        <a:srgbClr val="FFF023"/>
      </a:accent5>
      <a:accent6>
        <a:srgbClr val="FAB35F"/>
      </a:accent6>
      <a:hlink>
        <a:srgbClr val="0028BE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9EB3192-F3DA-9A4F-820C-9CEFD773F4C2}" vid="{65E13895-79D6-784D-8DBF-AE1AC67A761C}"/>
    </a:ext>
  </a:extLst>
</a:theme>
</file>

<file path=ppt/theme/theme6.xml><?xml version="1.0" encoding="utf-8"?>
<a:theme xmlns:a="http://schemas.openxmlformats.org/drawingml/2006/main" name="Tekstisivu / valkoinen">
  <a:themeElements>
    <a:clrScheme name="Mieli värit">
      <a:dk1>
        <a:srgbClr val="000000"/>
      </a:dk1>
      <a:lt1>
        <a:srgbClr val="FFFFFF"/>
      </a:lt1>
      <a:dk2>
        <a:srgbClr val="575757"/>
      </a:dk2>
      <a:lt2>
        <a:srgbClr val="EDEDED"/>
      </a:lt2>
      <a:accent1>
        <a:srgbClr val="00D032"/>
      </a:accent1>
      <a:accent2>
        <a:srgbClr val="19413D"/>
      </a:accent2>
      <a:accent3>
        <a:srgbClr val="C8F5C8"/>
      </a:accent3>
      <a:accent4>
        <a:srgbClr val="05D2F5"/>
      </a:accent4>
      <a:accent5>
        <a:srgbClr val="FFF023"/>
      </a:accent5>
      <a:accent6>
        <a:srgbClr val="FAB35F"/>
      </a:accent6>
      <a:hlink>
        <a:srgbClr val="0028BE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9EB3192-F3DA-9A4F-820C-9CEFD773F4C2}" vid="{57504C54-F6BC-074B-B44C-C710A0D9712F}"/>
    </a:ext>
  </a:extLst>
</a:theme>
</file>

<file path=ppt/theme/theme7.xml><?xml version="1.0" encoding="utf-8"?>
<a:theme xmlns:a="http://schemas.openxmlformats.org/drawingml/2006/main" name="Tekstisivu / tumma harmaa + vihreä">
  <a:themeElements>
    <a:clrScheme name="Mieli värit">
      <a:dk1>
        <a:srgbClr val="000000"/>
      </a:dk1>
      <a:lt1>
        <a:srgbClr val="FFFFFF"/>
      </a:lt1>
      <a:dk2>
        <a:srgbClr val="575757"/>
      </a:dk2>
      <a:lt2>
        <a:srgbClr val="EDEDED"/>
      </a:lt2>
      <a:accent1>
        <a:srgbClr val="00D032"/>
      </a:accent1>
      <a:accent2>
        <a:srgbClr val="19413D"/>
      </a:accent2>
      <a:accent3>
        <a:srgbClr val="C8F5C8"/>
      </a:accent3>
      <a:accent4>
        <a:srgbClr val="05D2F5"/>
      </a:accent4>
      <a:accent5>
        <a:srgbClr val="FFF023"/>
      </a:accent5>
      <a:accent6>
        <a:srgbClr val="FAB35F"/>
      </a:accent6>
      <a:hlink>
        <a:srgbClr val="0028BE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9EB3192-F3DA-9A4F-820C-9CEFD773F4C2}" vid="{505C2079-75AD-9D47-B2E0-7681F9AFB28B}"/>
    </a:ext>
  </a:extLst>
</a:theme>
</file>

<file path=ppt/theme/theme8.xml><?xml version="1.0" encoding="utf-8"?>
<a:theme xmlns:a="http://schemas.openxmlformats.org/drawingml/2006/main" name="1_Tekstisivu / tumma harmaa + valkoinen">
  <a:themeElements>
    <a:clrScheme name="Mieli värit">
      <a:dk1>
        <a:srgbClr val="000000"/>
      </a:dk1>
      <a:lt1>
        <a:srgbClr val="FFFFFF"/>
      </a:lt1>
      <a:dk2>
        <a:srgbClr val="575757"/>
      </a:dk2>
      <a:lt2>
        <a:srgbClr val="EDEDED"/>
      </a:lt2>
      <a:accent1>
        <a:srgbClr val="00D032"/>
      </a:accent1>
      <a:accent2>
        <a:srgbClr val="19413D"/>
      </a:accent2>
      <a:accent3>
        <a:srgbClr val="C8F5C8"/>
      </a:accent3>
      <a:accent4>
        <a:srgbClr val="05D2F5"/>
      </a:accent4>
      <a:accent5>
        <a:srgbClr val="FFF023"/>
      </a:accent5>
      <a:accent6>
        <a:srgbClr val="FAB35F"/>
      </a:accent6>
      <a:hlink>
        <a:srgbClr val="0028BE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9EB3192-F3DA-9A4F-820C-9CEFD773F4C2}" vid="{35B9F5E7-904A-0545-8F64-B7D6A5783EE1}"/>
    </a:ext>
  </a:extLst>
</a:theme>
</file>

<file path=ppt/theme/theme9.xml><?xml version="1.0" encoding="utf-8"?>
<a:theme xmlns:a="http://schemas.openxmlformats.org/drawingml/2006/main" name="Tekstisivu / vihreä">
  <a:themeElements>
    <a:clrScheme name="Mieli värit">
      <a:dk1>
        <a:srgbClr val="000000"/>
      </a:dk1>
      <a:lt1>
        <a:srgbClr val="FFFFFF"/>
      </a:lt1>
      <a:dk2>
        <a:srgbClr val="575757"/>
      </a:dk2>
      <a:lt2>
        <a:srgbClr val="EDEDED"/>
      </a:lt2>
      <a:accent1>
        <a:srgbClr val="00D032"/>
      </a:accent1>
      <a:accent2>
        <a:srgbClr val="19413D"/>
      </a:accent2>
      <a:accent3>
        <a:srgbClr val="C8F5C8"/>
      </a:accent3>
      <a:accent4>
        <a:srgbClr val="05D2F5"/>
      </a:accent4>
      <a:accent5>
        <a:srgbClr val="FFF023"/>
      </a:accent5>
      <a:accent6>
        <a:srgbClr val="FAB35F"/>
      </a:accent6>
      <a:hlink>
        <a:srgbClr val="0028BE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9EB3192-F3DA-9A4F-820C-9CEFD773F4C2}" vid="{F51BDD43-C686-0D40-9879-32A74F8FFAF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5792FCB98A310A48A3D427CC3B8732F4" ma:contentTypeVersion="13" ma:contentTypeDescription="Luo uusi asiakirja." ma:contentTypeScope="" ma:versionID="63308c0eecee6c212a50a59628c58f22">
  <xsd:schema xmlns:xsd="http://www.w3.org/2001/XMLSchema" xmlns:xs="http://www.w3.org/2001/XMLSchema" xmlns:p="http://schemas.microsoft.com/office/2006/metadata/properties" xmlns:ns3="a3ad3b3f-0903-4588-8386-b69ec6a93d71" xmlns:ns4="dcf57dc8-80b2-4540-ab18-1c041a73d407" targetNamespace="http://schemas.microsoft.com/office/2006/metadata/properties" ma:root="true" ma:fieldsID="ce2c32281c7607db392fec9c8bff2e49" ns3:_="" ns4:_="">
    <xsd:import namespace="a3ad3b3f-0903-4588-8386-b69ec6a93d71"/>
    <xsd:import namespace="dcf57dc8-80b2-4540-ab18-1c041a73d40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ad3b3f-0903-4588-8386-b69ec6a93d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f57dc8-80b2-4540-ab18-1c041a73d40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Jakamisvihjeen hajautu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7522F9-9EF5-4CB0-847C-328CA52750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ad3b3f-0903-4588-8386-b69ec6a93d71"/>
    <ds:schemaRef ds:uri="dcf57dc8-80b2-4540-ab18-1c041a73d4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865F38-06C7-4E40-B3AF-00820BCB74CE}">
  <ds:schemaRefs>
    <ds:schemaRef ds:uri="a3ad3b3f-0903-4588-8386-b69ec6a93d71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dcf57dc8-80b2-4540-ab18-1c041a73d407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946251C-6A2C-40E9-837A-32916C8227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Mieli_PPT-pohja_TYHJÄ_TEMPLATE_2021</Template>
  <TotalTime>3547</TotalTime>
  <Words>630</Words>
  <Application>Microsoft Office PowerPoint</Application>
  <PresentationFormat>Laajakuva</PresentationFormat>
  <Paragraphs>158</Paragraphs>
  <Slides>15</Slides>
  <Notes>11</Notes>
  <HiddenSlides>0</HiddenSlides>
  <MMClips>0</MMClips>
  <ScaleCrop>false</ScaleCrop>
  <HeadingPairs>
    <vt:vector size="6" baseType="variant">
      <vt:variant>
        <vt:lpstr>Käytetyt fontit</vt:lpstr>
      </vt:variant>
      <vt:variant>
        <vt:i4>9</vt:i4>
      </vt:variant>
      <vt:variant>
        <vt:lpstr>Teema</vt:lpstr>
      </vt:variant>
      <vt:variant>
        <vt:i4>10</vt:i4>
      </vt:variant>
      <vt:variant>
        <vt:lpstr>Dian otsikot</vt:lpstr>
      </vt:variant>
      <vt:variant>
        <vt:i4>15</vt:i4>
      </vt:variant>
    </vt:vector>
  </HeadingPairs>
  <TitlesOfParts>
    <vt:vector size="34" baseType="lpstr">
      <vt:lpstr>Arial</vt:lpstr>
      <vt:lpstr>Arial Rounded MT</vt:lpstr>
      <vt:lpstr>Calibri</vt:lpstr>
      <vt:lpstr>Calibri Leipäteksti</vt:lpstr>
      <vt:lpstr>Calibri Light</vt:lpstr>
      <vt:lpstr>Georgia</vt:lpstr>
      <vt:lpstr>Sofia Pro Soft Light</vt:lpstr>
      <vt:lpstr>Times New Roman</vt:lpstr>
      <vt:lpstr>Wingdings</vt:lpstr>
      <vt:lpstr>Kansi</vt:lpstr>
      <vt:lpstr>Otsikkosivu / Lopetussivu</vt:lpstr>
      <vt:lpstr>Väliotsikkosivu / ilman kuvaa</vt:lpstr>
      <vt:lpstr>Väliotsikkosivu</vt:lpstr>
      <vt:lpstr>Lainaus / Nosto</vt:lpstr>
      <vt:lpstr>Tekstisivu / valkoinen</vt:lpstr>
      <vt:lpstr>Tekstisivu / tumma harmaa + vihreä</vt:lpstr>
      <vt:lpstr>1_Tekstisivu / tumma harmaa + valkoinen</vt:lpstr>
      <vt:lpstr>Tekstisivu / vihreä</vt:lpstr>
      <vt:lpstr>Tekstisivu / vaalea harmaa</vt:lpstr>
      <vt:lpstr>PowerPoint-esitys</vt:lpstr>
      <vt:lpstr>PowerPoint-esitys</vt:lpstr>
      <vt:lpstr>Mielenterveys voimavarana</vt:lpstr>
      <vt:lpstr>Mitä on mielenterveys?</vt:lpstr>
      <vt:lpstr>Mielenterveyskustannukset ovat valtavat</vt:lpstr>
      <vt:lpstr>MIELI Suomen Mielenterveys ry</vt:lpstr>
      <vt:lpstr>Keskeisiä toimintamuotoja  </vt:lpstr>
      <vt:lpstr>MIELI ry:n kriisiauttaminen</vt:lpstr>
      <vt:lpstr>Kriisikeskukset</vt:lpstr>
      <vt:lpstr>PowerPoint-esitys</vt:lpstr>
      <vt:lpstr>  Mielenterveyden ensiapu®  -koulutukset vahvistamassa  kansalaisten  mielenterveysosaamista  </vt:lpstr>
      <vt:lpstr>PowerPoint-esitys</vt:lpstr>
      <vt:lpstr> Koulutuksen tavoitteena on   - vahvistaa osallistujan mielenterveysosaamista  tarjoamalla tietoa psyykkisistä oireista   - vähentää mielenterveyden ongelmiin liittyvää stigmaa - antaa valmiudet kohdata mielenterveyden ongelmia Koulutuksessa opetellaan soveltamaan mielenterveyden ensiavun askeleita.  (THL:n arvioima hyvinvointia ja terveyttä (Hyte) edistävä toimintamalli) </vt:lpstr>
      <vt:lpstr> </vt:lpstr>
      <vt:lpstr> Kiitos!  Lisätietoa:  Tiina Lumijärvi tiina.lumijatrvi@mieli.fi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Jutta Kajander</dc:creator>
  <cp:lastModifiedBy>Tiina Lumijärvi</cp:lastModifiedBy>
  <cp:revision>136</cp:revision>
  <dcterms:created xsi:type="dcterms:W3CDTF">2021-08-27T05:43:37Z</dcterms:created>
  <dcterms:modified xsi:type="dcterms:W3CDTF">2023-11-03T07:43:16Z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0x0101005792FCB98A310A48A3D427CC3B8732F4</vt:lpwstr>
  </property>
</Properties>
</file>