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837" r:id="rId2"/>
    <p:sldMasterId id="2147483835" r:id="rId3"/>
    <p:sldMasterId id="2147483751" r:id="rId4"/>
    <p:sldMasterId id="2147483787" r:id="rId5"/>
    <p:sldMasterId id="2147483776" r:id="rId6"/>
    <p:sldMasterId id="2147483808" r:id="rId7"/>
    <p:sldMasterId id="2147483820" r:id="rId8"/>
  </p:sldMasterIdLst>
  <p:notesMasterIdLst>
    <p:notesMasterId r:id="rId22"/>
  </p:notesMasterIdLst>
  <p:sldIdLst>
    <p:sldId id="267" r:id="rId9"/>
    <p:sldId id="367" r:id="rId10"/>
    <p:sldId id="433" r:id="rId11"/>
    <p:sldId id="407" r:id="rId12"/>
    <p:sldId id="355" r:id="rId13"/>
    <p:sldId id="434" r:id="rId14"/>
    <p:sldId id="408" r:id="rId15"/>
    <p:sldId id="410" r:id="rId16"/>
    <p:sldId id="412" r:id="rId17"/>
    <p:sldId id="432" r:id="rId18"/>
    <p:sldId id="416" r:id="rId19"/>
    <p:sldId id="413" r:id="rId20"/>
    <p:sldId id="277" r:id="rId21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u Anttonen" initials="H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17" autoAdjust="0"/>
  </p:normalViewPr>
  <p:slideViewPr>
    <p:cSldViewPr snapToGrid="0" showGuides="1">
      <p:cViewPr varScale="1">
        <p:scale>
          <a:sx n="103" d="100"/>
          <a:sy n="103" d="100"/>
        </p:scale>
        <p:origin x="72" y="17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800" y="5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08T22:16:40.812" idx="2">
    <p:pos x="10" y="10"/>
    <p:text>LL:n tutkimuksesta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7F81-45BC-4B55-BF78-CEDA8C87DBD7}" type="datetimeFigureOut">
              <a:rPr lang="fi-FI" smtClean="0"/>
              <a:t>22.1.2022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7B14-1F88-4453-9969-0486C16AAA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n kuvan paikkamerkki 1">
            <a:extLst>
              <a:ext uri="{FF2B5EF4-FFF2-40B4-BE49-F238E27FC236}">
                <a16:creationId xmlns:a16="http://schemas.microsoft.com/office/drawing/2014/main" id="{04D30FDC-98F3-4696-9BF7-6C8ADA85D6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Huomautusten paikkamerkki 2">
            <a:extLst>
              <a:ext uri="{FF2B5EF4-FFF2-40B4-BE49-F238E27FC236}">
                <a16:creationId xmlns:a16="http://schemas.microsoft.com/office/drawing/2014/main" id="{8A1DA070-AE38-4E9C-81BD-7A200ED4883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r>
              <a:rPr altLang="fi-FI">
                <a:latin typeface="Calibri" panose="020F0502020204030204" pitchFamily="34" charset="0"/>
              </a:rPr>
              <a:t>Pyydä vanhempia lukemaan teksti, sitä ei jaksa liuennoida. Kommentoi: olemme tärkeän asian äärellä</a:t>
            </a:r>
          </a:p>
        </p:txBody>
      </p:sp>
      <p:sp>
        <p:nvSpPr>
          <p:cNvPr id="15364" name="Dian numeron paikkamerkki 3">
            <a:extLst>
              <a:ext uri="{FF2B5EF4-FFF2-40B4-BE49-F238E27FC236}">
                <a16:creationId xmlns:a16="http://schemas.microsoft.com/office/drawing/2014/main" id="{7E82459F-16ED-449D-AC17-B3AA9C2EC9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4B21D4-26A8-412C-81EC-B47531C42D44}" type="slidenum">
              <a:rPr altLang="fi-FI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altLang="fi-FI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n kuvan paikkamerkki 1">
            <a:extLst>
              <a:ext uri="{FF2B5EF4-FFF2-40B4-BE49-F238E27FC236}">
                <a16:creationId xmlns:a16="http://schemas.microsoft.com/office/drawing/2014/main" id="{AC7AEA97-F5D9-4DA9-97BB-70738A3198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Huomautusten paikkamerkki 2">
            <a:extLst>
              <a:ext uri="{FF2B5EF4-FFF2-40B4-BE49-F238E27FC236}">
                <a16:creationId xmlns:a16="http://schemas.microsoft.com/office/drawing/2014/main" id="{11E6A342-9709-480E-8FD3-B10E9DC878C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r>
              <a:rPr altLang="fi-FI">
                <a:latin typeface="Calibri" panose="020F0502020204030204" pitchFamily="34" charset="0"/>
              </a:rPr>
              <a:t>Huom: Empatia ei riitä, tarvitaan tekoja</a:t>
            </a:r>
          </a:p>
        </p:txBody>
      </p:sp>
      <p:sp>
        <p:nvSpPr>
          <p:cNvPr id="17412" name="Dian numeron paikkamerkki 3">
            <a:extLst>
              <a:ext uri="{FF2B5EF4-FFF2-40B4-BE49-F238E27FC236}">
                <a16:creationId xmlns:a16="http://schemas.microsoft.com/office/drawing/2014/main" id="{82BAFDF1-CF03-40EC-8CA9-0868CE5A10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43845D-707E-42A0-AE50-A1D0BC3CDA92}" type="slidenum">
              <a:rPr altLang="fi-FI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altLang="fi-FI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n kuvan paikkamerkki 1">
            <a:extLst>
              <a:ext uri="{FF2B5EF4-FFF2-40B4-BE49-F238E27FC236}">
                <a16:creationId xmlns:a16="http://schemas.microsoft.com/office/drawing/2014/main" id="{1834F04D-5EA2-45EB-A52D-C764320770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Huomautusten paikkamerkki 2">
            <a:extLst>
              <a:ext uri="{FF2B5EF4-FFF2-40B4-BE49-F238E27FC236}">
                <a16:creationId xmlns:a16="http://schemas.microsoft.com/office/drawing/2014/main" id="{A3AF889F-4046-439E-85A6-DB47F4DB3E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r>
              <a:rPr altLang="fi-FI">
                <a:latin typeface="Calibri" panose="020F0502020204030204" pitchFamily="34" charset="0"/>
              </a:rPr>
              <a:t>MLL:n tutkimuksesta miten eri tyyppiset nuoret reagoivat nettikiusaamiseen. Muutos olisi hyvä 22+15%=37% osalta</a:t>
            </a:r>
          </a:p>
        </p:txBody>
      </p:sp>
      <p:sp>
        <p:nvSpPr>
          <p:cNvPr id="19460" name="Dian numeron paikkamerkki 3">
            <a:extLst>
              <a:ext uri="{FF2B5EF4-FFF2-40B4-BE49-F238E27FC236}">
                <a16:creationId xmlns:a16="http://schemas.microsoft.com/office/drawing/2014/main" id="{F9A2C08D-D1D5-408B-AC1C-0C0D79E205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16746F-6D7C-4FB6-96BF-63FCDFA4E1AD}" type="slidenum">
              <a:rPr altLang="fi-FI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altLang="fi-FI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n kuvan paikkamerkki 1">
            <a:extLst>
              <a:ext uri="{FF2B5EF4-FFF2-40B4-BE49-F238E27FC236}">
                <a16:creationId xmlns:a16="http://schemas.microsoft.com/office/drawing/2014/main" id="{3F4DD464-63C3-4B66-A667-0E6485748D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Huomautusten paikkamerkki 2">
            <a:extLst>
              <a:ext uri="{FF2B5EF4-FFF2-40B4-BE49-F238E27FC236}">
                <a16:creationId xmlns:a16="http://schemas.microsoft.com/office/drawing/2014/main" id="{D3F20AE4-74AF-4FB7-B42D-581EDD2723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r>
              <a:rPr altLang="fi-FI">
                <a:latin typeface="Calibri" panose="020F0502020204030204" pitchFamily="34" charset="0"/>
              </a:rPr>
              <a:t>Tämän ppt:n esittäminen vaihtoehtoista . Videoissa samaa asiaa. Tai voi esittää lopuksi!!!</a:t>
            </a:r>
          </a:p>
        </p:txBody>
      </p:sp>
      <p:sp>
        <p:nvSpPr>
          <p:cNvPr id="23556" name="Dian numeron paikkamerkki 3">
            <a:extLst>
              <a:ext uri="{FF2B5EF4-FFF2-40B4-BE49-F238E27FC236}">
                <a16:creationId xmlns:a16="http://schemas.microsoft.com/office/drawing/2014/main" id="{D2347551-1805-450A-86AA-E47F0AAEC8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790EC0-9A65-4904-A89E-AFB1258A9AF5}" type="slidenum">
              <a:rPr altLang="fi-FI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altLang="fi-FI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E0C3E-F52B-4352-9CAD-191A2932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84438-354D-4E38-BAAC-304305FF3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DE7809-3A20-4987-81CF-7CE65164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D9680F-E952-4D11-9737-3E75FAFD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22.1.2022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D4FC-738E-449B-9FFD-4DDDA33C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945A6D-E993-48A8-AC09-299F9C7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7D323-D09E-4FE8-8BFA-25B726A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447047-2B30-4C15-8B08-6C130CB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1B9558-4A00-4F2A-92A6-46BECB864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90000-70E6-4DD1-A25B-2393C63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E9000A-9B50-4AE8-9A40-0D41D978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C2DDA-6CFE-4EE6-A862-BABD4CF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22.1.2022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EEF58-1DAF-4FFB-98AB-1DBF979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798ED7-FE5C-431D-B8F8-60D3619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7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22.1.2022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56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046E5161-4692-4F4E-B5CA-E19B0F794515}"/>
              </a:ext>
            </a:extLst>
          </p:cNvPr>
          <p:cNvSpPr>
            <a:spLocks/>
          </p:cNvSpPr>
          <p:nvPr userDrawn="1"/>
        </p:nvSpPr>
        <p:spPr bwMode="auto">
          <a:xfrm>
            <a:off x="3690938" y="-744538"/>
            <a:ext cx="7539037" cy="9848851"/>
          </a:xfrm>
          <a:custGeom>
            <a:avLst/>
            <a:gdLst>
              <a:gd name="T0" fmla="*/ 2147483646 w 7438"/>
              <a:gd name="T1" fmla="*/ 2147483646 h 9718"/>
              <a:gd name="T2" fmla="*/ 2147483646 w 7438"/>
              <a:gd name="T3" fmla="*/ 2147483646 h 9718"/>
              <a:gd name="T4" fmla="*/ 2147483646 w 7438"/>
              <a:gd name="T5" fmla="*/ 2147483646 h 9718"/>
              <a:gd name="T6" fmla="*/ 2147483646 w 7438"/>
              <a:gd name="T7" fmla="*/ 2147483646 h 9718"/>
              <a:gd name="T8" fmla="*/ 2147483646 w 7438"/>
              <a:gd name="T9" fmla="*/ 2147483646 h 9718"/>
              <a:gd name="T10" fmla="*/ 2147483646 w 7438"/>
              <a:gd name="T11" fmla="*/ 2147483646 h 9718"/>
              <a:gd name="T12" fmla="*/ 2147483646 w 7438"/>
              <a:gd name="T13" fmla="*/ 2147483646 h 9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438" h="9718">
                <a:moveTo>
                  <a:pt x="7437" y="4734"/>
                </a:moveTo>
                <a:lnTo>
                  <a:pt x="7437" y="4734"/>
                </a:lnTo>
                <a:cubicBezTo>
                  <a:pt x="6927" y="9717"/>
                  <a:pt x="0" y="7793"/>
                  <a:pt x="139" y="3562"/>
                </a:cubicBezTo>
                <a:cubicBezTo>
                  <a:pt x="206" y="1559"/>
                  <a:pt x="2309" y="0"/>
                  <a:pt x="4233" y="166"/>
                </a:cubicBezTo>
                <a:cubicBezTo>
                  <a:pt x="6724" y="380"/>
                  <a:pt x="7334" y="2661"/>
                  <a:pt x="7437" y="473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046" y="585925"/>
            <a:ext cx="7379908" cy="5690587"/>
          </a:xfrm>
        </p:spPr>
        <p:txBody>
          <a:bodyPr>
            <a:noAutofit/>
          </a:bodyPr>
          <a:lstStyle>
            <a:lvl1pPr algn="ctr">
              <a:lnSpc>
                <a:spcPts val="4000"/>
              </a:lnSpc>
              <a:defRPr sz="4000" b="1" i="0">
                <a:latin typeface="Lato Black" panose="020F05020202040302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774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E4DBBA-FA7F-4A54-8F23-3F9B09CC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A420-5AD8-4C3F-9F02-208C20551794}" type="datetimeFigureOut">
              <a:rPr lang="fi-FI" smtClean="0"/>
              <a:t>22.1.2022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CAAACE-59F7-4133-AD5D-8437B027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B549E8-767E-43FC-81D5-1E47263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49C0C-01F7-4116-B8F5-1ACA68130D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0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4043-591A-405E-B1EE-55E805A79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Piiri 107-A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056E-DD84-48E4-96B4-34008FF3B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15063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BE03-2970-414A-BE04-18F4CB39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34033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949E9-1791-4294-BA79-F9F0F37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4C798-9455-41C2-8F71-524553C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B24F6A-3DFE-412F-913D-DE9054B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22.1.2022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B1999B-74A9-4EC4-9183-00F2E777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7D105-DFF1-410A-BE31-4258846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22.1.2022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EBD8-B6EF-4F80-B6EA-21BCA66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AE904-1E21-4608-A956-E6A19D2C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2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33DC89-F7DE-44B9-8E2A-7C88AB77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5CF19-1C2B-4796-BC55-0F548A3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22.1.2022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449FB4-5995-481E-B2F3-D3C6DD4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45554-81C8-4405-BB1D-3292C8CF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9D2A4-893C-46AC-9030-1997BCD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76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BAC12-4A60-4447-A1B9-77BCCCFE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7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36EEE-11C5-415A-8E48-BA3DF86F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40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6C84D-7FEF-4F69-ADAD-27034CA0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8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6FC4B1-496B-4C61-8BA3-9D879AB6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864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D2059B-33D9-4EE9-A6E3-8AE749B8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22.1.2022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26B213-1157-4143-AC36-8C64EB6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89C478-2770-4219-86FD-3B9A57A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2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8258E-4994-4FF0-9DED-112D238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46A66-5E9E-48CE-B874-048D371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C1A38-09B4-400A-BD8A-0CF5737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22.1.2022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88948-945F-432A-AF57-94D5B1D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EAFF-D963-416C-AD3F-D8B7B587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2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22.1.2022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1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ellow Bar">
            <a:extLst>
              <a:ext uri="{FF2B5EF4-FFF2-40B4-BE49-F238E27FC236}">
                <a16:creationId xmlns:a16="http://schemas.microsoft.com/office/drawing/2014/main" id="{7F6D81CC-5920-40C5-8869-32EF0EF337ED}"/>
              </a:ext>
            </a:extLst>
          </p:cNvPr>
          <p:cNvSpPr/>
          <p:nvPr userDrawn="1"/>
        </p:nvSpPr>
        <p:spPr>
          <a:xfrm>
            <a:off x="1066799" y="38957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214D05-5CC7-470A-8130-A8FEC7699B8E}"/>
              </a:ext>
            </a:extLst>
          </p:cNvPr>
          <p:cNvSpPr txBox="1"/>
          <p:nvPr userDrawn="1"/>
        </p:nvSpPr>
        <p:spPr>
          <a:xfrm>
            <a:off x="944880" y="1606550"/>
            <a:ext cx="424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sp>
        <p:nvSpPr>
          <p:cNvPr id="14" name="Otsikon paikkamerkki 13">
            <a:extLst>
              <a:ext uri="{FF2B5EF4-FFF2-40B4-BE49-F238E27FC236}">
                <a16:creationId xmlns:a16="http://schemas.microsoft.com/office/drawing/2014/main" id="{593D2BDF-F60E-4F49-933E-B91897B1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4021247"/>
            <a:ext cx="52578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Pääotsikko aina logon kanssa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C51B871-63B6-44F2-8402-566E1DAA3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0" name="Otsikon paikkamerkki 13">
            <a:extLst>
              <a:ext uri="{FF2B5EF4-FFF2-40B4-BE49-F238E27FC236}">
                <a16:creationId xmlns:a16="http://schemas.microsoft.com/office/drawing/2014/main" id="{E30CABFF-AC4F-4C04-8916-DFD13D105147}"/>
              </a:ext>
            </a:extLst>
          </p:cNvPr>
          <p:cNvSpPr txBox="1">
            <a:spLocks/>
          </p:cNvSpPr>
          <p:nvPr userDrawn="1"/>
        </p:nvSpPr>
        <p:spPr>
          <a:xfrm>
            <a:off x="949569" y="3173581"/>
            <a:ext cx="1906966" cy="5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b="1" dirty="0"/>
              <a:t>MD 107 Finland</a:t>
            </a:r>
          </a:p>
        </p:txBody>
      </p:sp>
    </p:spTree>
    <p:extLst>
      <p:ext uri="{BB962C8B-B14F-4D97-AF65-F5344CB8AC3E}">
        <p14:creationId xmlns:p14="http://schemas.microsoft.com/office/powerpoint/2010/main" val="2387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A92ED2-7C49-4A09-9F21-5F0CEC1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2" y="3171972"/>
            <a:ext cx="3910685" cy="5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Piiri 107-A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A51EC-3F79-4F26-A9F7-53458BCA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39" y="4160889"/>
            <a:ext cx="4705350" cy="151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Pääotsikko aina logon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1662BA8-B3FF-4388-8441-6B0F43CAD305}"/>
              </a:ext>
            </a:extLst>
          </p:cNvPr>
          <p:cNvSpPr txBox="1"/>
          <p:nvPr userDrawn="1"/>
        </p:nvSpPr>
        <p:spPr>
          <a:xfrm>
            <a:off x="942974" y="1613534"/>
            <a:ext cx="4050665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</a:rPr>
              <a:t>Clubs</a:t>
            </a:r>
            <a:r>
              <a:rPr lang="fi-FI" sz="4800" b="1" dirty="0">
                <a:solidFill>
                  <a:schemeClr val="bg1"/>
                </a:solidFill>
              </a:rPr>
              <a:t> International</a:t>
            </a: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85650F03-2F06-4860-A3C2-65328E2308DB}"/>
              </a:ext>
            </a:extLst>
          </p:cNvPr>
          <p:cNvSpPr/>
          <p:nvPr userDrawn="1"/>
        </p:nvSpPr>
        <p:spPr>
          <a:xfrm>
            <a:off x="1053499" y="3891260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8BA294-F579-468D-BB43-FC5FD9015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0302D1-C238-4726-B983-5D92748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3860939"/>
            <a:ext cx="4311474" cy="180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Pääotsikko aina logon kanssa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9687B230-BCAF-4349-8434-4558A7025A62}"/>
              </a:ext>
            </a:extLst>
          </p:cNvPr>
          <p:cNvSpPr/>
          <p:nvPr userDrawn="1"/>
        </p:nvSpPr>
        <p:spPr>
          <a:xfrm>
            <a:off x="1066799" y="37814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4319AB8-B701-4045-9424-E5BF8A307B80}"/>
              </a:ext>
            </a:extLst>
          </p:cNvPr>
          <p:cNvSpPr/>
          <p:nvPr userDrawn="1"/>
        </p:nvSpPr>
        <p:spPr>
          <a:xfrm>
            <a:off x="934720" y="1605280"/>
            <a:ext cx="4237672" cy="15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7191D7CD-6B39-443C-ACB2-C3136842B8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842EF726-2632-4FA6-A4C4-FC02CC613C8D}"/>
              </a:ext>
            </a:extLst>
          </p:cNvPr>
          <p:cNvSpPr txBox="1">
            <a:spLocks/>
          </p:cNvSpPr>
          <p:nvPr userDrawn="1"/>
        </p:nvSpPr>
        <p:spPr>
          <a:xfrm>
            <a:off x="962025" y="3096260"/>
            <a:ext cx="3235960" cy="67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Piiri 107-A</a:t>
            </a:r>
          </a:p>
        </p:txBody>
      </p:sp>
    </p:spTree>
    <p:extLst>
      <p:ext uri="{BB962C8B-B14F-4D97-AF65-F5344CB8AC3E}">
        <p14:creationId xmlns:p14="http://schemas.microsoft.com/office/powerpoint/2010/main" val="28112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mblem - Black">
            <a:extLst>
              <a:ext uri="{FF2B5EF4-FFF2-40B4-BE49-F238E27FC236}">
                <a16:creationId xmlns:a16="http://schemas.microsoft.com/office/drawing/2014/main" id="{D7A50365-A39D-40E1-8762-DB2C8DDFE36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6999111" y="1307610"/>
            <a:ext cx="5192890" cy="5546926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2EE77E-2AF1-4FAA-BC0A-E53C6D55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06392-D057-40A9-9C4F-671CF0F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364" y="1868556"/>
            <a:ext cx="10499035" cy="436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0BC8C-FB8F-4556-813E-79408A00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7520-0497-4055-9E51-80CE5E161F0E}" type="datetimeFigureOut">
              <a:rPr lang="fi-FI" smtClean="0"/>
              <a:t>22.1.2022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448D1-9F24-4AFD-A0DD-8546BF2C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C9634E5-1E2E-4531-8881-7F386290409A}"/>
              </a:ext>
            </a:extLst>
          </p:cNvPr>
          <p:cNvSpPr/>
          <p:nvPr userDrawn="1"/>
        </p:nvSpPr>
        <p:spPr>
          <a:xfrm>
            <a:off x="1039532" y="1610625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384531-88AB-4A8C-AD19-4F409F7C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3" r:id="rId2"/>
    <p:sldLayoutId id="2147483755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mblem - Black">
            <a:extLst>
              <a:ext uri="{FF2B5EF4-FFF2-40B4-BE49-F238E27FC236}">
                <a16:creationId xmlns:a16="http://schemas.microsoft.com/office/drawing/2014/main" id="{8EB96D47-C744-4CFD-9780-85B39CBA34F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6999110" y="1311074"/>
            <a:ext cx="5192890" cy="5546926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11C579-9A81-4194-884F-67070C5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1AD42B-BD85-4DB6-A196-F258D576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1C611-01A2-41A5-A2DF-0E9B0073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5826-5703-4BBD-AEC4-F887E093693D}" type="datetimeFigureOut">
              <a:rPr lang="fi-FI" smtClean="0"/>
              <a:t>22.1.2022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051B63-F067-41C0-BC09-D75E0F6A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3B63AD-8041-4C29-B691-18C37CD0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9DF694E-CC97-4208-8597-8A3F5726EBE8}"/>
              </a:ext>
            </a:extLst>
          </p:cNvPr>
          <p:cNvSpPr/>
          <p:nvPr userDrawn="1"/>
        </p:nvSpPr>
        <p:spPr>
          <a:xfrm>
            <a:off x="5370870" y="168685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3" r:id="rId2"/>
    <p:sldLayoutId id="2147483791" r:id="rId3"/>
    <p:sldLayoutId id="2147483792" r:id="rId4"/>
    <p:sldLayoutId id="2147483841" r:id="rId5"/>
    <p:sldLayoutId id="2147483842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410A5-17BF-461A-A1E0-E89486E9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A420-5AD8-4C3F-9F02-208C20551794}" type="datetimeFigureOut">
              <a:rPr lang="fi-FI" smtClean="0"/>
              <a:t>22.1.2022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5AA9A6D-D7E1-4A9C-8CE7-1D29F7138EE5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76F4D22A-A3A7-4BBD-A1A3-78A3F5192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A9A3A73-E4A2-49CA-AA4A-3CE27C4F3EE9}"/>
              </a:ext>
            </a:extLst>
          </p:cNvPr>
          <p:cNvSpPr txBox="1"/>
          <p:nvPr userDrawn="1"/>
        </p:nvSpPr>
        <p:spPr>
          <a:xfrm>
            <a:off x="4667250" y="4143375"/>
            <a:ext cx="2861310" cy="10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691CC5B-608B-4EBC-B754-647408A7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7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8EBCA11C-2058-44EF-9307-D71881AEA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8A82F292-20FF-4427-8070-FB04CAEAD266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E0238D-C2A2-4C4C-BDCB-3D9D68EA79D9}"/>
              </a:ext>
            </a:extLst>
          </p:cNvPr>
          <p:cNvSpPr/>
          <p:nvPr userDrawn="1"/>
        </p:nvSpPr>
        <p:spPr>
          <a:xfrm>
            <a:off x="4820920" y="4167790"/>
            <a:ext cx="2550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5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ED0A8A-67E0-44B4-A35A-4A76408127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4880" y="4021247"/>
            <a:ext cx="5257800" cy="1538288"/>
          </a:xfrm>
        </p:spPr>
        <p:txBody>
          <a:bodyPr/>
          <a:lstStyle/>
          <a:p>
            <a:r>
              <a:rPr lang="fi-FI" dirty="0" err="1"/>
              <a:t>KiTeNet</a:t>
            </a:r>
            <a:r>
              <a:rPr lang="fi-FI" dirty="0"/>
              <a:t> 2021-2022</a:t>
            </a:r>
          </a:p>
        </p:txBody>
      </p:sp>
    </p:spTree>
    <p:extLst>
      <p:ext uri="{BB962C8B-B14F-4D97-AF65-F5344CB8AC3E}">
        <p14:creationId xmlns:p14="http://schemas.microsoft.com/office/powerpoint/2010/main" val="107751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>
            <a:extLst>
              <a:ext uri="{FF2B5EF4-FFF2-40B4-BE49-F238E27FC236}">
                <a16:creationId xmlns:a16="http://schemas.microsoft.com/office/drawing/2014/main" id="{1D11F131-58E0-4FE2-865D-81EE7F14D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6650" y="585788"/>
            <a:ext cx="7378700" cy="5691187"/>
          </a:xfrm>
        </p:spPr>
        <p:txBody>
          <a:bodyPr/>
          <a:lstStyle/>
          <a:p>
            <a:pPr eaLnBrk="1" hangingPunct="1"/>
            <a:endParaRPr lang="fi-FI" altLang="fi-FI">
              <a:latin typeface="Lato Black" panose="020F0A02020204030203" pitchFamily="34" charset="0"/>
            </a:endParaRPr>
          </a:p>
        </p:txBody>
      </p:sp>
      <p:pic>
        <p:nvPicPr>
          <p:cNvPr id="18435" name="Kuva 3">
            <a:extLst>
              <a:ext uri="{FF2B5EF4-FFF2-40B4-BE49-F238E27FC236}">
                <a16:creationId xmlns:a16="http://schemas.microsoft.com/office/drawing/2014/main" id="{A27672E1-E8B5-4F1F-A081-764A86151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>
            <a:extLst>
              <a:ext uri="{FF2B5EF4-FFF2-40B4-BE49-F238E27FC236}">
                <a16:creationId xmlns:a16="http://schemas.microsoft.com/office/drawing/2014/main" id="{30BEAD86-FC18-4147-B27E-E33E68648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 b="1" dirty="0"/>
              <a:t>Yhteenveto</a:t>
            </a:r>
          </a:p>
        </p:txBody>
      </p:sp>
      <p:sp>
        <p:nvSpPr>
          <p:cNvPr id="20483" name="Sisällön paikkamerkki 2">
            <a:extLst>
              <a:ext uri="{FF2B5EF4-FFF2-40B4-BE49-F238E27FC236}">
                <a16:creationId xmlns:a16="http://schemas.microsoft.com/office/drawing/2014/main" id="{3F934532-BCB9-4F2A-A7F3-DCE4A89422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Oleellinen viesti: lapset tarvitsevat aitoa tukeanne ja kiinnostusta someseikkailuissaan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Oppaamme antaa teille vastauksia kysymyksiinne ja lasten kanssa keskusteluihin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Syvempää perehtymistä varten siitä löytyvät </a:t>
            </a:r>
            <a:r>
              <a:rPr lang="fi-FI"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linkit tietolähteisiin, </a:t>
            </a:r>
            <a:r>
              <a:rPr lang="fi-FI"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ajankohtaista faktatietoa asian nykytilasta ja esimerkkejä lapsen tarvitsemista mediataidoista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rgbClr val="1817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ideoihin, jotka ovat nettisivuilla, löytyy linkki oppaassa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Normaali vanhemmuus riittää, mutta mediakasvattajan roolissa luottamuksen saavuttaminen sataa laariin monilla elämän alueilla</a:t>
            </a:r>
          </a:p>
          <a:p>
            <a:pPr eaLnBrk="1" hangingPunct="1"/>
            <a:endParaRPr lang="fi-FI" altLang="fi-FI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>
            <a:extLst>
              <a:ext uri="{FF2B5EF4-FFF2-40B4-BE49-F238E27FC236}">
                <a16:creationId xmlns:a16="http://schemas.microsoft.com/office/drawing/2014/main" id="{23C8F8B3-6494-4A94-A637-D0C9B3602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 b="1" dirty="0"/>
              <a:t>Tiesitkö, että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C0AF85-85ED-40CD-99EB-77E75D0527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56364" y="1868556"/>
            <a:ext cx="11167319" cy="4989444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9600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Ohjaava kasvatus </a:t>
            </a:r>
            <a:r>
              <a:rPr sz="9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tarkoittaa sitä, että </a:t>
            </a:r>
            <a:r>
              <a:rPr sz="9600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lapselle</a:t>
            </a:r>
            <a:r>
              <a:rPr sz="9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600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annetaan</a:t>
            </a:r>
            <a:r>
              <a:rPr lang="fi-FI" sz="9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600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selkeät</a:t>
            </a:r>
            <a:r>
              <a:rPr sz="9600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rajat, </a:t>
            </a:r>
            <a:r>
              <a:rPr sz="9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joihin hän voi </a:t>
            </a:r>
            <a:r>
              <a:rPr sz="9600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itsekin</a:t>
            </a:r>
            <a:r>
              <a:rPr sz="9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600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vaikuttaa</a:t>
            </a:r>
            <a:endParaRPr sz="960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sz="9600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Tärkeitä</a:t>
            </a:r>
            <a:r>
              <a:rPr sz="9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digiarjen hallintakeinoja perheessä ovat mm.:</a:t>
            </a:r>
            <a:endParaRPr lang="fi-FI" sz="960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i-FI" sz="7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Rajoita käyttöä</a:t>
            </a:r>
          </a:p>
          <a:p>
            <a:pPr lvl="1">
              <a:defRPr/>
            </a:pPr>
            <a:r>
              <a:rPr lang="fi-FI" sz="7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 tueksi sovellukset, ruutuajan rajoitus</a:t>
            </a:r>
          </a:p>
          <a:p>
            <a:pPr lvl="1">
              <a:defRPr/>
            </a:pPr>
            <a:r>
              <a:rPr lang="fi-FI" sz="7600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Alä</a:t>
            </a:r>
            <a:r>
              <a:rPr lang="fi-FI" sz="7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jää yksin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sz="9600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Ikärajat</a:t>
            </a:r>
            <a:r>
              <a:rPr sz="9600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varoittavat kehitykselle </a:t>
            </a:r>
            <a:r>
              <a:rPr sz="9600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haitallisista</a:t>
            </a:r>
            <a:r>
              <a:rPr sz="9600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600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sisällöistä</a:t>
            </a:r>
            <a:r>
              <a:rPr sz="9600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9600" b="1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fi-FI" sz="9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Digitaalisissa peleissä K-18 -ikäraja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fi-FI" altLang="fi-FI" sz="9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Verkossa yleisimpiä lapsiin ja nuoriin kohdistuvia rikoksia: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fi-FI" altLang="fi-FI" sz="80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Laittomat uhkaukset ja seksuaalirikokset. Tytöistä yli 40 prosenttia on viimeisen vuoden aikana nähnyt toisten lasten ja nuorten tekemää seksuaalista häirintää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80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Poliisin Nettivinkki-palveluun voi ilmoittaa esim. verkon epäilyttävästä sisällöstä ja  samoin Nettivihjepalveluun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sz="1800" b="1" dirty="0">
              <a:solidFill>
                <a:srgbClr val="181716"/>
              </a:solidFill>
              <a:latin typeface="HelveticaNeue-CondensedBold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D221733-D7A8-4191-9CF8-F7C14AE4A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479425"/>
            <a:ext cx="4105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i-FI" altLang="fi-FI" sz="4000" b="1" dirty="0">
                <a:solidFill>
                  <a:schemeClr val="bg1"/>
                </a:solidFill>
                <a:latin typeface="+mn-lt"/>
              </a:rPr>
              <a:t>MUUTA</a:t>
            </a:r>
            <a:r>
              <a:rPr lang="fi-FI" altLang="fi-FI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3" name="Tekstiruutu 3">
            <a:extLst>
              <a:ext uri="{FF2B5EF4-FFF2-40B4-BE49-F238E27FC236}">
                <a16:creationId xmlns:a16="http://schemas.microsoft.com/office/drawing/2014/main" id="{6F6ECFB5-2255-4A43-BF8C-50D80224D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1852613"/>
            <a:ext cx="84280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altLang="fi-FI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"</a:t>
            </a:r>
            <a:r>
              <a:rPr lang="fi-FI" altLang="fi-FI" sz="2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On vain yksi tapa tyrehdyttää pahuus: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altLang="fi-FI" sz="2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Vastata pahaan hyvällä</a:t>
            </a:r>
            <a:r>
              <a:rPr lang="fi-FI" altLang="fi-FI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i-FI" altLang="fi-FI" sz="24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iruutu 5">
            <a:extLst>
              <a:ext uri="{FF2B5EF4-FFF2-40B4-BE49-F238E27FC236}">
                <a16:creationId xmlns:a16="http://schemas.microsoft.com/office/drawing/2014/main" id="{F3AE0232-5C10-49DD-A93A-625A700E5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3378200"/>
            <a:ext cx="7981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altLang="fi-FI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Kuka minä olen, jos välitän vain itsestäni? </a:t>
            </a:r>
            <a:endParaRPr lang="fi-FI" altLang="fi-FI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2129675-88B4-40D3-9191-414AF2D46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5811838"/>
            <a:ext cx="5275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altLang="fi-FI" sz="2800" b="1" i="1">
                <a:solidFill>
                  <a:schemeClr val="bg1"/>
                </a:solidFill>
                <a:latin typeface="+mn-lt"/>
              </a:rPr>
              <a:t>Kiittäen   Suomen Lions-Liitto</a:t>
            </a:r>
          </a:p>
        </p:txBody>
      </p:sp>
    </p:spTree>
    <p:extLst>
      <p:ext uri="{BB962C8B-B14F-4D97-AF65-F5344CB8AC3E}">
        <p14:creationId xmlns:p14="http://schemas.microsoft.com/office/powerpoint/2010/main" val="27645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A813FD-EE3D-44AD-B4DE-0D9684ACE0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263" y="3059441"/>
            <a:ext cx="7869237" cy="2427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b="1" i="1" dirty="0">
                <a:latin typeface="Arial" panose="020B0604020202020204" pitchFamily="34" charset="0"/>
                <a:cs typeface="Arial" panose="020B0604020202020204" pitchFamily="34" charset="0"/>
              </a:rPr>
              <a:t>KITENET  2021-2022</a:t>
            </a:r>
            <a:b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500" b="1" i="1" dirty="0">
                <a:latin typeface="Arial" panose="020B0604020202020204" pitchFamily="34" charset="0"/>
                <a:cs typeface="Arial" panose="020B0604020202020204" pitchFamily="34" charset="0"/>
              </a:rPr>
              <a:t>Kiusaamisesta </a:t>
            </a:r>
            <a:r>
              <a:rPr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terveeseen</a:t>
            </a:r>
            <a:r>
              <a:rPr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nettikäytökseen</a:t>
            </a:r>
            <a: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  vanhempainilta</a:t>
            </a:r>
            <a:b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”Täällä ei ole vieraita, täällä on vain ystäviä, joita emme ole ennen tavanneet.” </a:t>
            </a:r>
            <a:b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Hienoa kun olette paikalla</a:t>
            </a:r>
            <a:b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sz="25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sz="25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Kuva 2">
            <a:extLst>
              <a:ext uri="{FF2B5EF4-FFF2-40B4-BE49-F238E27FC236}">
                <a16:creationId xmlns:a16="http://schemas.microsoft.com/office/drawing/2014/main" id="{49472476-C4EB-4464-B60E-E96C07EF2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00" y="496888"/>
            <a:ext cx="15208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>
            <a:extLst>
              <a:ext uri="{FF2B5EF4-FFF2-40B4-BE49-F238E27FC236}">
                <a16:creationId xmlns:a16="http://schemas.microsoft.com/office/drawing/2014/main" id="{B7704405-F236-41E8-B19A-0F7A65D67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4456390"/>
            <a:ext cx="220297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i-FI" altLang="fi-FI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id="{DAA46295-2544-4FB4-BDE7-44BCC92C9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4021138"/>
            <a:ext cx="2443163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kstiruutu 3">
            <a:extLst>
              <a:ext uri="{FF2B5EF4-FFF2-40B4-BE49-F238E27FC236}">
                <a16:creationId xmlns:a16="http://schemas.microsoft.com/office/drawing/2014/main" id="{91C1A59C-9A90-463F-819F-67C53F850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644525"/>
            <a:ext cx="67639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4000" b="1" dirty="0">
                <a:latin typeface="+mj-lt"/>
                <a:cs typeface="Arial" panose="020B0604020202020204" pitchFamily="34" charset="0"/>
              </a:rPr>
              <a:t>SUOMEN LIONS-LIITTO 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>
            <a:extLst>
              <a:ext uri="{FF2B5EF4-FFF2-40B4-BE49-F238E27FC236}">
                <a16:creationId xmlns:a16="http://schemas.microsoft.com/office/drawing/2014/main" id="{EAD54601-D238-4DB3-BF1D-657E9522A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KiTeNet</a:t>
            </a:r>
            <a:r>
              <a:rPr lang="fi-FI" alt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-Illan </a:t>
            </a:r>
            <a:r>
              <a:rPr lang="fi-FI" alt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ohjemarunko</a:t>
            </a:r>
            <a:endParaRPr lang="fi-FI" altLang="fi-FI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Sisällön paikkamerkki 2">
            <a:extLst>
              <a:ext uri="{FF2B5EF4-FFF2-40B4-BE49-F238E27FC236}">
                <a16:creationId xmlns:a16="http://schemas.microsoft.com/office/drawing/2014/main" id="{AC7AC871-F249-4F14-85A5-F8BE72AAC0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cs typeface="Arial" panose="020B0604020202020204" pitchFamily="34" charset="0"/>
              </a:rPr>
              <a:t>Esittäytyminen ja kahvi (</a:t>
            </a:r>
            <a:r>
              <a:rPr lang="fi-FI" altLang="fi-FI" dirty="0" err="1">
                <a:cs typeface="Arial" panose="020B0604020202020204" pitchFamily="34" charset="0"/>
              </a:rPr>
              <a:t>lionit</a:t>
            </a:r>
            <a:r>
              <a:rPr lang="fi-FI" altLang="fi-FI" dirty="0"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cs typeface="Arial" panose="020B0604020202020204" pitchFamily="34" charset="0"/>
              </a:rPr>
              <a:t>Lions-alustus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cs typeface="Arial" panose="020B0604020202020204" pitchFamily="34" charset="0"/>
              </a:rPr>
              <a:t>Asiantuntija-alustus (jos paikalla)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cs typeface="Arial" panose="020B0604020202020204" pitchFamily="34" charset="0"/>
              </a:rPr>
              <a:t>Videot alustuksena aiheeseen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cs typeface="Arial" panose="020B0604020202020204" pitchFamily="34" charset="0"/>
              </a:rPr>
              <a:t>Keskustelut videoiden aikana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cs typeface="Arial" panose="020B0604020202020204" pitchFamily="34" charset="0"/>
              </a:rPr>
              <a:t>Loppukeskustelu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AEAC491F-A533-4558-92B7-4BD7F47AB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63" y="4846638"/>
            <a:ext cx="15049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2B08A122-810B-49E0-9257-3E3E3FE1E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 b="1" dirty="0"/>
              <a:t>Miksi </a:t>
            </a:r>
            <a:r>
              <a:rPr lang="fi-FI" altLang="fi-FI" sz="4000" b="1" dirty="0" err="1"/>
              <a:t>lionit</a:t>
            </a:r>
            <a:r>
              <a:rPr lang="fi-FI" altLang="fi-FI" sz="4000" b="1" dirty="0"/>
              <a:t> </a:t>
            </a:r>
          </a:p>
        </p:txBody>
      </p:sp>
      <p:sp>
        <p:nvSpPr>
          <p:cNvPr id="16387" name="Sisällön paikkamerkki 2">
            <a:extLst>
              <a:ext uri="{FF2B5EF4-FFF2-40B4-BE49-F238E27FC236}">
                <a16:creationId xmlns:a16="http://schemas.microsoft.com/office/drawing/2014/main" id="{AEA328C7-94E9-4F19-9BF7-52E58816FBB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Maailman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tehokkain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palvelujärjestö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avustus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aina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lyhentämättömänä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perille</a:t>
            </a:r>
            <a:endParaRPr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Maailmalla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 1,4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milj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lionia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Suomessa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 19 000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Painopiste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nä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nälkä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diabetes,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näkö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lasten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syöpä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ympäristö</a:t>
            </a:r>
            <a:endParaRPr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Klubeja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noin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 800,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jotka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KiTeNet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-KAMPANJAN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paikkakunnallaan</a:t>
            </a:r>
            <a:r>
              <a:rPr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toteuttavat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Elämisentaitoja Lions Quest -ohjelma keskeinen toimintamuotomme (30v), </a:t>
            </a:r>
            <a:r>
              <a:rPr lang="fi-FI" dirty="0">
                <a:solidFill>
                  <a:srgbClr val="00338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vastaa keskeiseen kysymykseen:</a:t>
            </a:r>
          </a:p>
          <a:p>
            <a:pPr marL="1143000" lvl="1" indent="-457200">
              <a:defRPr/>
            </a:pPr>
            <a:r>
              <a:rPr lang="fi-FI" dirty="0">
                <a:solidFill>
                  <a:srgbClr val="00338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Miten yhteisösi voi tukea lasten kasvua kyvykkäiksi, terveiksi ja vahvoiksi?</a:t>
            </a:r>
            <a:endParaRPr lang="fi-FI" altLang="fi-FI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altLang="fi-FI" dirty="0">
              <a:latin typeface="Arial" panose="020B0604020202020204" pitchFamily="34" charset="0"/>
            </a:endParaRP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BD850E2C-C483-43EA-ACD0-C7FAE8F62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0588" y="-227013"/>
            <a:ext cx="121920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pic>
        <p:nvPicPr>
          <p:cNvPr id="9221" name="Picture 4">
            <a:extLst>
              <a:ext uri="{FF2B5EF4-FFF2-40B4-BE49-F238E27FC236}">
                <a16:creationId xmlns:a16="http://schemas.microsoft.com/office/drawing/2014/main" id="{F377030B-2A62-4809-B313-69C271D9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88" y="230188"/>
            <a:ext cx="12192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>
            <a:extLst>
              <a:ext uri="{FF2B5EF4-FFF2-40B4-BE49-F238E27FC236}">
                <a16:creationId xmlns:a16="http://schemas.microsoft.com/office/drawing/2014/main" id="{9DFF984A-7653-490D-8BE6-36C8C9E0B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i-FI" sz="4000" b="1" dirty="0" err="1"/>
              <a:t>Miksi</a:t>
            </a:r>
            <a:r>
              <a:rPr lang="en-GB" altLang="fi-FI" sz="4000" b="1" dirty="0"/>
              <a:t> </a:t>
            </a:r>
            <a:r>
              <a:rPr lang="en-GB" altLang="fi-FI" sz="4000" b="1" dirty="0" err="1"/>
              <a:t>Lionit</a:t>
            </a:r>
            <a:r>
              <a:rPr lang="en-GB" altLang="fi-FI" sz="4000" b="1" dirty="0"/>
              <a:t> </a:t>
            </a:r>
            <a:r>
              <a:rPr lang="en-GB" altLang="fi-FI" sz="4000" b="1" dirty="0" err="1"/>
              <a:t>tekevät</a:t>
            </a:r>
            <a:endParaRPr lang="en-GB" altLang="fi-FI" sz="40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A136A7-836F-4837-A8E7-E65C02E3C54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Valtakunnallisesti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vv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  <a:r>
              <a:rPr lang="fi-FI" altLang="fi-FI" dirty="0">
                <a:solidFill>
                  <a:srgbClr val="2828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2022 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noin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vuotiaille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osana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SLL:n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juhlavuotta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Työtä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lasten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nuorten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hyväksi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jatkamme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hyvää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10-vuotista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traditiota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kampanjana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Netti</a:t>
            </a:r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keskeinen</a:t>
            </a:r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</a:t>
            </a:r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lastemme</a:t>
            </a:r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omaakin</a:t>
            </a:r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elämäämme</a:t>
            </a:r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osaammeko</a:t>
            </a:r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olla </a:t>
            </a:r>
            <a:r>
              <a:rPr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mediakasvattajia</a:t>
            </a:r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hyvän</a:t>
            </a:r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mahdollistajia</a:t>
            </a:r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Ongelmaakin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on mm.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omasta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käytöksestämme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valtioiden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digijättiyhtiöiden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toiminnasta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johtuen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/ 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lapsia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suojeltava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verkossa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Kiusaaminen ja m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rikolliset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teot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välittyvät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netin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kautta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Hyvällä nettikäytöksellä monen eläminen paranee (41%),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MySafety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pitchFamily="34"/>
              <a:buChar char="•"/>
              <a:defRPr/>
            </a:pPr>
            <a:endParaRPr sz="2600" dirty="0">
              <a:cs typeface="Times New Roman" pitchFamily="1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sz="2600" dirty="0">
              <a:cs typeface="Times New Roman" pitchFamily="1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sz="2600" dirty="0">
              <a:cs typeface="Times New Roman" pitchFamily="1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GB" sz="2600" dirty="0"/>
          </a:p>
        </p:txBody>
      </p:sp>
      <p:sp>
        <p:nvSpPr>
          <p:cNvPr id="10244" name="Päivämäärän paikkamerkki 3">
            <a:extLst>
              <a:ext uri="{FF2B5EF4-FFF2-40B4-BE49-F238E27FC236}">
                <a16:creationId xmlns:a16="http://schemas.microsoft.com/office/drawing/2014/main" id="{55777FD6-DFC6-468B-B261-08B808AF8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540500"/>
            <a:ext cx="13414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083F2C-25F3-4CA6-AFAB-25F9AC11AE91}" type="datetime1">
              <a:rPr lang="fi-FI" altLang="fi-FI" sz="1000">
                <a:solidFill>
                  <a:srgbClr val="7F7F7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22.1.2022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sp>
        <p:nvSpPr>
          <p:cNvPr id="10245" name="Alatunnisteen paikkamerkki 4">
            <a:extLst>
              <a:ext uri="{FF2B5EF4-FFF2-40B4-BE49-F238E27FC236}">
                <a16:creationId xmlns:a16="http://schemas.microsoft.com/office/drawing/2014/main" id="{5F3589FE-E2E6-4DC2-8513-1D073B705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545263"/>
            <a:ext cx="4513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000">
                <a:solidFill>
                  <a:srgbClr val="7F7F7F"/>
                </a:solidFill>
              </a:rPr>
              <a:t>esittäjän 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25ACE3-1CE8-4821-B5C6-4A7903730D85}"/>
              </a:ext>
            </a:extLst>
          </p:cNvPr>
          <p:cNvSpPr txBox="1"/>
          <p:nvPr/>
        </p:nvSpPr>
        <p:spPr>
          <a:xfrm>
            <a:off x="7000875" y="6545263"/>
            <a:ext cx="2133600" cy="365125"/>
          </a:xfrm>
          <a:prstGeom prst="rect">
            <a:avLst/>
          </a:prstGeom>
          <a:noFill/>
          <a:ln cap="flat">
            <a:noFill/>
          </a:ln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68FB06-3EF9-4677-B92F-A3C712E52B92}" type="slidenum">
              <a:rPr kern="0">
                <a:solidFill>
                  <a:srgbClr val="000000"/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fi-FI" sz="1000" kern="0">
              <a:solidFill>
                <a:srgbClr val="7F7F7F"/>
              </a:solidFill>
              <a:latin typeface="Calibri"/>
            </a:endParaRPr>
          </a:p>
        </p:txBody>
      </p:sp>
      <p:graphicFrame>
        <p:nvGraphicFramePr>
          <p:cNvPr id="10247" name="Objekti 3">
            <a:extLst>
              <a:ext uri="{FF2B5EF4-FFF2-40B4-BE49-F238E27FC236}">
                <a16:creationId xmlns:a16="http://schemas.microsoft.com/office/drawing/2014/main" id="{11C814B7-CABB-4B3D-8AFE-43778B98EE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49152" y="81948"/>
          <a:ext cx="1179786" cy="1640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3200400" imgH="4533492" progId="AcroExch.Document.DC">
                  <p:embed/>
                </p:oleObj>
              </mc:Choice>
              <mc:Fallback>
                <p:oleObj name="Acrobat Document" r:id="rId3" imgW="3200400" imgH="4533492" progId="AcroExch.Document.DC">
                  <p:embed/>
                  <p:pic>
                    <p:nvPicPr>
                      <p:cNvPr id="10247" name="Objekti 3">
                        <a:extLst>
                          <a:ext uri="{FF2B5EF4-FFF2-40B4-BE49-F238E27FC236}">
                            <a16:creationId xmlns:a16="http://schemas.microsoft.com/office/drawing/2014/main" id="{11C814B7-CABB-4B3D-8AFE-43778B98EE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9152" y="81948"/>
                        <a:ext cx="1179786" cy="1640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>
            <a:extLst>
              <a:ext uri="{FF2B5EF4-FFF2-40B4-BE49-F238E27FC236}">
                <a16:creationId xmlns:a16="http://schemas.microsoft.com/office/drawing/2014/main" id="{9DFF984A-7653-490D-8BE6-36C8C9E0B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sz="4000" b="1" dirty="0">
                <a:cs typeface="Times New Roman" panose="02020603050405020304" pitchFamily="18" charset="0"/>
              </a:rPr>
              <a:t>Kampanjamme painottuu</a:t>
            </a:r>
            <a:br>
              <a:rPr lang="fi-FI" altLang="fi-FI" sz="4000" b="1" dirty="0">
                <a:cs typeface="Times New Roman" panose="02020603050405020304" pitchFamily="18" charset="0"/>
              </a:rPr>
            </a:br>
            <a:r>
              <a:rPr lang="fi-FI" altLang="fi-FI" sz="4000" b="1" dirty="0">
                <a:cs typeface="Times New Roman" panose="02020603050405020304" pitchFamily="18" charset="0"/>
              </a:rPr>
              <a:t>vanhempien tukemiseen</a:t>
            </a:r>
            <a:endParaRPr lang="en-GB" altLang="fi-FI" sz="4000" b="1" dirty="0">
              <a:latin typeface="Algerian" panose="04020705040A02060702" pitchFamily="8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A136A7-836F-4837-A8E7-E65C02E3C5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56364" y="1868556"/>
            <a:ext cx="10804712" cy="4368041"/>
          </a:xfrm>
        </p:spPr>
        <p:txBody>
          <a:bodyPr rtlCol="0">
            <a:normAutofit fontScale="92500"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3000" dirty="0">
                <a:latin typeface="Arial" panose="020B0604020202020204" pitchFamily="34" charset="0"/>
                <a:cs typeface="Arial" panose="020B0604020202020204" pitchFamily="34" charset="0"/>
              </a:rPr>
              <a:t>Ohjataan lapsia terveeseen itsensä suojelemiseen internetissä  </a:t>
            </a:r>
          </a:p>
          <a:p>
            <a:pPr marL="457200" indent="-457200" eaLnBrk="1" fontAlgn="auto" hangingPunct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3000" dirty="0">
                <a:latin typeface="Arial" panose="020B0604020202020204" pitchFamily="34" charset="0"/>
                <a:cs typeface="Arial" panose="020B0604020202020204" pitchFamily="34" charset="0"/>
              </a:rPr>
              <a:t>Opastetaan toisen oikeuksia kunnioittavaan nettikäyttäytymiseen</a:t>
            </a:r>
          </a:p>
          <a:p>
            <a:pPr marL="457200" indent="-457200" eaLnBrk="1" fontAlgn="auto" hangingPunct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3000" dirty="0">
                <a:latin typeface="Arial" panose="020B0604020202020204" pitchFamily="34" charset="0"/>
                <a:cs typeface="Arial" panose="020B0604020202020204" pitchFamily="34" charset="0"/>
              </a:rPr>
              <a:t>Ohjataan terveelliseen, rikokset tunnistavaan nettikäyttäytymiseen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3000" dirty="0">
                <a:latin typeface="Arial" panose="020B0604020202020204" pitchFamily="34" charset="0"/>
                <a:cs typeface="Arial" panose="020B0604020202020204" pitchFamily="34" charset="0"/>
              </a:rPr>
              <a:t>Tuetaan vahvasti lasten ja heidän vanhempiensa yhteyttä sekä       samanikäisten lasten vanhempien vertaistukiryhmien muodostumista  ja toimivien käytäntöjen jakamista</a:t>
            </a:r>
          </a:p>
          <a:p>
            <a:pPr marL="457200" indent="-457200" eaLnBrk="1" fontAlgn="auto" hangingPunct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3000" dirty="0">
                <a:latin typeface="Arial" panose="020B0604020202020204" pitchFamily="34" charset="0"/>
                <a:cs typeface="Arial" panose="020B0604020202020204" pitchFamily="34" charset="0"/>
              </a:rPr>
              <a:t>Keskustellaan lasten tunne- ja vuorovaikutustaitojen sekä sosiaalisten taitojen kehittämisestä nettimaailmassa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pitchFamily="34"/>
              <a:buChar char="•"/>
              <a:defRPr/>
            </a:pPr>
            <a:endParaRPr sz="2600" dirty="0">
              <a:cs typeface="Times New Roman" pitchFamily="1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sz="2600" dirty="0">
              <a:cs typeface="Times New Roman" pitchFamily="1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sz="2600" dirty="0">
              <a:cs typeface="Times New Roman" pitchFamily="1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GB" sz="2600" dirty="0"/>
          </a:p>
        </p:txBody>
      </p:sp>
      <p:sp>
        <p:nvSpPr>
          <p:cNvPr id="10244" name="Päivämäärän paikkamerkki 3">
            <a:extLst>
              <a:ext uri="{FF2B5EF4-FFF2-40B4-BE49-F238E27FC236}">
                <a16:creationId xmlns:a16="http://schemas.microsoft.com/office/drawing/2014/main" id="{55777FD6-DFC6-468B-B261-08B808AF8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540500"/>
            <a:ext cx="13414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083F2C-25F3-4CA6-AFAB-25F9AC11AE91}" type="datetime1">
              <a:rPr lang="fi-FI" altLang="fi-FI" sz="1000">
                <a:solidFill>
                  <a:srgbClr val="7F7F7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22.1.2022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sp>
        <p:nvSpPr>
          <p:cNvPr id="10245" name="Alatunnisteen paikkamerkki 4">
            <a:extLst>
              <a:ext uri="{FF2B5EF4-FFF2-40B4-BE49-F238E27FC236}">
                <a16:creationId xmlns:a16="http://schemas.microsoft.com/office/drawing/2014/main" id="{5F3589FE-E2E6-4DC2-8513-1D073B705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545263"/>
            <a:ext cx="4513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000">
                <a:solidFill>
                  <a:srgbClr val="7F7F7F"/>
                </a:solidFill>
              </a:rPr>
              <a:t>esittäjän 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25ACE3-1CE8-4821-B5C6-4A7903730D85}"/>
              </a:ext>
            </a:extLst>
          </p:cNvPr>
          <p:cNvSpPr txBox="1"/>
          <p:nvPr/>
        </p:nvSpPr>
        <p:spPr>
          <a:xfrm>
            <a:off x="7000875" y="6545263"/>
            <a:ext cx="2133600" cy="365125"/>
          </a:xfrm>
          <a:prstGeom prst="rect">
            <a:avLst/>
          </a:prstGeom>
          <a:noFill/>
          <a:ln cap="flat">
            <a:noFill/>
          </a:ln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68FB06-3EF9-4677-B92F-A3C712E52B92}" type="slidenum">
              <a:rPr kern="0">
                <a:solidFill>
                  <a:srgbClr val="000000"/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fi-FI" sz="1000" kern="0">
              <a:solidFill>
                <a:srgbClr val="7F7F7F"/>
              </a:solidFill>
              <a:latin typeface="Calibri"/>
            </a:endParaRPr>
          </a:p>
        </p:txBody>
      </p:sp>
      <p:pic>
        <p:nvPicPr>
          <p:cNvPr id="8" name="Kuva 8" descr="Kuva, joka sisältää kohteen henkilö, tyttö, pieni, vaaleanpunainen&#10;&#10;Kuvaus luotu automaattisesti">
            <a:extLst>
              <a:ext uri="{FF2B5EF4-FFF2-40B4-BE49-F238E27FC236}">
                <a16:creationId xmlns:a16="http://schemas.microsoft.com/office/drawing/2014/main" id="{352F42B4-2BCE-4878-A396-5723AA6D9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545" y="0"/>
            <a:ext cx="2676455" cy="178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7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>
            <a:extLst>
              <a:ext uri="{FF2B5EF4-FFF2-40B4-BE49-F238E27FC236}">
                <a16:creationId xmlns:a16="http://schemas.microsoft.com/office/drawing/2014/main" id="{7AC33C5F-A4F2-4954-ACC3-53B6CFD47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093450" cy="1325563"/>
          </a:xfrm>
        </p:spPr>
        <p:txBody>
          <a:bodyPr/>
          <a:lstStyle/>
          <a:p>
            <a:pPr eaLnBrk="1" hangingPunct="1"/>
            <a:r>
              <a:rPr lang="fi-FI" altLang="fi-FI" sz="4000" b="1" dirty="0"/>
              <a:t>Mediataidot ovat osa kansalaistaitoja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C59A0-2727-43AE-AFAB-DB467121D8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8565931" cy="4351338"/>
          </a:xfrm>
        </p:spPr>
        <p:txBody>
          <a:bodyPr rtlCol="0">
            <a:normAutofit fontScale="77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300" dirty="0">
                <a:latin typeface="Arial" panose="020B0604020202020204" pitchFamily="34" charset="0"/>
                <a:cs typeface="Arial" panose="020B0604020202020204" pitchFamily="34" charset="0"/>
              </a:rPr>
              <a:t>Keskeistä: </a:t>
            </a:r>
            <a:r>
              <a:rPr sz="3300" dirty="0" err="1">
                <a:latin typeface="Arial" panose="020B0604020202020204" pitchFamily="34" charset="0"/>
                <a:cs typeface="Arial" panose="020B0604020202020204" pitchFamily="34" charset="0"/>
              </a:rPr>
              <a:t>itsensä</a:t>
            </a:r>
            <a:r>
              <a:rPr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 err="1">
                <a:latin typeface="Arial" panose="020B0604020202020204" pitchFamily="34" charset="0"/>
                <a:cs typeface="Arial" panose="020B0604020202020204" pitchFamily="34" charset="0"/>
              </a:rPr>
              <a:t>suojaaminen</a:t>
            </a:r>
            <a:r>
              <a:rPr lang="fi-FI" sz="3300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sz="3300" dirty="0" err="1">
                <a:latin typeface="Arial" panose="020B0604020202020204" pitchFamily="34" charset="0"/>
                <a:cs typeface="Arial" panose="020B0604020202020204" pitchFamily="34" charset="0"/>
              </a:rPr>
              <a:t>kokonaishyvinvointi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3300" dirty="0">
                <a:latin typeface="Arial" panose="020B0604020202020204" pitchFamily="34" charset="0"/>
                <a:cs typeface="Arial" panose="020B0604020202020204" pitchFamily="34" charset="0"/>
              </a:rPr>
              <a:t>Kriittisyys: </a:t>
            </a:r>
            <a:r>
              <a:rPr sz="3300" dirty="0" err="1">
                <a:latin typeface="Arial" panose="020B0604020202020204" pitchFamily="34" charset="0"/>
                <a:cs typeface="Arial" panose="020B0604020202020204" pitchFamily="34" charset="0"/>
              </a:rPr>
              <a:t>riittävä</a:t>
            </a:r>
            <a:r>
              <a:rPr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 err="1">
                <a:latin typeface="Arial" panose="020B0604020202020204" pitchFamily="34" charset="0"/>
                <a:cs typeface="Arial" panose="020B0604020202020204" pitchFamily="34" charset="0"/>
              </a:rPr>
              <a:t>kyseenalaistaminen</a:t>
            </a:r>
            <a:r>
              <a:rPr lang="fi-FI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3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3300" dirty="0" err="1">
                <a:latin typeface="Arial" panose="020B0604020202020204" pitchFamily="34" charset="0"/>
                <a:cs typeface="Arial" panose="020B0604020202020204" pitchFamily="34" charset="0"/>
              </a:rPr>
              <a:t>unnioittava</a:t>
            </a:r>
            <a:r>
              <a:rPr sz="3300" dirty="0">
                <a:latin typeface="Arial" panose="020B0604020202020204" pitchFamily="34" charset="0"/>
                <a:cs typeface="Arial" panose="020B0604020202020204" pitchFamily="34" charset="0"/>
              </a:rPr>
              <a:t> käytös </a:t>
            </a:r>
            <a:r>
              <a:rPr sz="3300" b="1" dirty="0">
                <a:latin typeface="Arial" panose="020B0604020202020204" pitchFamily="34" charset="0"/>
                <a:cs typeface="Arial" panose="020B0604020202020204" pitchFamily="34" charset="0"/>
              </a:rPr>
              <a:t>ja tahto</a:t>
            </a:r>
            <a:r>
              <a:rPr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 err="1">
                <a:latin typeface="Arial" panose="020B0604020202020204" pitchFamily="34" charset="0"/>
                <a:cs typeface="Arial" panose="020B0604020202020204" pitchFamily="34" charset="0"/>
              </a:rPr>
              <a:t>auttaa</a:t>
            </a:r>
            <a:r>
              <a:rPr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 err="1">
                <a:latin typeface="Arial" panose="020B0604020202020204" pitchFamily="34" charset="0"/>
                <a:cs typeface="Arial" panose="020B0604020202020204" pitchFamily="34" charset="0"/>
              </a:rPr>
              <a:t>muita</a:t>
            </a:r>
            <a:endParaRPr lang="fi-FI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33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Netissä lapset etsivät ja testaavat identiteettiään: viestit voivat vaikuttaa syvästi lapsen itsetuntoon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33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Tavoitteena on lisätä ystävyyttä – ei nolata tai satuttaa toista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3300" b="1" i="1" dirty="0">
                <a:solidFill>
                  <a:srgbClr val="1817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Ilkeitä kommentteja, nimittelyä tai haukkumista oli kohdannut 39 % vastanneista. </a:t>
            </a:r>
            <a:r>
              <a:rPr lang="fi-FI" altLang="fi-FI" sz="33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3300" b="1" i="1" dirty="0">
                <a:solidFill>
                  <a:srgbClr val="1817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91 % nuorista on sitä mieltä, että aikuisten vakava suhtautuminen nettikiusaamiseen on tärkeää. (MLL 2021)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altLang="fi-FI" dirty="0">
              <a:solidFill>
                <a:srgbClr val="1817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dirty="0"/>
          </a:p>
        </p:txBody>
      </p:sp>
      <p:pic>
        <p:nvPicPr>
          <p:cNvPr id="13316" name="Kuva 3" descr="Kuva, joka sisältää kohteen sisä, henkilö&#10;&#10;Kuvaus luotu automaattisesti">
            <a:extLst>
              <a:ext uri="{FF2B5EF4-FFF2-40B4-BE49-F238E27FC236}">
                <a16:creationId xmlns:a16="http://schemas.microsoft.com/office/drawing/2014/main" id="{238C50AC-4634-45A0-A1A4-584BE1A43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635" y="2590800"/>
            <a:ext cx="270827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9054CA-1348-40AF-BEFF-67963C4697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dirty="0"/>
            </a:br>
            <a:r>
              <a:rPr b="1" dirty="0"/>
              <a:t>Digihyvinvointi</a:t>
            </a:r>
            <a:br>
              <a:rPr dirty="0"/>
            </a:br>
            <a:endParaRPr dirty="0"/>
          </a:p>
        </p:txBody>
      </p:sp>
      <p:sp>
        <p:nvSpPr>
          <p:cNvPr id="14339" name="Sisällön paikkamerkki 2">
            <a:extLst>
              <a:ext uri="{FF2B5EF4-FFF2-40B4-BE49-F238E27FC236}">
                <a16:creationId xmlns:a16="http://schemas.microsoft.com/office/drawing/2014/main" id="{74E0EC01-5DC5-4D78-AE0F-B3D4B12CD8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6364" y="1868556"/>
            <a:ext cx="11164691" cy="4368041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fi-FI"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Vanhemman on huolehdittava lapsen päivittäisten toimien monipuolisuudesta ja tasapainosta</a:t>
            </a:r>
          </a:p>
          <a:p>
            <a:pPr marL="1143000" lvl="1" indent="-457200">
              <a:defRPr/>
            </a:pPr>
            <a:r>
              <a:rPr lang="fi-FI" altLang="fi-FI" sz="2600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Jopa 80%:</a:t>
            </a:r>
            <a:r>
              <a:rPr lang="fi-FI" altLang="fi-FI" sz="2600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</a:t>
            </a:r>
            <a:r>
              <a:rPr lang="fi-FI" altLang="fi-FI" sz="2600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lapsista kännykän käyttö ylittää suosituksen 2h/pv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fi-FI" altLang="fi-FI" sz="3000" dirty="0">
                <a:solidFill>
                  <a:srgbClr val="00338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10–17-vuotiaista 46 prosenttia netissä loukkaavien kommenttien kohteena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fi-FI" altLang="fi-FI" sz="3000" dirty="0">
                <a:solidFill>
                  <a:srgbClr val="00338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Hieman alle puolet (41 %) nettikiusatuista loukkaantuu,10 % koki masennuksen tunnetta loukkaavien kommenttien seurauksena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fi-FI" altLang="fi-FI" sz="3000" dirty="0">
                <a:solidFill>
                  <a:srgbClr val="00338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Nettikiusaaminen huolettaa yli puolta lapsiperheistä (57 %)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fi-FI" altLang="fi-FI" sz="3000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Nettikiusaamisen seuraukset moninaisia:</a:t>
            </a:r>
            <a:r>
              <a:rPr lang="fi-FI" altLang="fi-FI" sz="30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itsetuhoisuus, yksinäisyys, huono itsetunto, muistiongelmat, syömishäiriöt, kouluinho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fi-FI" altLang="fi-FI" sz="3000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taloudellinenkin merkitys, syrjäytynyt maksaa 1,2 milj. €</a:t>
            </a:r>
          </a:p>
        </p:txBody>
      </p:sp>
      <p:pic>
        <p:nvPicPr>
          <p:cNvPr id="14340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A4ADC4C-CCC1-4607-931B-D089F5B6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503" y="47639"/>
            <a:ext cx="2338552" cy="175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>
            <a:extLst>
              <a:ext uri="{FF2B5EF4-FFF2-40B4-BE49-F238E27FC236}">
                <a16:creationId xmlns:a16="http://schemas.microsoft.com/office/drawing/2014/main" id="{09F7DB8B-0F24-4D54-B111-0475DA61C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 b="1" dirty="0"/>
              <a:t>Ongelmien vähentäminen</a:t>
            </a:r>
            <a:endParaRPr lang="fi-FI" altLang="fi-FI" dirty="0">
              <a:latin typeface="Arial" panose="020B0604020202020204" pitchFamily="34" charset="0"/>
            </a:endParaRPr>
          </a:p>
        </p:txBody>
      </p:sp>
      <p:sp>
        <p:nvSpPr>
          <p:cNvPr id="30723" name="Sisällön paikkamerkki 2">
            <a:extLst>
              <a:ext uri="{FF2B5EF4-FFF2-40B4-BE49-F238E27FC236}">
                <a16:creationId xmlns:a16="http://schemas.microsoft.com/office/drawing/2014/main" id="{D2294464-3B44-4D0A-AA7C-5FF9B3663A3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956364" y="1868556"/>
            <a:ext cx="11235636" cy="436804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Nettikiusaamisen</a:t>
            </a:r>
            <a:r>
              <a:rPr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vähentämisessä</a:t>
            </a:r>
            <a:r>
              <a:rPr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keskeisiä</a:t>
            </a:r>
            <a:r>
              <a:rPr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periaatteita</a:t>
            </a:r>
            <a:r>
              <a:rPr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ovat</a:t>
            </a:r>
            <a:r>
              <a:rPr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i-FI" altLang="fi-FI" b="1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apsi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oppii</a:t>
            </a:r>
            <a:r>
              <a:rPr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suojelemaan</a:t>
            </a:r>
            <a:r>
              <a:rPr lang="fi-FI"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itseään</a:t>
            </a:r>
            <a:r>
              <a:rPr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netissä</a:t>
            </a:r>
            <a:endParaRPr lang="fi-FI" altLang="fi-FI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apsi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oppii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käyttäytymään</a:t>
            </a:r>
            <a:r>
              <a:rPr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vastuullisesti</a:t>
            </a:r>
            <a:r>
              <a:rPr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kunnioittavasti</a:t>
            </a:r>
            <a:r>
              <a:rPr lang="fi-FI"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netissä</a:t>
            </a:r>
            <a:endParaRPr lang="fi-FI" altLang="fi-FI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apsella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empatiakykyä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taito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ajatella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miltä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tuntuu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toisen</a:t>
            </a:r>
            <a:r>
              <a:rPr lang="fi-FI"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okemana</a:t>
            </a:r>
            <a:endParaRPr lang="fi-FI" altLang="fi-FI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ahto</a:t>
            </a:r>
            <a:r>
              <a:rPr lang="fi-FI"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auttaa</a:t>
            </a:r>
            <a:r>
              <a:rPr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muita</a:t>
            </a:r>
            <a:endParaRPr altLang="fi-FI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lapsi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kertoo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kiusaamisesta</a:t>
            </a:r>
            <a:r>
              <a:rPr lang="fi-FI"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Kuuntele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keskittyneesti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keskustele</a:t>
            </a:r>
            <a:r>
              <a:rPr lang="fi-FI"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mitä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tapahtunut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tarjoa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tukea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puutu</a:t>
            </a:r>
            <a:r>
              <a:rPr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fi-FI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tilanteeseen</a:t>
            </a:r>
            <a:endParaRPr lang="fi-FI" altLang="fi-FI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Pelikasvatus </a:t>
            </a:r>
            <a:r>
              <a:rPr lang="fi-FI"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 edellytä valtavaa perehtyneisyyttä peleihin, vaan tukea, turvaa, kiinnostusta ja osallistumista pelaavan lapsen elämässä.</a:t>
            </a:r>
            <a:endParaRPr altLang="fi-FI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DA73D323-F80F-494E-9833-19ACB85E6D8F}"/>
    </a:ext>
  </a:extLst>
</a:theme>
</file>

<file path=ppt/theme/theme2.xml><?xml version="1.0" encoding="utf-8"?>
<a:theme xmlns:a="http://schemas.openxmlformats.org/drawingml/2006/main" name="5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DF9BA1C3-1C23-426E-A8E7-18155BD5EF40}"/>
    </a:ext>
  </a:extLst>
</a:theme>
</file>

<file path=ppt/theme/theme3.xml><?xml version="1.0" encoding="utf-8"?>
<a:theme xmlns:a="http://schemas.openxmlformats.org/drawingml/2006/main" name="3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459C42DC-EC6D-494A-846C-5CBDD47B6981}"/>
    </a:ext>
  </a:extLst>
</a:theme>
</file>

<file path=ppt/theme/theme4.xml><?xml version="1.0" encoding="utf-8"?>
<a:theme xmlns:a="http://schemas.openxmlformats.org/drawingml/2006/main" name="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A60830EA-E743-4AD6-A7D3-27A87C132980}"/>
    </a:ext>
  </a:extLst>
</a:theme>
</file>

<file path=ppt/theme/theme5.xml><?xml version="1.0" encoding="utf-8"?>
<a:theme xmlns:a="http://schemas.openxmlformats.org/drawingml/2006/main" name="4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16EA2400-7397-4094-9977-A2848705B798}"/>
    </a:ext>
  </a:extLst>
</a:theme>
</file>

<file path=ppt/theme/theme6.xml><?xml version="1.0" encoding="utf-8"?>
<a:theme xmlns:a="http://schemas.openxmlformats.org/drawingml/2006/main" name="2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5274CD02-096F-4683-9568-2F04F516F864}"/>
    </a:ext>
  </a:extLst>
</a:theme>
</file>

<file path=ppt/theme/theme7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94484C2A-3852-4AE3-A942-B42DFEE72530}"/>
    </a:ext>
  </a:extLst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E7325440-7563-4536-98A5-E71CF4FB579D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power_point_malli_lions_liitto_2021 (1)</Template>
  <TotalTime>283</TotalTime>
  <Words>744</Words>
  <Application>Microsoft Office PowerPoint</Application>
  <PresentationFormat>Laajakuva</PresentationFormat>
  <Paragraphs>94</Paragraphs>
  <Slides>13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8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8" baseType="lpstr">
      <vt:lpstr>Algerian</vt:lpstr>
      <vt:lpstr>Arial</vt:lpstr>
      <vt:lpstr>Ariel</vt:lpstr>
      <vt:lpstr>Calibri</vt:lpstr>
      <vt:lpstr>HelveticaNeue-CondensedBold</vt:lpstr>
      <vt:lpstr>Lato Black</vt:lpstr>
      <vt:lpstr>Office-teema</vt:lpstr>
      <vt:lpstr>5_Mukautettu suunnittelumalli</vt:lpstr>
      <vt:lpstr>3_Mukautettu suunnittelumalli</vt:lpstr>
      <vt:lpstr>Mukautettu suunnittelumalli</vt:lpstr>
      <vt:lpstr>4_Mukautettu suunnittelumalli</vt:lpstr>
      <vt:lpstr>2_Mukautettu suunnittelumalli</vt:lpstr>
      <vt:lpstr>7_Mukautettu suunnittelumalli</vt:lpstr>
      <vt:lpstr>6_Mukautettu suunnittelumalli</vt:lpstr>
      <vt:lpstr>Acrobat Document</vt:lpstr>
      <vt:lpstr>KiTeNet 2021-2022</vt:lpstr>
      <vt:lpstr>KITENET  2021-2022  Kiusaamisesta terveeseen nettikäytökseen   vanhempainilta  ”Täällä ei ole vieraita, täällä on vain ystäviä, joita emme ole ennen tavanneet.”   Hienoa kun olette paikalla    </vt:lpstr>
      <vt:lpstr>KiTeNet-Illan ohjemarunko</vt:lpstr>
      <vt:lpstr>Miksi lionit </vt:lpstr>
      <vt:lpstr>Miksi Lionit tekevät</vt:lpstr>
      <vt:lpstr>Kampanjamme painottuu vanhempien tukemiseen</vt:lpstr>
      <vt:lpstr>Mediataidot ovat osa kansalaistaitoja</vt:lpstr>
      <vt:lpstr> Digihyvinvointi </vt:lpstr>
      <vt:lpstr>Ongelmien vähentäminen</vt:lpstr>
      <vt:lpstr>PowerPoint-esitys</vt:lpstr>
      <vt:lpstr>Yhteenveto</vt:lpstr>
      <vt:lpstr>Tiesitkö, että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KiTeNet 2021-2022</dc:title>
  <dc:creator>Raimo Sillanpää</dc:creator>
  <cp:lastModifiedBy>Raimo Sillanpää</cp:lastModifiedBy>
  <cp:revision>1</cp:revision>
  <cp:lastPrinted>2020-04-30T11:52:18Z</cp:lastPrinted>
  <dcterms:created xsi:type="dcterms:W3CDTF">2022-01-22T12:08:33Z</dcterms:created>
  <dcterms:modified xsi:type="dcterms:W3CDTF">2022-01-22T16:52:31Z</dcterms:modified>
</cp:coreProperties>
</file>