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333" r:id="rId2"/>
    <p:sldId id="258" r:id="rId3"/>
    <p:sldId id="320" r:id="rId4"/>
    <p:sldId id="257" r:id="rId5"/>
    <p:sldId id="259" r:id="rId6"/>
    <p:sldId id="260" r:id="rId7"/>
    <p:sldId id="261" r:id="rId8"/>
    <p:sldId id="262" r:id="rId9"/>
    <p:sldId id="317" r:id="rId10"/>
    <p:sldId id="319" r:id="rId11"/>
    <p:sldId id="321" r:id="rId12"/>
    <p:sldId id="323" r:id="rId13"/>
    <p:sldId id="322" r:id="rId14"/>
    <p:sldId id="324" r:id="rId15"/>
    <p:sldId id="325" r:id="rId16"/>
    <p:sldId id="328" r:id="rId17"/>
    <p:sldId id="329" r:id="rId18"/>
    <p:sldId id="330" r:id="rId19"/>
    <p:sldId id="375" r:id="rId20"/>
    <p:sldId id="376" r:id="rId21"/>
    <p:sldId id="331" r:id="rId22"/>
    <p:sldId id="374" r:id="rId23"/>
    <p:sldId id="303" r:id="rId24"/>
    <p:sldId id="352" r:id="rId25"/>
    <p:sldId id="286" r:id="rId26"/>
    <p:sldId id="377" r:id="rId27"/>
    <p:sldId id="288" r:id="rId28"/>
    <p:sldId id="353" r:id="rId29"/>
    <p:sldId id="300" r:id="rId30"/>
    <p:sldId id="294" r:id="rId31"/>
    <p:sldId id="301" r:id="rId32"/>
    <p:sldId id="355" r:id="rId33"/>
    <p:sldId id="356" r:id="rId34"/>
    <p:sldId id="357" r:id="rId35"/>
    <p:sldId id="358" r:id="rId36"/>
    <p:sldId id="367" r:id="rId37"/>
    <p:sldId id="327" r:id="rId38"/>
    <p:sldId id="363" r:id="rId39"/>
    <p:sldId id="364" r:id="rId40"/>
    <p:sldId id="365" r:id="rId41"/>
    <p:sldId id="366" r:id="rId4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BC174-F922-4797-811E-85A7D5E97D34}" type="datetimeFigureOut">
              <a:rPr lang="en-FI" smtClean="0"/>
              <a:t>11/21/22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250F-0BC5-4A59-AB59-BF7F542BE62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13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on </a:t>
            </a:r>
            <a:r>
              <a:rPr lang="en-US" dirty="0" err="1"/>
              <a:t>osa</a:t>
            </a:r>
            <a:r>
              <a:rPr lang="en-US" dirty="0"/>
              <a:t> Lions </a:t>
            </a:r>
            <a:r>
              <a:rPr lang="en-US" dirty="0" err="1"/>
              <a:t>järjestön</a:t>
            </a:r>
            <a:r>
              <a:rPr lang="en-US" dirty="0"/>
              <a:t> </a:t>
            </a:r>
            <a:r>
              <a:rPr lang="en-US" dirty="0" err="1"/>
              <a:t>haasteista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E250F-0BC5-4A59-AB59-BF7F542BE625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496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Sairaalarakennus</a:t>
            </a:r>
            <a:r>
              <a:rPr lang="en-US" dirty="0"/>
              <a:t> </a:t>
            </a:r>
            <a:r>
              <a:rPr lang="en-US" dirty="0" err="1"/>
              <a:t>takaapäin</a:t>
            </a:r>
            <a:r>
              <a:rPr lang="en-US" dirty="0"/>
              <a:t>. </a:t>
            </a:r>
            <a:r>
              <a:rPr lang="en-US" dirty="0" err="1"/>
              <a:t>Ylempi</a:t>
            </a:r>
            <a:r>
              <a:rPr lang="en-US" dirty="0"/>
              <a:t> </a:t>
            </a:r>
            <a:r>
              <a:rPr lang="en-US" dirty="0" err="1"/>
              <a:t>kerros</a:t>
            </a:r>
            <a:r>
              <a:rPr lang="en-US" dirty="0"/>
              <a:t> on </a:t>
            </a:r>
            <a:r>
              <a:rPr lang="en-US" dirty="0" err="1"/>
              <a:t>sisäätulokerros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E250F-0BC5-4A59-AB59-BF7F542BE625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591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>
            <a:extLst>
              <a:ext uri="{FF2B5EF4-FFF2-40B4-BE49-F238E27FC236}">
                <a16:creationId xmlns:a16="http://schemas.microsoft.com/office/drawing/2014/main" id="{D20265A6-88AC-E0F5-AC19-6B69C40B33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Huomautusten paikkamerkki 2">
            <a:extLst>
              <a:ext uri="{FF2B5EF4-FFF2-40B4-BE49-F238E27FC236}">
                <a16:creationId xmlns:a16="http://schemas.microsoft.com/office/drawing/2014/main" id="{0CE86B10-118B-EF3C-7E28-336B59137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Dian numeron paikkamerkki 3">
            <a:extLst>
              <a:ext uri="{FF2B5EF4-FFF2-40B4-BE49-F238E27FC236}">
                <a16:creationId xmlns:a16="http://schemas.microsoft.com/office/drawing/2014/main" id="{6AF0C644-1D9B-9D19-D909-935B50A80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</a:pPr>
            <a:fld id="{5148AD7E-CF49-4C67-B99D-D94693FB1F86}" type="slidenum">
              <a:rPr lang="fi-FI" altLang="en-US" smtClean="0"/>
              <a:pPr>
                <a:spcBef>
                  <a:spcPct val="0"/>
                </a:spcBef>
              </a:pPr>
              <a:t>24</a:t>
            </a:fld>
            <a:endParaRPr lang="fi-FI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2CBE7DC-F778-CA88-D7A5-09F814FB3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9F408DA-D67F-BBE2-228C-330339D2DD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FI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ADED2F6-EBC9-1A65-97DF-498F9090A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fld id="{5B38B90D-5A5D-4D43-8D7D-7172A4C21051}" type="slidenum">
              <a:rPr lang="fi-FI" altLang="en-US" smtClean="0">
                <a:latin typeface="Calibri" panose="020F0502020204030204" pitchFamily="34" charset="0"/>
              </a:rPr>
              <a:pPr/>
              <a:t>34</a:t>
            </a:fld>
            <a:endParaRPr lang="fi-FI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2181-C4FA-C240-D9E3-BA06E0F75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B5CAD-E730-6575-632D-011E07BA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787B0-9248-9903-4EFB-8B38820B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FF78-2379-EF11-F000-979B8F25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3C6CC-9DDC-485F-87E7-04B5D4D5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042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5642-B1CF-CB27-CCB1-53C4C6CE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ABE9-88CE-4877-ACE7-F29EF8E52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CF4E-4830-47CA-63AE-3AF433C6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94E0-DD3C-7DB5-D96C-7E29666D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C0FE-2928-CCB9-E984-6518CF5C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420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1F515-147B-8D22-E378-D0C8E38C7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FC052-0AA7-C02C-5E82-C0365510E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A470-2484-EA24-23CD-771FC628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852F-604C-340C-B62D-3194C70A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090A3-2DF5-00BA-9398-E586AB52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63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432C-BE55-3315-BE51-8FA3C7EB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0316-4B57-ADA7-DC4A-0F5D8F2EF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5C1C-2657-AF8D-4A76-A4ADB11A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C7DB-A685-CE5D-A152-7A0E4BCD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27A2-0956-0691-3234-368D5FD1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939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51AA-FF0A-2F59-1D0D-B79A5C7E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D6B1A-F85C-5360-63AE-568A48369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F737-D6C2-043E-277B-90F60470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1D8D5-6F5D-C642-C9A4-98E6004D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7367-5EBD-9397-8D83-97A9304F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56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E46-DD79-464A-ACF9-00F374C6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7045-AB93-B3A5-120A-DD87FAC3E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102DF-182C-3CE4-9A6E-F67965FDB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26028-42A5-D157-53EE-00428819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D1155-7CBB-1AAD-100E-18C5654F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70A1E-8E79-4645-903C-C5FC748B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997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6721-3BFF-9295-7304-9BE1B665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9A691-4E13-59AD-1142-A3D712F5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2A2C6-43EB-B188-75F1-D4E392DAA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D999-4A49-ED36-7070-C274692FA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7153-62A8-AFF4-9A7C-B2CA29755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34737-DA76-3455-5C69-9B56F628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69456-884C-80E8-9465-B77F12A0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691BE-7B14-E569-8B29-4F733D5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52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44EF-AF03-F9E5-B0F4-070973F5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5495D-8423-E668-3A60-8020BDBC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27E46-563B-69B2-230F-0AE8E420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30256-4B0B-681C-62A6-CE9A5ADB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139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D188C-A2C9-41C8-7159-05D4B663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3FCC4-F14F-FDB0-1992-2755FEBD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144CA-E607-7611-734E-713A9393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383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D7B5-3EBF-61E2-C94B-416E72DF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37CF-5A0B-15D8-B75E-E26A81BF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8E3DF-BA84-E727-7101-8029E9C5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81716-EE4A-D8D9-56CD-1229051E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683A5-4842-347D-444D-B210599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EA4D-16C1-C38B-489C-FD17A973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899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F324-9BFA-3658-4385-3BAF0FAE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C83FF-BF1D-CB9E-6746-B35E7D3F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68030-743C-E57A-08D9-EA69FE1C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8EB19-683F-51F6-6430-E598544B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DE82F-502E-A5D2-BFD9-6EA1FFA3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04FF-E50F-3EF4-998E-2971610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05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CFD8-B159-E886-90AC-93EF3B27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A25DA-3A1C-27EB-4D02-CEDBEFDC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634E-25B0-C7A3-C15A-C98205A3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7E98-DCAF-79FE-220B-F4CFAD22A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96A2E-9C77-91B9-1F1B-353709E23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4FC28-DEC7-4E9A-A493-27A09D9DF3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270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B0DA1-AE53-C129-3741-842705A166B1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48A0C0-A706-EB0C-3569-5DBFBF5C7B3C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10-10-2022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EE0C2-DEA9-FEEC-7601-494A996258B9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</a:t>
              </a:r>
              <a:r>
                <a:rPr lang="nl-NL" dirty="0">
                  <a:solidFill>
                    <a:schemeClr val="bg1"/>
                  </a:solidFill>
                </a:rPr>
                <a:t>PID Erkki Laine</a:t>
              </a:r>
              <a:r>
                <a:rPr lang="nl-NL" dirty="0"/>
                <a:t>		</a:t>
              </a:r>
              <a:endParaRPr lang="en-GB" dirty="0"/>
            </a:p>
          </p:txBody>
        </p:sp>
      </p:grpSp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8AD0C2F-D9AD-1B05-4145-3F5C0061AC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553378" y="2154529"/>
            <a:ext cx="8923663" cy="387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b="1" dirty="0"/>
          </a:p>
          <a:p>
            <a:r>
              <a:rPr lang="nl-NL" sz="4800" b="1" dirty="0"/>
              <a:t>Sri Lankan NETHSETHA-</a:t>
            </a:r>
          </a:p>
          <a:p>
            <a:r>
              <a:rPr lang="nl-NL" sz="4800" b="1" dirty="0"/>
              <a:t>silmäsairaalan alku 2009</a:t>
            </a:r>
          </a:p>
          <a:p>
            <a:r>
              <a:rPr lang="nl-NL" sz="4800" b="1" dirty="0"/>
              <a:t>ja kehitys 2020-luvulle</a:t>
            </a:r>
            <a:endParaRPr lang="en-GB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785B-F91E-99A6-A72B-AFDA221729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CC48C-2D8C-0740-A76D-CBBCBF633325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01C4BEE-3C11-6935-47F6-361E6F9E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577691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Ratnapuran NETHSETHA-</a:t>
            </a:r>
            <a:br>
              <a:rPr lang="nl-NL" sz="3200" b="1" dirty="0">
                <a:solidFill>
                  <a:srgbClr val="0070C0"/>
                </a:solidFill>
                <a:latin typeface="+mn-lt"/>
              </a:rPr>
            </a:br>
            <a:r>
              <a:rPr lang="nl-NL" sz="3200" b="1" dirty="0">
                <a:solidFill>
                  <a:srgbClr val="0070C0"/>
                </a:solidFill>
                <a:latin typeface="+mn-lt"/>
              </a:rPr>
              <a:t>silmäsairaala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88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48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663082" y="1668721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  <a:p>
            <a:r>
              <a:rPr lang="en-US" sz="3200" b="1" dirty="0" err="1"/>
              <a:t>Silmäsairaala</a:t>
            </a:r>
            <a:r>
              <a:rPr lang="en-US" sz="3200" b="1" dirty="0"/>
              <a:t> </a:t>
            </a:r>
            <a:r>
              <a:rPr lang="en-US" sz="3200" b="1" dirty="0" err="1"/>
              <a:t>päätettiin</a:t>
            </a:r>
            <a:r>
              <a:rPr lang="en-US" sz="3200" b="1" dirty="0"/>
              <a:t> </a:t>
            </a:r>
            <a:r>
              <a:rPr lang="en-US" sz="3200" b="1" dirty="0" err="1"/>
              <a:t>rakentaa</a:t>
            </a:r>
            <a:r>
              <a:rPr lang="en-US" sz="3200" b="1" dirty="0"/>
              <a:t>, </a:t>
            </a:r>
            <a:r>
              <a:rPr lang="en-US" sz="3200" b="1" dirty="0" err="1"/>
              <a:t>jos</a:t>
            </a:r>
            <a:r>
              <a:rPr lang="en-US" sz="3200" b="1" dirty="0"/>
              <a:t> se </a:t>
            </a:r>
            <a:r>
              <a:rPr lang="en-US" sz="3200" b="1" dirty="0" err="1"/>
              <a:t>saadaan</a:t>
            </a:r>
            <a:r>
              <a:rPr lang="en-US" sz="3200" b="1" dirty="0"/>
              <a:t> </a:t>
            </a:r>
            <a:r>
              <a:rPr lang="en-US" sz="3200" b="1" dirty="0" err="1"/>
              <a:t>UM:n</a:t>
            </a:r>
            <a:r>
              <a:rPr lang="en-US" sz="3200" b="1" dirty="0"/>
              <a:t> </a:t>
            </a:r>
            <a:r>
              <a:rPr lang="en-US" sz="3200" b="1" dirty="0" err="1"/>
              <a:t>kehitysyhteistyöhankkeeksi</a:t>
            </a:r>
            <a:r>
              <a:rPr lang="en-US" sz="3200" b="1" dirty="0"/>
              <a:t>.</a:t>
            </a:r>
          </a:p>
          <a:p>
            <a:r>
              <a:rPr lang="en-US" sz="3200" b="1" dirty="0" err="1"/>
              <a:t>Kun</a:t>
            </a:r>
            <a:r>
              <a:rPr lang="en-US" sz="3200" b="1" dirty="0"/>
              <a:t> se </a:t>
            </a:r>
            <a:r>
              <a:rPr lang="en-US" sz="3200" b="1" dirty="0" err="1"/>
              <a:t>onnistui</a:t>
            </a:r>
            <a:r>
              <a:rPr lang="en-US" sz="3200" b="1" dirty="0"/>
              <a:t> 1.1.2009 </a:t>
            </a:r>
            <a:r>
              <a:rPr lang="en-US" sz="3200" b="1" dirty="0" err="1"/>
              <a:t>alkaen</a:t>
            </a:r>
            <a:r>
              <a:rPr lang="en-US" sz="3200" b="1" dirty="0"/>
              <a:t>, </a:t>
            </a:r>
            <a:r>
              <a:rPr lang="en-US" sz="3200" b="1" dirty="0" err="1"/>
              <a:t>ryhdyttiin</a:t>
            </a:r>
            <a:r>
              <a:rPr lang="en-US" sz="3200" b="1" dirty="0"/>
              <a:t> </a:t>
            </a:r>
            <a:r>
              <a:rPr lang="en-US" sz="3200" b="1" dirty="0" err="1"/>
              <a:t>toimeen</a:t>
            </a:r>
            <a:r>
              <a:rPr lang="en-US" sz="3200" b="1" dirty="0"/>
              <a:t>. </a:t>
            </a:r>
          </a:p>
          <a:p>
            <a:endParaRPr lang="en-US" sz="3200" b="1" dirty="0"/>
          </a:p>
          <a:p>
            <a:r>
              <a:rPr lang="en-US" sz="3200" b="1" dirty="0" err="1"/>
              <a:t>Tämä</a:t>
            </a:r>
            <a:r>
              <a:rPr lang="en-US" sz="3200" b="1" dirty="0"/>
              <a:t> on </a:t>
            </a:r>
            <a:r>
              <a:rPr lang="en-US" sz="3200" b="1" dirty="0" err="1"/>
              <a:t>Suomen</a:t>
            </a:r>
            <a:r>
              <a:rPr lang="en-US" sz="3200" b="1" dirty="0"/>
              <a:t> Lions-</a:t>
            </a:r>
            <a:r>
              <a:rPr lang="en-US" sz="3200" b="1" dirty="0" err="1"/>
              <a:t>liiton</a:t>
            </a:r>
            <a:r>
              <a:rPr lang="en-US" sz="3200" b="1" dirty="0"/>
              <a:t> </a:t>
            </a:r>
            <a:r>
              <a:rPr lang="en-US" sz="3200" b="1" dirty="0" err="1"/>
              <a:t>merkittävin</a:t>
            </a:r>
            <a:r>
              <a:rPr lang="en-US" sz="3200" b="1" dirty="0"/>
              <a:t> </a:t>
            </a:r>
            <a:r>
              <a:rPr lang="en-US" sz="3200" b="1" dirty="0" err="1"/>
              <a:t>kehitysyhteistyöhanke</a:t>
            </a:r>
            <a:r>
              <a:rPr lang="en-US" sz="3200" b="1" dirty="0"/>
              <a:t>.</a:t>
            </a:r>
            <a:endParaRPr lang="en-FI" sz="3200" b="1" dirty="0"/>
          </a:p>
          <a:p>
            <a:endParaRPr lang="en-US" sz="3200" b="1" dirty="0"/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8577CC-05FC-525B-F54C-DF1CA6B32584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7DC710-F1A6-AC0D-ADD9-22500A9153DD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45D2C5-256A-1FE2-D806-6F32BD0F6194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560D92B-C571-235F-E717-1BCE9B29FD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B3308-8F2B-A735-7DB3-8492E6D19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206C26-E499-2DA7-29BC-DB1D80AC3551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E56A9AC-0931-B809-BE41-EF5CAA30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398578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Kehitysyhteistyöhanke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03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779521"/>
            <a:ext cx="9088769" cy="467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fi-FI" altLang="en-US" sz="3200" b="1" dirty="0"/>
              <a:t>Alun perin suunnitelmana oli yksi kerros ja 550 m².</a:t>
            </a:r>
          </a:p>
          <a:p>
            <a:pPr algn="l">
              <a:spcBef>
                <a:spcPts val="0"/>
              </a:spcBef>
              <a:buFontTx/>
              <a:buNone/>
            </a:pPr>
            <a:r>
              <a:rPr lang="fi-FI" altLang="en-US" sz="3200" b="1" dirty="0"/>
              <a:t>Onneksemme se toteutui.</a:t>
            </a:r>
          </a:p>
          <a:p>
            <a:pPr algn="l">
              <a:spcBef>
                <a:spcPts val="0"/>
              </a:spcBef>
              <a:buFontTx/>
              <a:buNone/>
            </a:pPr>
            <a:endParaRPr lang="fi-FI" altLang="en-US" sz="3200" b="1" dirty="0"/>
          </a:p>
          <a:p>
            <a:pPr lvl="1" algn="l"/>
            <a:r>
              <a:rPr lang="fi-FI" altLang="en-US" sz="2800" b="1" dirty="0"/>
              <a:t>- Toisessa kerroksessa on yht. 1770 m².</a:t>
            </a:r>
          </a:p>
          <a:p>
            <a:pPr lvl="1" algn="l">
              <a:buFontTx/>
              <a:buChar char="-"/>
            </a:pPr>
            <a:r>
              <a:rPr lang="fi-FI" altLang="en-US" sz="2800" b="1" dirty="0"/>
              <a:t> Neljä potilashuonetta, yht. 80 vuodetta</a:t>
            </a:r>
          </a:p>
          <a:p>
            <a:pPr lvl="1" algn="l">
              <a:buFontTx/>
              <a:buChar char="-"/>
            </a:pPr>
            <a:r>
              <a:rPr lang="fi-FI" altLang="en-US" sz="2800" b="1" dirty="0"/>
              <a:t> Kaksi leikkaussalia, joista yksi on käytössä</a:t>
            </a:r>
          </a:p>
          <a:p>
            <a:pPr lvl="1" algn="l">
              <a:buFontTx/>
              <a:buChar char="-"/>
            </a:pPr>
            <a:r>
              <a:rPr lang="fi-FI" altLang="en-US" sz="2800" b="1" dirty="0"/>
              <a:t> Muut tarvittavat tilat potilaille ja sairaalan henkilökunnalle</a:t>
            </a:r>
          </a:p>
          <a:p>
            <a:pPr algn="l"/>
            <a:endParaRPr lang="en-FI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15E6A-9055-C7BD-BADA-10FC6E7217B3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E02EFC-9643-D1A5-27C8-E4135A1AEB26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54C017-0CA7-9D96-D87D-43CA7CBCEB33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32E3F0C-8C15-3520-9861-847FCD3D0E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F833F-89D8-F3DB-A6D9-2E666133D2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363BFF-1DAF-7782-7B97-AB24BD618BF9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A573CE-4F37-1F28-2DEE-B85B6970E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398578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Sairaalan tilat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50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795489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fi-FI" altLang="en-US" sz="3200" b="1" dirty="0"/>
              <a:t>Budjetti oli  650.000 € </a:t>
            </a:r>
          </a:p>
          <a:p>
            <a:pPr algn="l">
              <a:buFontTx/>
              <a:buNone/>
            </a:pPr>
            <a:r>
              <a:rPr lang="fi-FI" altLang="en-US" sz="3200" b="1" dirty="0"/>
              <a:t>-  UM maksoi 505.500 € (85%)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 LCIF maksoi leikkaussalin laitteita 120.000 USD ja henkilökunnan koulutuksen Intiassa $10.100 (15%)</a:t>
            </a:r>
          </a:p>
          <a:p>
            <a:pPr algn="l">
              <a:buFontTx/>
              <a:buNone/>
            </a:pPr>
            <a:r>
              <a:rPr lang="fi-FI" altLang="en-US" sz="3200" b="1" dirty="0"/>
              <a:t>- Rakennus budjetoitiin 320.000 € / 550 m², mutta maksoi 420.000€ ja saatiin 1770 m², kaksi kerrosta. 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Varainkeräys 70.000 €, vapaaehtoistyö 77.500 €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505.500 + 147.500 + 130.100 = 783.100 €</a:t>
            </a:r>
          </a:p>
          <a:p>
            <a:pPr algn="l"/>
            <a:r>
              <a:rPr lang="en-US" sz="3200" b="1" dirty="0"/>
              <a:t> </a:t>
            </a:r>
            <a:endParaRPr lang="en-FI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A34CFC-CCAB-8D45-A988-9310C308CDDD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43BFE2-0F4F-3B20-48EA-337B7A8480F8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9F6255-98E8-D52D-9A82-6994F9651A46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917BF6-37D6-A73B-F49E-754E14943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52B7F-DB68-94BB-E527-44CE99755B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F4888-79E8-A877-793F-21BD8F7B16E1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F11B0F-7AEB-4D9F-5800-4BC4347CF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398578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Ensimmäinen vaihe:</a:t>
            </a:r>
            <a:br>
              <a:rPr lang="nl-NL" sz="3200" b="1" dirty="0">
                <a:solidFill>
                  <a:srgbClr val="0070C0"/>
                </a:solidFill>
                <a:latin typeface="+mn-lt"/>
              </a:rPr>
            </a:br>
            <a:r>
              <a:rPr lang="nl-NL" sz="3200" b="1" dirty="0">
                <a:solidFill>
                  <a:srgbClr val="0070C0"/>
                </a:solidFill>
                <a:latin typeface="+mn-lt"/>
              </a:rPr>
              <a:t>rakentamisen kulut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305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551615" y="1861833"/>
            <a:ext cx="9088769" cy="475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i-FI" altLang="en-US" sz="3200" b="1" dirty="0"/>
              <a:t>Suunnitelmana oli maksaa sairaalan käyttökuluja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ensimmäinen vuosi (2011) 100%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toinen vuosi (2012) 75 %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kolmas vuosi (2013)  50 %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neljäs vuosi (2014)  25%</a:t>
            </a:r>
          </a:p>
          <a:p>
            <a:pPr algn="l">
              <a:buFontTx/>
              <a:buChar char="-"/>
            </a:pPr>
            <a:r>
              <a:rPr lang="fi-FI" altLang="en-US" sz="3200" b="1" dirty="0"/>
              <a:t> viides vuosi (2015) ja siitä eteenpäin 0%.</a:t>
            </a:r>
          </a:p>
          <a:p>
            <a:pPr algn="l"/>
            <a:r>
              <a:rPr lang="en-US" sz="3200" b="1" dirty="0"/>
              <a:t> </a:t>
            </a:r>
          </a:p>
          <a:p>
            <a:pPr algn="l"/>
            <a:r>
              <a:rPr lang="en-US" sz="3200" b="1" dirty="0" err="1"/>
              <a:t>Tämä</a:t>
            </a:r>
            <a:r>
              <a:rPr lang="en-US" sz="3200" b="1" dirty="0"/>
              <a:t> </a:t>
            </a:r>
            <a:r>
              <a:rPr lang="en-US" sz="3200" b="1" dirty="0" err="1"/>
              <a:t>oli</a:t>
            </a:r>
            <a:r>
              <a:rPr lang="en-US" sz="3200" b="1" dirty="0"/>
              <a:t> Leo </a:t>
            </a:r>
            <a:r>
              <a:rPr lang="en-US" sz="3200" b="1" dirty="0" err="1"/>
              <a:t>Olasvirran</a:t>
            </a:r>
            <a:r>
              <a:rPr lang="en-US" sz="3200" b="1" dirty="0"/>
              <a:t> (UM) </a:t>
            </a:r>
            <a:r>
              <a:rPr lang="en-US" sz="3200" b="1" dirty="0" err="1"/>
              <a:t>ajatus</a:t>
            </a:r>
            <a:r>
              <a:rPr lang="en-US" sz="3200" b="1" dirty="0"/>
              <a:t>.</a:t>
            </a:r>
            <a:endParaRPr lang="en-FI" sz="3200" b="1" dirty="0"/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CEB19A-DDE3-2BDD-C223-0756F8A041EB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9B34B7-83C1-991B-583A-92B244509B3B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22015D-A90C-666F-8CF0-3FA8B7F408B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50035B3-C277-E1A3-1779-C1F2AE789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C8DE3-E40A-28B9-1E1A-80776CAD24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70CFE-801E-9894-AE7B-83CB8ACBD10D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E04D72-7510-C40B-8AC1-0D7D14EC0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398578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Vaihe 2: Vuodet 2012-14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27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EEE0C2-DEA9-FEEC-7601-494A996258B9}"/>
              </a:ext>
            </a:extLst>
          </p:cNvPr>
          <p:cNvSpPr/>
          <p:nvPr/>
        </p:nvSpPr>
        <p:spPr>
          <a:xfrm>
            <a:off x="0" y="6518189"/>
            <a:ext cx="6096000" cy="33981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8A0C0-A706-EB0C-3569-5DBFBF5C7B3C}"/>
              </a:ext>
            </a:extLst>
          </p:cNvPr>
          <p:cNvSpPr/>
          <p:nvPr/>
        </p:nvSpPr>
        <p:spPr>
          <a:xfrm>
            <a:off x="6096000" y="6518189"/>
            <a:ext cx="6096000" cy="33981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551615" y="2179763"/>
            <a:ext cx="9088769" cy="4753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altLang="en-US" sz="3200" b="1" dirty="0"/>
              <a:t>UM:n  OSUUS  153.000€</a:t>
            </a:r>
          </a:p>
          <a:p>
            <a:pPr algn="l"/>
            <a:r>
              <a:rPr lang="fi-FI" altLang="en-US" sz="3200" b="1" dirty="0"/>
              <a:t>Oma rahoitus:</a:t>
            </a:r>
          </a:p>
          <a:p>
            <a:pPr lvl="1" algn="l"/>
            <a:r>
              <a:rPr lang="fi-FI" altLang="en-US" sz="2800" b="1" dirty="0"/>
              <a:t>- rahana 47.900 €</a:t>
            </a:r>
          </a:p>
          <a:p>
            <a:pPr lvl="1" algn="l"/>
            <a:r>
              <a:rPr lang="fi-FI" altLang="en-US" sz="2800" b="1" dirty="0"/>
              <a:t>- vapaaehtoistyönä ja tavarana 111.800 €</a:t>
            </a:r>
          </a:p>
          <a:p>
            <a:pPr lvl="1" algn="l"/>
            <a:r>
              <a:rPr lang="fi-FI" altLang="en-US" sz="2800" b="1" dirty="0"/>
              <a:t>- yhteensä 159.700 €</a:t>
            </a:r>
          </a:p>
          <a:p>
            <a:pPr algn="l"/>
            <a:r>
              <a:rPr lang="fi-FI" altLang="en-US" sz="3200" b="1" dirty="0"/>
              <a:t>Kaikki yht.  312.700 €</a:t>
            </a:r>
            <a:endParaRPr lang="en-GB" altLang="en-US" sz="3200" b="1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14AF594-27DB-286B-2E74-F2487466C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9D2518-9D0A-0D26-A2F7-3620A8392D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59DA4-1D85-F6B6-44F4-BEB6B58F4D01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F455A3-61DC-DEEC-5FEB-8BB114B1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398578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Vaiheen 2 rahoitus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39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72B0B2-8C7E-0F02-8476-7C64C95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468" y="1137766"/>
            <a:ext cx="9722101" cy="572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EEF00-151D-E204-E24E-518DA6A2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 dirty="0"/>
              <a:t>30/09/2022 PID </a:t>
            </a:r>
            <a:r>
              <a:rPr lang="en-GB" dirty="0"/>
              <a:t>PID Erkki Laine</a:t>
            </a:r>
            <a:endParaRPr lang="en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61E31C-9438-E4D8-7457-FF8C0390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PID </a:t>
            </a:r>
            <a:r>
              <a:rPr lang="en-US" dirty="0" err="1"/>
              <a:t>PID</a:t>
            </a:r>
            <a:r>
              <a:rPr lang="en-US" dirty="0"/>
              <a:t> Erkki Laine</a:t>
            </a:r>
            <a:endParaRPr lang="en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CF3C5C-7E4A-F12E-65DB-3CC9B6C6C16C}"/>
              </a:ext>
            </a:extLst>
          </p:cNvPr>
          <p:cNvSpPr txBox="1">
            <a:spLocks/>
          </p:cNvSpPr>
          <p:nvPr/>
        </p:nvSpPr>
        <p:spPr>
          <a:xfrm>
            <a:off x="1236546" y="323162"/>
            <a:ext cx="9144000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Alakerta 2011-2016 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8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828800"/>
            <a:ext cx="9088769" cy="414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altLang="en-US" sz="3200" b="1" dirty="0"/>
              <a:t>- 2015-16 kerättiin 130.000 €</a:t>
            </a:r>
          </a:p>
          <a:p>
            <a:pPr algn="l"/>
            <a:r>
              <a:rPr lang="fi-FI" altLang="en-US" sz="3200" b="1" dirty="0"/>
              <a:t>- Sillä summalla saatiin alakerta valmiiksi</a:t>
            </a:r>
          </a:p>
          <a:p>
            <a:pPr algn="l"/>
            <a:r>
              <a:rPr lang="fi-FI" altLang="en-US" sz="3200" b="1" dirty="0"/>
              <a:t>- Keväällä 2017 saatiin hissikoria varten  </a:t>
            </a:r>
          </a:p>
          <a:p>
            <a:pPr algn="l"/>
            <a:r>
              <a:rPr lang="fi-FI" altLang="en-US" sz="3200" b="1" dirty="0"/>
              <a:t>    2 x 15.000 € = 30.000 €</a:t>
            </a:r>
          </a:p>
          <a:p>
            <a:pPr algn="l"/>
            <a:r>
              <a:rPr lang="fi-FI" altLang="en-US" sz="3200" b="1" dirty="0"/>
              <a:t>- Hissin asennus ja hissikuilu maksoivat 15.000 €</a:t>
            </a:r>
          </a:p>
          <a:p>
            <a:pPr algn="l"/>
            <a:r>
              <a:rPr lang="fi-FI" altLang="en-US" sz="3200" b="1" dirty="0"/>
              <a:t>- Kaikki tämä yhteensä 175.000 €</a:t>
            </a:r>
            <a:endParaRPr lang="en-GB" altLang="en-US" sz="3200" b="1" dirty="0"/>
          </a:p>
          <a:p>
            <a:pPr algn="l"/>
            <a:endParaRPr lang="en-FI" sz="3200" b="1" dirty="0"/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82BC5E-48B0-3629-E662-368C3C0E4426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15A81E-CFCF-06F5-AEB8-1B5A1AC2DD88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F847CD-51FD-FCDA-9E2C-18A2AF6D7706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A580033-91A4-DCE9-79F2-F5CC3746FB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7E65C-3E94-20FA-C87F-3E77137C6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A4C761-81C9-4B8F-34C6-9DA06020B589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708E66-A6DA-46C2-667A-FB0B09C66F05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Vaihe 3: alakerta valmiiksi 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5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89951" y="2130539"/>
            <a:ext cx="9088769" cy="467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 eaLnBrk="1" hangingPunct="1">
              <a:buFont typeface="Arial" panose="020B0604020202020204" pitchFamily="34" charset="0"/>
              <a:buNone/>
            </a:pPr>
            <a:r>
              <a:rPr lang="fi-FI" altLang="en-US" sz="3200" b="1" dirty="0"/>
              <a:t>Hanke 1.			783.100 €</a:t>
            </a:r>
          </a:p>
          <a:p>
            <a:pPr marL="742950" indent="-742950" algn="l" eaLnBrk="1" hangingPunct="1">
              <a:buFont typeface="Arial" panose="020B0604020202020204" pitchFamily="34" charset="0"/>
              <a:buNone/>
            </a:pPr>
            <a:r>
              <a:rPr lang="fi-FI" altLang="en-US" sz="3200" b="1" dirty="0"/>
              <a:t>Hanke 2.			312.700 €</a:t>
            </a:r>
          </a:p>
          <a:p>
            <a:pPr marL="742950" indent="-742950" algn="l" eaLnBrk="1" hangingPunct="1">
              <a:buFont typeface="Arial" panose="020B0604020202020204" pitchFamily="34" charset="0"/>
              <a:buNone/>
            </a:pPr>
            <a:r>
              <a:rPr lang="fi-FI" altLang="en-US" sz="3200" b="1" dirty="0"/>
              <a:t>Alakerta 2017    		175.000 €</a:t>
            </a:r>
          </a:p>
          <a:p>
            <a:pPr marL="742950" indent="-742950" algn="l" eaLnBrk="1" hangingPunct="1">
              <a:buFont typeface="Arial" panose="020B0604020202020204" pitchFamily="34" charset="0"/>
              <a:buNone/>
            </a:pPr>
            <a:r>
              <a:rPr lang="fi-FI" altLang="en-US" sz="3200" b="1" dirty="0"/>
              <a:t>Yht.      		       1.279.300 €	</a:t>
            </a:r>
            <a:r>
              <a:rPr lang="en-US" sz="3200" b="1" dirty="0"/>
              <a:t> </a:t>
            </a:r>
            <a:endParaRPr lang="en-FI" sz="3200" b="1" dirty="0"/>
          </a:p>
          <a:p>
            <a:pPr algn="l"/>
            <a:r>
              <a:rPr lang="fi-FI" altLang="en-US" sz="3200" b="1" dirty="0"/>
              <a:t>UM 658.000 € ja SLL 512.800+ €</a:t>
            </a:r>
          </a:p>
          <a:p>
            <a:pPr algn="l"/>
            <a:r>
              <a:rPr lang="en-GB" sz="3200" b="1" dirty="0"/>
              <a:t>LCIF on </a:t>
            </a:r>
            <a:r>
              <a:rPr lang="en-GB" sz="3200" b="1" dirty="0" err="1"/>
              <a:t>myöhemmin</a:t>
            </a:r>
            <a:r>
              <a:rPr lang="en-GB" sz="3200" b="1" dirty="0"/>
              <a:t> </a:t>
            </a:r>
            <a:r>
              <a:rPr lang="en-GB" sz="3200" b="1" dirty="0" err="1"/>
              <a:t>myöntänyt</a:t>
            </a:r>
            <a:r>
              <a:rPr lang="en-GB" sz="3200" b="1" dirty="0"/>
              <a:t> </a:t>
            </a:r>
            <a:r>
              <a:rPr lang="en-GB" sz="3200" b="1" dirty="0" err="1"/>
              <a:t>apurahoja</a:t>
            </a:r>
            <a:r>
              <a:rPr lang="en-GB" sz="3200" b="1" dirty="0"/>
              <a:t> </a:t>
            </a:r>
            <a:r>
              <a:rPr lang="en-GB" sz="3200" b="1" dirty="0" err="1"/>
              <a:t>yht</a:t>
            </a:r>
            <a:r>
              <a:rPr lang="en-GB" sz="3200" b="1" dirty="0"/>
              <a:t>. </a:t>
            </a:r>
            <a:r>
              <a:rPr lang="en-GB" sz="3200" b="1" dirty="0" err="1"/>
              <a:t>noin</a:t>
            </a:r>
            <a:r>
              <a:rPr lang="en-GB" sz="3200" b="1" dirty="0"/>
              <a:t> USD 200.000 </a:t>
            </a:r>
            <a:r>
              <a:rPr lang="en-GB" sz="3200" b="1" dirty="0" err="1"/>
              <a:t>laitteisiin</a:t>
            </a:r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C1C27E-C47B-0DF0-61EF-9F26F7246A11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C503E4-3E74-5CB3-11CA-FBB224D4D194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E27ED9-624F-80C6-8175-A062AC7FAFE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D4560D4-BB19-FC19-2AC2-1BB65B2EA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DFF9BC-1142-619D-8986-CE191BA0EA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5A05C7-7D80-24D0-C190-383D67E307D9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75A775-FB66-C4AB-66D5-1B0C05DBFF78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Ratnapuran NETHSETHA-silmäsairaala:</a:t>
            </a:r>
          </a:p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Kaikki kustannukset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94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89951" y="2187801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/>
              <a:t>LCIF:ltä</a:t>
            </a:r>
            <a:r>
              <a:rPr lang="en-US" sz="3200" b="1" dirty="0"/>
              <a:t> on </a:t>
            </a:r>
            <a:r>
              <a:rPr lang="en-US" sz="3200" b="1" dirty="0" err="1"/>
              <a:t>saatu</a:t>
            </a:r>
            <a:endParaRPr lang="en-US" sz="32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Alussa</a:t>
            </a:r>
            <a:r>
              <a:rPr lang="en-US" sz="3200" b="1" dirty="0"/>
              <a:t> </a:t>
            </a:r>
            <a:r>
              <a:rPr lang="en-US" sz="3200" b="1" dirty="0" err="1"/>
              <a:t>leikkaussalin</a:t>
            </a:r>
            <a:r>
              <a:rPr lang="en-US" sz="3200" b="1" dirty="0"/>
              <a:t> </a:t>
            </a:r>
            <a:r>
              <a:rPr lang="en-US" sz="3200" b="1" dirty="0" err="1"/>
              <a:t>laitteita</a:t>
            </a:r>
            <a:r>
              <a:rPr lang="en-US" sz="3200" b="1" dirty="0"/>
              <a:t> </a:t>
            </a:r>
            <a:r>
              <a:rPr lang="en-US" sz="3200" b="1" dirty="0" err="1"/>
              <a:t>varten</a:t>
            </a:r>
            <a:r>
              <a:rPr lang="en-US" sz="3200" b="1" dirty="0"/>
              <a:t> </a:t>
            </a:r>
          </a:p>
          <a:p>
            <a:pPr lvl="1" algn="l"/>
            <a:r>
              <a:rPr lang="en-US" sz="3200" b="1" dirty="0"/>
              <a:t>USD 120.000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Henkilökunnan</a:t>
            </a:r>
            <a:r>
              <a:rPr lang="en-US" sz="3200" b="1" dirty="0"/>
              <a:t> </a:t>
            </a:r>
            <a:r>
              <a:rPr lang="en-US" sz="3200" b="1" dirty="0" err="1"/>
              <a:t>koulutus</a:t>
            </a:r>
            <a:r>
              <a:rPr lang="en-US" sz="3200" b="1" dirty="0"/>
              <a:t> </a:t>
            </a:r>
            <a:r>
              <a:rPr lang="en-US" sz="3200" b="1" dirty="0" err="1"/>
              <a:t>Intiassa</a:t>
            </a:r>
            <a:r>
              <a:rPr lang="en-US" sz="3200" b="1" dirty="0"/>
              <a:t>: USD 10.100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Myöhemmin</a:t>
            </a:r>
            <a:r>
              <a:rPr lang="en-US" sz="3200" b="1" dirty="0"/>
              <a:t> </a:t>
            </a:r>
            <a:r>
              <a:rPr lang="en-US" sz="3200" b="1" dirty="0" err="1"/>
              <a:t>useampi</a:t>
            </a:r>
            <a:r>
              <a:rPr lang="en-US" sz="3200" b="1" dirty="0"/>
              <a:t> </a:t>
            </a:r>
            <a:r>
              <a:rPr lang="en-US" sz="3200" b="1" dirty="0" err="1"/>
              <a:t>apuraha</a:t>
            </a:r>
            <a:r>
              <a:rPr lang="en-US" sz="3200" b="1" dirty="0"/>
              <a:t>, </a:t>
            </a:r>
          </a:p>
          <a:p>
            <a:pPr lvl="1" algn="l"/>
            <a:r>
              <a:rPr lang="en-US" sz="3200" b="1" dirty="0" err="1"/>
              <a:t>yht</a:t>
            </a:r>
            <a:r>
              <a:rPr lang="en-US" sz="3200" b="1" dirty="0"/>
              <a:t>. </a:t>
            </a:r>
            <a:r>
              <a:rPr lang="en-US" sz="3200" b="1" dirty="0" err="1"/>
              <a:t>noin</a:t>
            </a:r>
            <a:r>
              <a:rPr lang="en-US" sz="3200" b="1" dirty="0"/>
              <a:t> USD 200.000</a:t>
            </a:r>
            <a:endParaRPr lang="en-FI" sz="3200" b="1" dirty="0"/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F17FCC-3884-4393-BEF4-E892F49AF5A4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8FE74-047F-2FE4-9B3B-FCDA8BBF2C5F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DCD000-EAB6-D7D0-69B5-BD3C4ECEB4E1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A1A682-34EC-0766-4336-72A9F6B7F5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1EC2D-AEA4-38EC-4689-3E46E77B2C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F4181D-B0D1-2CC2-4AE6-C688F108667B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BAD8F3-B6A1-51D1-EBE0-8767EC502FA1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LCIF:ltä saatuja maksuja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86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861439"/>
            <a:ext cx="9088769" cy="5013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/>
              <a:t>Sairaalassa</a:t>
            </a:r>
            <a:r>
              <a:rPr lang="en-US" sz="3200" b="1" dirty="0"/>
              <a:t> </a:t>
            </a:r>
            <a:r>
              <a:rPr lang="en-US" sz="3200" b="1" dirty="0" err="1"/>
              <a:t>rekisteröidyt</a:t>
            </a:r>
            <a:r>
              <a:rPr lang="en-US" sz="3200" b="1" dirty="0"/>
              <a:t> </a:t>
            </a:r>
            <a:r>
              <a:rPr lang="en-US" sz="3200" b="1" dirty="0" err="1"/>
              <a:t>potilaat</a:t>
            </a:r>
            <a:r>
              <a:rPr lang="en-US" sz="3200" b="1" dirty="0"/>
              <a:t>	58.057</a:t>
            </a:r>
          </a:p>
          <a:p>
            <a:pPr algn="l"/>
            <a:r>
              <a:rPr lang="en-GB" sz="3200" b="1" dirty="0" err="1"/>
              <a:t>Uudelleenkäynnit</a:t>
            </a:r>
            <a:r>
              <a:rPr lang="en-GB" sz="3200" b="1" dirty="0"/>
              <a:t> </a:t>
            </a:r>
            <a:r>
              <a:rPr lang="en-GB" sz="3200" b="1" dirty="0" err="1"/>
              <a:t>sairaalassa</a:t>
            </a:r>
            <a:r>
              <a:rPr lang="en-GB" sz="3200" b="1" dirty="0"/>
              <a:t> 		116.626</a:t>
            </a:r>
          </a:p>
          <a:p>
            <a:pPr algn="l"/>
            <a:r>
              <a:rPr lang="en-GB" sz="3200" b="1" dirty="0" err="1"/>
              <a:t>Potilaat</a:t>
            </a:r>
            <a:r>
              <a:rPr lang="en-GB" sz="3200" b="1" dirty="0"/>
              <a:t> </a:t>
            </a:r>
            <a:r>
              <a:rPr lang="en-GB" sz="3200" b="1" dirty="0" err="1"/>
              <a:t>seulontaleireiltä</a:t>
            </a:r>
            <a:r>
              <a:rPr lang="en-GB" sz="3200" b="1" dirty="0"/>
              <a:t>			41.465</a:t>
            </a:r>
          </a:p>
          <a:p>
            <a:pPr algn="l"/>
            <a:r>
              <a:rPr lang="en-GB" sz="3200" b="1" dirty="0" err="1"/>
              <a:t>Löydetty</a:t>
            </a:r>
            <a:r>
              <a:rPr lang="en-GB" sz="3200" b="1" dirty="0"/>
              <a:t> </a:t>
            </a:r>
            <a:r>
              <a:rPr lang="en-GB" sz="3200" b="1" dirty="0" err="1"/>
              <a:t>harmaakaihia</a:t>
            </a:r>
            <a:r>
              <a:rPr lang="en-GB" sz="3200" b="1" dirty="0"/>
              <a:t>			28.167</a:t>
            </a:r>
          </a:p>
          <a:p>
            <a:pPr algn="l"/>
            <a:r>
              <a:rPr lang="en-GB" sz="3200" b="1" dirty="0" err="1"/>
              <a:t>Ilmaisleikkaukset</a:t>
            </a:r>
            <a:r>
              <a:rPr lang="en-GB" sz="3200" b="1" dirty="0"/>
              <a:t>				12.093</a:t>
            </a:r>
          </a:p>
          <a:p>
            <a:pPr algn="l"/>
            <a:r>
              <a:rPr lang="en-GB" sz="3200" b="1" dirty="0" err="1"/>
              <a:t>Maksetut</a:t>
            </a:r>
            <a:r>
              <a:rPr lang="en-GB" sz="3200" b="1" dirty="0"/>
              <a:t> </a:t>
            </a:r>
            <a:r>
              <a:rPr lang="en-GB" sz="3200" b="1" dirty="0" err="1"/>
              <a:t>leikkaukset</a:t>
            </a:r>
            <a:r>
              <a:rPr lang="en-GB" sz="3200" b="1" dirty="0"/>
              <a:t>				12.403</a:t>
            </a:r>
          </a:p>
          <a:p>
            <a:pPr algn="l"/>
            <a:r>
              <a:rPr lang="en-GB" sz="3200" b="1" dirty="0" err="1"/>
              <a:t>Leikkaukset</a:t>
            </a:r>
            <a:r>
              <a:rPr lang="en-GB" sz="3200" b="1" dirty="0"/>
              <a:t> </a:t>
            </a:r>
            <a:r>
              <a:rPr lang="en-GB" sz="3200" b="1" dirty="0" err="1"/>
              <a:t>yhteensä</a:t>
            </a:r>
            <a:r>
              <a:rPr lang="en-GB" sz="3200" b="1" dirty="0"/>
              <a:t>			24.496</a:t>
            </a:r>
          </a:p>
          <a:p>
            <a:pPr algn="l"/>
            <a:endParaRPr lang="en-GB" sz="3200" b="1" dirty="0"/>
          </a:p>
          <a:p>
            <a:pPr algn="l"/>
            <a:endParaRPr lang="en-GB" sz="3200" b="1" dirty="0"/>
          </a:p>
          <a:p>
            <a:pPr algn="l"/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F17FCC-3884-4393-BEF4-E892F49AF5A4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8FE74-047F-2FE4-9B3B-FCDA8BBF2C5F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DCD000-EAB6-D7D0-69B5-BD3C4ECEB4E1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425A4AF-C199-4D29-2258-B426CE76A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597A2-F750-8244-AF65-CADD24B9D4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89AE3-73BD-948F-31CC-A947D42555D4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821D66-C107-ACF8-93EA-44CAC14D0FA2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Potilastietoja 11.8.2011 – 30.6.2022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1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519950" y="1953474"/>
            <a:ext cx="10249409" cy="440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cs typeface="Arial" panose="020B0604020202020204" pitchFamily="34" charset="0"/>
              </a:rPr>
              <a:t>Kun</a:t>
            </a:r>
            <a:r>
              <a:rPr lang="en-US" sz="3200" b="1" dirty="0">
                <a:cs typeface="Arial" panose="020B0604020202020204" pitchFamily="34" charset="0"/>
              </a:rPr>
              <a:t> Asoka </a:t>
            </a:r>
            <a:r>
              <a:rPr lang="en-US" sz="3200" b="1" dirty="0" err="1">
                <a:cs typeface="Arial" panose="020B0604020202020204" pitchFamily="34" charset="0"/>
              </a:rPr>
              <a:t>Gunasekera</a:t>
            </a:r>
            <a:r>
              <a:rPr lang="en-US" sz="3200" b="1" dirty="0">
                <a:cs typeface="Arial" panose="020B0604020202020204" pitchFamily="34" charset="0"/>
              </a:rPr>
              <a:t> ja PID Erkki Laine </a:t>
            </a:r>
            <a:r>
              <a:rPr lang="en-US" sz="3200" b="1" dirty="0" err="1">
                <a:cs typeface="Arial" panose="020B0604020202020204" pitchFamily="34" charset="0"/>
              </a:rPr>
              <a:t>lopettivat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kv</a:t>
            </a:r>
            <a:r>
              <a:rPr lang="en-US" sz="3200" b="1" dirty="0">
                <a:cs typeface="Arial" panose="020B0604020202020204" pitchFamily="34" charset="0"/>
              </a:rPr>
              <a:t>. </a:t>
            </a:r>
            <a:r>
              <a:rPr lang="en-US" sz="3200" b="1" dirty="0" err="1">
                <a:cs typeface="Arial" panose="020B0604020202020204" pitchFamily="34" charset="0"/>
              </a:rPr>
              <a:t>hallituksessa</a:t>
            </a:r>
            <a:r>
              <a:rPr lang="en-US" sz="3200" b="1" dirty="0">
                <a:cs typeface="Arial" panose="020B0604020202020204" pitchFamily="34" charset="0"/>
              </a:rPr>
              <a:t>, </a:t>
            </a:r>
            <a:r>
              <a:rPr lang="en-US" sz="3200" b="1" dirty="0" err="1">
                <a:cs typeface="Arial" panose="020B0604020202020204" pitchFamily="34" charset="0"/>
              </a:rPr>
              <a:t>Erkki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kysyi</a:t>
            </a:r>
            <a:r>
              <a:rPr lang="en-US" sz="3200" b="1" dirty="0">
                <a:cs typeface="Arial" panose="020B0604020202020204" pitchFamily="34" charset="0"/>
              </a:rPr>
              <a:t>: </a:t>
            </a:r>
          </a:p>
          <a:p>
            <a:r>
              <a:rPr lang="en-US" sz="3200" b="1" dirty="0">
                <a:cs typeface="Arial" panose="020B0604020202020204" pitchFamily="34" charset="0"/>
              </a:rPr>
              <a:t>“</a:t>
            </a:r>
            <a:r>
              <a:rPr lang="en-US" sz="3200" b="1" dirty="0" err="1">
                <a:cs typeface="Arial" panose="020B0604020202020204" pitchFamily="34" charset="0"/>
              </a:rPr>
              <a:t>Voisimmeko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auttaa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Suomesta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srilankalaisia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vähävaraisia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jollakin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tavalla</a:t>
            </a:r>
            <a:r>
              <a:rPr lang="en-US" sz="3200" b="1" dirty="0">
                <a:cs typeface="Arial" panose="020B0604020202020204" pitchFamily="34" charset="0"/>
              </a:rPr>
              <a:t>?”</a:t>
            </a:r>
          </a:p>
          <a:p>
            <a:endParaRPr lang="en-US" sz="3200" b="1" dirty="0">
              <a:cs typeface="Arial" panose="020B0604020202020204" pitchFamily="34" charset="0"/>
            </a:endParaRPr>
          </a:p>
          <a:p>
            <a:r>
              <a:rPr lang="en-US" sz="3200" b="1" dirty="0">
                <a:cs typeface="Arial" panose="020B0604020202020204" pitchFamily="34" charset="0"/>
              </a:rPr>
              <a:t>Asoka </a:t>
            </a:r>
            <a:r>
              <a:rPr lang="en-US" sz="3200" b="1" dirty="0" err="1">
                <a:cs typeface="Arial" panose="020B0604020202020204" pitchFamily="34" charset="0"/>
              </a:rPr>
              <a:t>vastasi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epäröimättä</a:t>
            </a:r>
            <a:r>
              <a:rPr lang="en-US" sz="3200" b="1" dirty="0">
                <a:cs typeface="Arial" panose="020B0604020202020204" pitchFamily="34" charset="0"/>
              </a:rPr>
              <a:t> ja </a:t>
            </a:r>
            <a:r>
              <a:rPr lang="en-US" sz="3200" b="1" dirty="0" err="1">
                <a:cs typeface="Arial" panose="020B0604020202020204" pitchFamily="34" charset="0"/>
              </a:rPr>
              <a:t>välittömästi</a:t>
            </a:r>
            <a:endParaRPr lang="en-US" sz="3200" b="1" dirty="0">
              <a:cs typeface="Arial" panose="020B0604020202020204" pitchFamily="34" charset="0"/>
            </a:endParaRPr>
          </a:p>
          <a:p>
            <a:r>
              <a:rPr lang="en-US" sz="3200" b="1" dirty="0">
                <a:cs typeface="Arial" panose="020B0604020202020204" pitchFamily="34" charset="0"/>
              </a:rPr>
              <a:t>“LIONS-SILMÄSAIRAALA”</a:t>
            </a:r>
          </a:p>
          <a:p>
            <a:r>
              <a:rPr lang="en-US" sz="3200" b="1" dirty="0" err="1">
                <a:cs typeface="Arial" panose="020B0604020202020204" pitchFamily="34" charset="0"/>
              </a:rPr>
              <a:t>Tämä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tapahtui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kesäkuussa</a:t>
            </a:r>
            <a:r>
              <a:rPr lang="en-US" sz="3200" b="1" dirty="0">
                <a:cs typeface="Arial" panose="020B0604020202020204" pitchFamily="34" charset="0"/>
              </a:rPr>
              <a:t> 2005.</a:t>
            </a:r>
            <a:endParaRPr lang="en-FI" sz="3200" b="1" dirty="0">
              <a:cs typeface="Arial" panose="020B0604020202020204" pitchFamily="34" charset="0"/>
            </a:endParaRPr>
          </a:p>
          <a:p>
            <a:endParaRPr lang="en-GB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854E43-8A14-79EA-C7CC-0CBB65E02B41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8C3278-3FD1-882A-4296-25E64FE1E474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84E3CB-A87B-EC12-BE87-06E057944697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C81D73-59AE-ABDD-CE4C-D1E389DF64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E927B-DACF-D413-33C2-E24088F3D8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93C4D3-D445-B1FD-BADA-A21EFE2867BE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B5791-89FE-F316-9266-7DB792BE92EB}"/>
              </a:ext>
            </a:extLst>
          </p:cNvPr>
          <p:cNvSpPr txBox="1">
            <a:spLocks/>
          </p:cNvSpPr>
          <p:nvPr/>
        </p:nvSpPr>
        <p:spPr>
          <a:xfrm>
            <a:off x="1072655" y="458557"/>
            <a:ext cx="9144000" cy="853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Silmäsairaalan syntyidea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595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688128" y="2090643"/>
            <a:ext cx="9088769" cy="307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/>
              <a:t>Potilaskäynnit</a:t>
            </a:r>
            <a:r>
              <a:rPr lang="en-US" sz="3200" b="1" dirty="0"/>
              <a:t> </a:t>
            </a:r>
            <a:r>
              <a:rPr lang="en-US" sz="3200" b="1" dirty="0" err="1"/>
              <a:t>sairaalassa</a:t>
            </a:r>
            <a:r>
              <a:rPr lang="en-US" sz="3200" b="1" dirty="0"/>
              <a:t>			174.683</a:t>
            </a:r>
          </a:p>
          <a:p>
            <a:pPr algn="l"/>
            <a:r>
              <a:rPr lang="en-US" sz="3200" b="1" dirty="0" err="1"/>
              <a:t>Potilaskäynnit</a:t>
            </a:r>
            <a:r>
              <a:rPr lang="en-US" sz="3200" b="1" dirty="0"/>
              <a:t> </a:t>
            </a:r>
            <a:r>
              <a:rPr lang="en-US" sz="3200" b="1" dirty="0" err="1"/>
              <a:t>seulontaleirillä</a:t>
            </a:r>
            <a:r>
              <a:rPr lang="en-US" sz="3200" b="1" dirty="0"/>
              <a:t>		 41.465</a:t>
            </a:r>
          </a:p>
          <a:p>
            <a:pPr algn="l"/>
            <a:r>
              <a:rPr lang="en-US" sz="3200" b="1" dirty="0" err="1"/>
              <a:t>Löydetty</a:t>
            </a:r>
            <a:r>
              <a:rPr lang="en-US" sz="3200" b="1" dirty="0"/>
              <a:t> </a:t>
            </a:r>
            <a:r>
              <a:rPr lang="en-US" sz="3200" b="1" dirty="0" err="1"/>
              <a:t>harmaakaihia</a:t>
            </a:r>
            <a:r>
              <a:rPr lang="en-US" sz="3200" b="1" dirty="0"/>
              <a:t>			 28.167</a:t>
            </a:r>
          </a:p>
          <a:p>
            <a:pPr algn="l"/>
            <a:r>
              <a:rPr lang="en-US" sz="3200" b="1" dirty="0" err="1"/>
              <a:t>Leikkaussalitoimenpiteet</a:t>
            </a:r>
            <a:r>
              <a:rPr lang="en-US" sz="3200" b="1" dirty="0"/>
              <a:t>			 24.496</a:t>
            </a:r>
          </a:p>
          <a:p>
            <a:pPr algn="l"/>
            <a:r>
              <a:rPr lang="en-US" sz="3200" b="1" dirty="0" err="1">
                <a:solidFill>
                  <a:srgbClr val="0070C0"/>
                </a:solidFill>
              </a:rPr>
              <a:t>Potilaskontaktit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yhteensä</a:t>
            </a:r>
            <a:r>
              <a:rPr lang="en-US" sz="3200" b="1" dirty="0">
                <a:solidFill>
                  <a:srgbClr val="0070C0"/>
                </a:solidFill>
              </a:rPr>
              <a:t>			266.182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F17FCC-3884-4393-BEF4-E892F49AF5A4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8FE74-047F-2FE4-9B3B-FCDA8BBF2C5F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DCD000-EAB6-D7D0-69B5-BD3C4ECEB4E1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A4FF9B1-8D82-B891-0D64-E000B8B76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DA3D8-FA3D-A4B2-BCEE-FF2E31FAB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BB17FC-5DB7-557A-811D-71BC4566FF13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BD58E9-39D5-74E9-1ACB-68008F016740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Potilastietoja 11.8.2011 – 30.6.2022, jatkuu…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20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581596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dirty="0"/>
          </a:p>
          <a:p>
            <a:pPr algn="l"/>
            <a:r>
              <a:rPr lang="en-US" sz="3200" b="1" dirty="0" err="1"/>
              <a:t>Sairaalan</a:t>
            </a:r>
            <a:r>
              <a:rPr lang="en-US" sz="3200" b="1" dirty="0"/>
              <a:t> Trust Board</a:t>
            </a:r>
          </a:p>
          <a:p>
            <a:pPr lvl="1" algn="l"/>
            <a:endParaRPr lang="en-US" sz="2800" b="1" dirty="0"/>
          </a:p>
          <a:p>
            <a:pPr lvl="1" algn="l"/>
            <a:r>
              <a:rPr lang="en-US" sz="2800" b="1" dirty="0" err="1"/>
              <a:t>Sairaalaa</a:t>
            </a:r>
            <a:r>
              <a:rPr lang="en-US" sz="2800" b="1" dirty="0"/>
              <a:t> </a:t>
            </a:r>
            <a:r>
              <a:rPr lang="en-US" sz="2800" b="1" dirty="0" err="1"/>
              <a:t>johtaa</a:t>
            </a:r>
            <a:r>
              <a:rPr lang="en-US" sz="2800" b="1" dirty="0"/>
              <a:t> </a:t>
            </a:r>
            <a:r>
              <a:rPr lang="en-US" sz="2800" b="1" dirty="0" err="1"/>
              <a:t>säätiön</a:t>
            </a:r>
            <a:r>
              <a:rPr lang="en-US" sz="2800" b="1" dirty="0"/>
              <a:t> </a:t>
            </a:r>
            <a:r>
              <a:rPr lang="en-US" sz="2800" b="1" dirty="0" err="1"/>
              <a:t>hallitus</a:t>
            </a:r>
            <a:r>
              <a:rPr lang="en-US" sz="2800" b="1" dirty="0"/>
              <a:t> </a:t>
            </a:r>
            <a:r>
              <a:rPr lang="en-US" sz="2800" b="1" dirty="0" err="1"/>
              <a:t>eli</a:t>
            </a:r>
            <a:r>
              <a:rPr lang="en-US" sz="2800" b="1" dirty="0"/>
              <a:t> Trust board</a:t>
            </a:r>
          </a:p>
          <a:p>
            <a:pPr marL="914400" lvl="1" indent="-457200" algn="l">
              <a:buFontTx/>
              <a:buChar char="-"/>
            </a:pPr>
            <a:r>
              <a:rPr lang="en-US" sz="2800" b="1" dirty="0" err="1"/>
              <a:t>Ainaisjäseninä</a:t>
            </a:r>
            <a:r>
              <a:rPr lang="en-US" sz="2800" b="1" dirty="0"/>
              <a:t> PID Asoka Gunasekera pj., </a:t>
            </a:r>
          </a:p>
          <a:p>
            <a:pPr lvl="1" algn="l"/>
            <a:r>
              <a:rPr lang="en-US" sz="2800" b="1" dirty="0"/>
              <a:t>     PIP Mahendra Amarasuriya ja PID </a:t>
            </a:r>
            <a:r>
              <a:rPr lang="en-US" sz="2800" b="1" dirty="0" err="1"/>
              <a:t>Erkki</a:t>
            </a:r>
            <a:r>
              <a:rPr lang="en-US" sz="2800" b="1" dirty="0"/>
              <a:t> Laine.</a:t>
            </a:r>
          </a:p>
          <a:p>
            <a:pPr marL="914400" lvl="1" indent="-457200" algn="l">
              <a:buFontTx/>
              <a:buChar char="-"/>
            </a:pPr>
            <a:r>
              <a:rPr lang="en-US" sz="2800" b="1" dirty="0" err="1"/>
              <a:t>Piiristä</a:t>
            </a:r>
            <a:r>
              <a:rPr lang="en-US" sz="2800" b="1" dirty="0"/>
              <a:t> 306 – C2 on DG, 1.VDG ja 2.VDG</a:t>
            </a:r>
          </a:p>
          <a:p>
            <a:pPr marL="914400" lvl="1" indent="-457200" algn="l">
              <a:buFontTx/>
              <a:buChar char="-"/>
            </a:pPr>
            <a:r>
              <a:rPr lang="en-US" sz="2800" b="1" dirty="0" err="1"/>
              <a:t>Lisäksi</a:t>
            </a:r>
            <a:r>
              <a:rPr lang="en-US" sz="2800" b="1" dirty="0"/>
              <a:t> </a:t>
            </a:r>
            <a:r>
              <a:rPr lang="en-US" sz="2800" b="1" dirty="0" err="1"/>
              <a:t>kolme</a:t>
            </a:r>
            <a:r>
              <a:rPr lang="en-US" sz="2800" b="1" dirty="0"/>
              <a:t> </a:t>
            </a:r>
            <a:r>
              <a:rPr lang="en-US" sz="2800" b="1" dirty="0" err="1"/>
              <a:t>lionia</a:t>
            </a:r>
            <a:r>
              <a:rPr lang="en-US" sz="2800" b="1" dirty="0"/>
              <a:t>, </a:t>
            </a:r>
            <a:r>
              <a:rPr lang="en-US" sz="2800" b="1" dirty="0" err="1"/>
              <a:t>edustaen</a:t>
            </a:r>
            <a:r>
              <a:rPr lang="en-US" sz="2800" b="1" dirty="0"/>
              <a:t> </a:t>
            </a:r>
            <a:r>
              <a:rPr lang="en-US" sz="2800" b="1" dirty="0" err="1"/>
              <a:t>talousasiantuntemusta</a:t>
            </a:r>
            <a:r>
              <a:rPr lang="en-US" sz="2800" b="1" dirty="0"/>
              <a:t> </a:t>
            </a:r>
            <a:r>
              <a:rPr lang="en-US" sz="2800" b="1" dirty="0" err="1"/>
              <a:t>ym</a:t>
            </a:r>
            <a:r>
              <a:rPr lang="en-US" sz="2800" b="1" dirty="0"/>
              <a:t>.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885026-0C17-90FF-B766-F00B3D40425E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C38CF6-B83C-25A9-D53B-2FE1B186C004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BCECBE-D0C8-5693-5304-7834C84988F6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876D537-4D17-50BC-C828-3C5288176E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9B998-66AD-13CD-FCB5-3B5638D48B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F42131-93CC-D0D7-3E1C-AE44E601B656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742E0E3-9248-D17C-F9E2-277CFE357ABE}"/>
              </a:ext>
            </a:extLst>
          </p:cNvPr>
          <p:cNvSpPr txBox="1">
            <a:spLocks/>
          </p:cNvSpPr>
          <p:nvPr/>
        </p:nvSpPr>
        <p:spPr>
          <a:xfrm>
            <a:off x="2093598" y="432068"/>
            <a:ext cx="41659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Trust board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31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066226" y="2704828"/>
            <a:ext cx="10406194" cy="2262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 err="1"/>
              <a:t>Sairaalalla</a:t>
            </a:r>
            <a:r>
              <a:rPr lang="en-GB" sz="3200" b="1" dirty="0"/>
              <a:t> on </a:t>
            </a:r>
            <a:r>
              <a:rPr lang="en-GB" sz="3200" b="1" dirty="0" err="1"/>
              <a:t>apteekki</a:t>
            </a:r>
            <a:r>
              <a:rPr lang="en-GB" sz="3200" b="1" dirty="0"/>
              <a:t> </a:t>
            </a:r>
            <a:r>
              <a:rPr lang="en-GB" sz="3200" b="1" dirty="0" err="1"/>
              <a:t>ja</a:t>
            </a:r>
            <a:r>
              <a:rPr lang="en-GB" sz="3200" b="1" dirty="0"/>
              <a:t> </a:t>
            </a:r>
            <a:r>
              <a:rPr lang="en-GB" sz="3200" b="1" dirty="0" err="1"/>
              <a:t>silmälasivalmistamo</a:t>
            </a:r>
            <a:r>
              <a:rPr lang="en-GB" sz="3200" b="1" dirty="0"/>
              <a:t>.</a:t>
            </a:r>
          </a:p>
          <a:p>
            <a:pPr algn="l"/>
            <a:r>
              <a:rPr lang="en-GB" sz="3200" b="1" dirty="0" err="1"/>
              <a:t>Myös</a:t>
            </a:r>
            <a:r>
              <a:rPr lang="en-GB" sz="3200" b="1" dirty="0"/>
              <a:t> </a:t>
            </a:r>
            <a:r>
              <a:rPr lang="en-GB" sz="3200" b="1" dirty="0" err="1"/>
              <a:t>ulkopuoliset</a:t>
            </a:r>
            <a:r>
              <a:rPr lang="en-GB" sz="3200" b="1" dirty="0"/>
              <a:t> </a:t>
            </a:r>
            <a:r>
              <a:rPr lang="en-GB" sz="3200" b="1" dirty="0" err="1"/>
              <a:t>voivat</a:t>
            </a:r>
            <a:r>
              <a:rPr lang="en-GB" sz="3200" b="1" dirty="0"/>
              <a:t> </a:t>
            </a:r>
            <a:r>
              <a:rPr lang="en-GB" sz="3200" b="1" dirty="0" err="1"/>
              <a:t>ostaa</a:t>
            </a:r>
            <a:r>
              <a:rPr lang="en-GB" sz="3200" b="1" dirty="0"/>
              <a:t> </a:t>
            </a:r>
            <a:r>
              <a:rPr lang="en-GB" sz="3200" b="1" dirty="0" err="1"/>
              <a:t>lääkkeitä</a:t>
            </a:r>
            <a:r>
              <a:rPr lang="en-GB" sz="3200" b="1" dirty="0"/>
              <a:t> tai </a:t>
            </a:r>
            <a:r>
              <a:rPr lang="en-GB" sz="3200" b="1" dirty="0" err="1"/>
              <a:t>tilata</a:t>
            </a:r>
            <a:r>
              <a:rPr lang="en-GB" sz="3200" b="1" dirty="0"/>
              <a:t> </a:t>
            </a:r>
            <a:r>
              <a:rPr lang="en-GB" sz="3200" b="1" dirty="0" err="1"/>
              <a:t>silmälasit</a:t>
            </a:r>
            <a:r>
              <a:rPr lang="en-GB" sz="3200" b="1" dirty="0"/>
              <a:t>.</a:t>
            </a:r>
          </a:p>
          <a:p>
            <a:pPr algn="l"/>
            <a:r>
              <a:rPr lang="en-GB" sz="3200" b="1" dirty="0" err="1"/>
              <a:t>Vähävaraiset</a:t>
            </a:r>
            <a:r>
              <a:rPr lang="en-GB" sz="3200" b="1" dirty="0"/>
              <a:t> </a:t>
            </a:r>
            <a:r>
              <a:rPr lang="en-GB" sz="3200" b="1" dirty="0" err="1"/>
              <a:t>saavat</a:t>
            </a:r>
            <a:r>
              <a:rPr lang="en-GB" sz="3200" b="1" dirty="0"/>
              <a:t> </a:t>
            </a:r>
            <a:r>
              <a:rPr lang="en-GB" sz="3200" b="1" dirty="0" err="1"/>
              <a:t>silmälasit</a:t>
            </a:r>
            <a:r>
              <a:rPr lang="en-GB" sz="3200" b="1" dirty="0"/>
              <a:t> </a:t>
            </a:r>
            <a:r>
              <a:rPr lang="en-GB" sz="3200" b="1" dirty="0" err="1"/>
              <a:t>ilmaiseksi</a:t>
            </a:r>
            <a:r>
              <a:rPr lang="en-GB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D085A-6D37-B29C-8104-186D52F40F68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17C99E-EC2E-A1FC-F5FE-4EC705F685BA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C98583-607E-1E35-2842-BF8C96E2AA56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C2626E7-8A31-FF6D-A1CC-5E518FD4C1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6B54C-5AD5-C4C4-3EAB-059A942788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0DA16C-5AFB-6541-EA85-24668352BC19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9A26D7-B104-EB9C-08B2-D0886D6435F0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Apteekki ja silmälasivalmistamo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14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äiväyksen paikkamerkki 3">
            <a:extLst>
              <a:ext uri="{FF2B5EF4-FFF2-40B4-BE49-F238E27FC236}">
                <a16:creationId xmlns:a16="http://schemas.microsoft.com/office/drawing/2014/main" id="{F585EFF4-7EE7-A514-0058-1917C0E70B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0A5FC3-3F0E-4856-B955-C30BB57D7DF6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3795" name="Alatunnisteen paikkamerkki 4">
            <a:extLst>
              <a:ext uri="{FF2B5EF4-FFF2-40B4-BE49-F238E27FC236}">
                <a16:creationId xmlns:a16="http://schemas.microsoft.com/office/drawing/2014/main" id="{FF35E03E-DCDE-05FB-01D5-942EA851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33796" name="Dian numeron paikkamerkki 5">
            <a:extLst>
              <a:ext uri="{FF2B5EF4-FFF2-40B4-BE49-F238E27FC236}">
                <a16:creationId xmlns:a16="http://schemas.microsoft.com/office/drawing/2014/main" id="{6847F055-D02D-EAE6-CC89-6CEE4463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1ABE2E-B78F-4B63-94DA-DC6837A46C47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33799" name="Picture 7" descr="C:\Users\Minun\Dropbox\Sri Lankan sairaala\Kuvat\Bussi.JPG">
            <a:extLst>
              <a:ext uri="{FF2B5EF4-FFF2-40B4-BE49-F238E27FC236}">
                <a16:creationId xmlns:a16="http://schemas.microsoft.com/office/drawing/2014/main" id="{9488B525-A9E7-D14B-0C23-54BD6DF9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829" y="667740"/>
            <a:ext cx="7953473" cy="59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äiväyksen paikkamerkki 3">
            <a:extLst>
              <a:ext uri="{FF2B5EF4-FFF2-40B4-BE49-F238E27FC236}">
                <a16:creationId xmlns:a16="http://schemas.microsoft.com/office/drawing/2014/main" id="{8B26CEFA-E70E-A7D6-B9C1-A999F6F4D1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DCA755-0853-4FEA-95C2-E809B103A247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5843" name="Alatunnisteen paikkamerkki 4">
            <a:extLst>
              <a:ext uri="{FF2B5EF4-FFF2-40B4-BE49-F238E27FC236}">
                <a16:creationId xmlns:a16="http://schemas.microsoft.com/office/drawing/2014/main" id="{67E1FB67-6E26-D5CC-788A-09AAE552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35844" name="Dian numeron paikkamerkki 5">
            <a:extLst>
              <a:ext uri="{FF2B5EF4-FFF2-40B4-BE49-F238E27FC236}">
                <a16:creationId xmlns:a16="http://schemas.microsoft.com/office/drawing/2014/main" id="{9D594F63-3E1F-37EF-C060-247E4566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C7259A-DE33-4D1A-8ADC-D2E41F8A2922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D56C5085-23D8-7090-1FFB-2DE6F7C6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5" y="248304"/>
            <a:ext cx="8482308" cy="63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äiväyksen paikkamerkki 3">
            <a:extLst>
              <a:ext uri="{FF2B5EF4-FFF2-40B4-BE49-F238E27FC236}">
                <a16:creationId xmlns:a16="http://schemas.microsoft.com/office/drawing/2014/main" id="{6C875BDA-E9BE-9215-8014-71EAA751E6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405BD3-F729-40BD-9CD3-422B6B5E8A9B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8915" name="Alatunnisteen paikkamerkki 4">
            <a:extLst>
              <a:ext uri="{FF2B5EF4-FFF2-40B4-BE49-F238E27FC236}">
                <a16:creationId xmlns:a16="http://schemas.microsoft.com/office/drawing/2014/main" id="{F7A3C660-4647-3A6C-D0C4-C1D79C5B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38916" name="Dian numeron paikkamerkki 5">
            <a:extLst>
              <a:ext uri="{FF2B5EF4-FFF2-40B4-BE49-F238E27FC236}">
                <a16:creationId xmlns:a16="http://schemas.microsoft.com/office/drawing/2014/main" id="{7F32B66C-05A6-E7D0-302F-129CAD5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28B7CF-66C1-42C7-A72E-8AD7F50C7A97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4384ABC7-6023-3C2E-BA2F-910AEDF44EA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fi-FI" altLang="en-US" sz="4400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fi-FI" alt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D62DB-FB39-9FBB-9F60-377FE48A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14" y="539044"/>
            <a:ext cx="6177229" cy="54648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äiväyksen paikkamerkki 3">
            <a:extLst>
              <a:ext uri="{FF2B5EF4-FFF2-40B4-BE49-F238E27FC236}">
                <a16:creationId xmlns:a16="http://schemas.microsoft.com/office/drawing/2014/main" id="{6C875BDA-E9BE-9215-8014-71EAA751E6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405BD3-F729-40BD-9CD3-422B6B5E8A9B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8915" name="Alatunnisteen paikkamerkki 4">
            <a:extLst>
              <a:ext uri="{FF2B5EF4-FFF2-40B4-BE49-F238E27FC236}">
                <a16:creationId xmlns:a16="http://schemas.microsoft.com/office/drawing/2014/main" id="{F7A3C660-4647-3A6C-D0C4-C1D79C5B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38916" name="Dian numeron paikkamerkki 5">
            <a:extLst>
              <a:ext uri="{FF2B5EF4-FFF2-40B4-BE49-F238E27FC236}">
                <a16:creationId xmlns:a16="http://schemas.microsoft.com/office/drawing/2014/main" id="{7F32B66C-05A6-E7D0-302F-129CAD5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28B7CF-66C1-42C7-A72E-8AD7F50C7A97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4384ABC7-6023-3C2E-BA2F-910AEDF44EA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fi-FI" altLang="en-US" sz="4400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fi-FI" alt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1E174-1F98-3037-53AC-7F588503C6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89" y="136525"/>
            <a:ext cx="456767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9B6A8-C8AF-15B6-6A3A-647DE7682D83}"/>
              </a:ext>
            </a:extLst>
          </p:cNvPr>
          <p:cNvSpPr txBox="1">
            <a:spLocks/>
          </p:cNvSpPr>
          <p:nvPr/>
        </p:nvSpPr>
        <p:spPr>
          <a:xfrm>
            <a:off x="4346488" y="276655"/>
            <a:ext cx="5909876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Kunniataulut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0BBC0D-E753-3BCA-4F1E-858AB47D6D9E}"/>
              </a:ext>
            </a:extLst>
          </p:cNvPr>
          <p:cNvSpPr txBox="1">
            <a:spLocks/>
          </p:cNvSpPr>
          <p:nvPr/>
        </p:nvSpPr>
        <p:spPr>
          <a:xfrm>
            <a:off x="5443923" y="1646238"/>
            <a:ext cx="6292447" cy="3465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latin typeface="+mn-lt"/>
              </a:rPr>
              <a:t>Sairaalan seinällä on kaksi kunniataulua. Toinen muistaa sairaalan rakentamista tukeneita lionsklubeja ja toinen yksittäisiä lahjoittajia.</a:t>
            </a:r>
          </a:p>
          <a:p>
            <a:endParaRPr lang="nl-NL" sz="3200" b="1" dirty="0">
              <a:latin typeface="+mn-lt"/>
            </a:endParaRPr>
          </a:p>
          <a:p>
            <a:r>
              <a:rPr lang="nl-NL" sz="3200" b="1" dirty="0">
                <a:latin typeface="+mn-lt"/>
              </a:rPr>
              <a:t>Kuvassa klubeja muistava kunniataulu.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281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äiväyksen paikkamerkki 3">
            <a:extLst>
              <a:ext uri="{FF2B5EF4-FFF2-40B4-BE49-F238E27FC236}">
                <a16:creationId xmlns:a16="http://schemas.microsoft.com/office/drawing/2014/main" id="{F43992AC-2B6B-5687-6AA4-DA71DDFD7D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07C3AE-9283-4479-915A-ADC2E6FF064C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39939" name="Alatunnisteen paikkamerkki 4">
            <a:extLst>
              <a:ext uri="{FF2B5EF4-FFF2-40B4-BE49-F238E27FC236}">
                <a16:creationId xmlns:a16="http://schemas.microsoft.com/office/drawing/2014/main" id="{C647405F-F4F7-85FA-F28C-EC519502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39940" name="Dian numeron paikkamerkki 5">
            <a:extLst>
              <a:ext uri="{FF2B5EF4-FFF2-40B4-BE49-F238E27FC236}">
                <a16:creationId xmlns:a16="http://schemas.microsoft.com/office/drawing/2014/main" id="{58962B09-C4BF-36B2-ABD8-A0A90DA6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CB4A4A-5C94-40D3-B494-CAF5FE9DFA53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39944" name="Picture 3" descr="C:\Users\Minun\Pictures\201210\201210A0\25102012386.jpg">
            <a:extLst>
              <a:ext uri="{FF2B5EF4-FFF2-40B4-BE49-F238E27FC236}">
                <a16:creationId xmlns:a16="http://schemas.microsoft.com/office/drawing/2014/main" id="{97960442-DE67-6205-713E-BBF20068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740" y="405352"/>
            <a:ext cx="8283460" cy="62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7">
            <a:extLst>
              <a:ext uri="{FF2B5EF4-FFF2-40B4-BE49-F238E27FC236}">
                <a16:creationId xmlns:a16="http://schemas.microsoft.com/office/drawing/2014/main" id="{5578BBF5-BA8B-F9E8-06C5-7F25F48E7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2326" y="1603375"/>
            <a:ext cx="5400675" cy="4051300"/>
          </a:xfrm>
        </p:spPr>
      </p:pic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2F7A98AD-0D6A-57B4-1005-CB6D2693DB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7FDEDD-D20C-480F-A9AA-F897462FE191}" type="datetime1">
              <a:rPr lang="fi-FI" altLang="en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FI" sz="1000">
              <a:solidFill>
                <a:srgbClr val="7F7F7F"/>
              </a:solidFill>
            </a:endParaRPr>
          </a:p>
        </p:txBody>
      </p:sp>
      <p:sp>
        <p:nvSpPr>
          <p:cNvPr id="40965" name="Footer Placeholder 4">
            <a:extLst>
              <a:ext uri="{FF2B5EF4-FFF2-40B4-BE49-F238E27FC236}">
                <a16:creationId xmlns:a16="http://schemas.microsoft.com/office/drawing/2014/main" id="{E180C742-EF64-E23D-349A-0C89C9BA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FI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40966" name="Slide Number Placeholder 5">
            <a:extLst>
              <a:ext uri="{FF2B5EF4-FFF2-40B4-BE49-F238E27FC236}">
                <a16:creationId xmlns:a16="http://schemas.microsoft.com/office/drawing/2014/main" id="{76F14F6F-8C79-A235-C2EB-B7B959C8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36F9E8-553B-45AE-A651-5D96810FA3E1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40967" name="Picture 9">
            <a:extLst>
              <a:ext uri="{FF2B5EF4-FFF2-40B4-BE49-F238E27FC236}">
                <a16:creationId xmlns:a16="http://schemas.microsoft.com/office/drawing/2014/main" id="{19D5597E-A158-3099-4C2A-9D08107AA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4" y="1603375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1">
            <a:extLst>
              <a:ext uri="{FF2B5EF4-FFF2-40B4-BE49-F238E27FC236}">
                <a16:creationId xmlns:a16="http://schemas.microsoft.com/office/drawing/2014/main" id="{21EE22C7-054D-AAAA-426E-7F4BAB6CC6D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2332E94-2F19-B68F-D507-8A8DF5E771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2AEDE-FC85-F758-0C50-696C41D10A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2A0C9-D657-614E-710E-24D29C3D3EEC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7A6392-C307-D60F-C6D6-4FD36BE85715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Sairaalan arkipäivää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äiväyksen paikkamerkki 3">
            <a:extLst>
              <a:ext uri="{FF2B5EF4-FFF2-40B4-BE49-F238E27FC236}">
                <a16:creationId xmlns:a16="http://schemas.microsoft.com/office/drawing/2014/main" id="{F8E2AC0E-324B-83FB-3D9E-643EF3B8AB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F8DFB1-6833-488F-909D-2C8FE9F81A46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43011" name="Alatunnisteen paikkamerkki 4">
            <a:extLst>
              <a:ext uri="{FF2B5EF4-FFF2-40B4-BE49-F238E27FC236}">
                <a16:creationId xmlns:a16="http://schemas.microsoft.com/office/drawing/2014/main" id="{A53F6561-5C81-AD94-3609-F0CD0E0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43012" name="Dian numeron paikkamerkki 5">
            <a:extLst>
              <a:ext uri="{FF2B5EF4-FFF2-40B4-BE49-F238E27FC236}">
                <a16:creationId xmlns:a16="http://schemas.microsoft.com/office/drawing/2014/main" id="{329662D0-A8EA-0CEE-CB5C-32152F10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EF6D0B-3397-4E7C-AC74-001E880E8245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A69B9-8507-D349-7821-5F4F2AA24C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545" y="180578"/>
            <a:ext cx="8670755" cy="649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2128643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cs typeface="Arial" panose="020B0604020202020204" pitchFamily="34" charset="0"/>
              </a:rPr>
              <a:t>NÄÖNSUOJELU 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>
                <a:cs typeface="Arial" panose="020B0604020202020204" pitchFamily="34" charset="0"/>
              </a:rPr>
              <a:t>on </a:t>
            </a:r>
            <a:r>
              <a:rPr lang="en-US" sz="3200" b="1" dirty="0" err="1">
                <a:cs typeface="Arial" panose="020B0604020202020204" pitchFamily="34" charset="0"/>
              </a:rPr>
              <a:t>ollut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pitkään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mukana</a:t>
            </a:r>
            <a:r>
              <a:rPr lang="en-US" sz="3200" b="1" dirty="0">
                <a:cs typeface="Arial" panose="020B0604020202020204" pitchFamily="34" charset="0"/>
              </a:rPr>
              <a:t> Lions-</a:t>
            </a:r>
            <a:r>
              <a:rPr lang="en-US" sz="3200" b="1" dirty="0" err="1">
                <a:cs typeface="Arial" panose="020B0604020202020204" pitchFamily="34" charset="0"/>
              </a:rPr>
              <a:t>toiminnassa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>
                <a:cs typeface="Arial" panose="020B0604020202020204" pitchFamily="34" charset="0"/>
              </a:rPr>
              <a:t>1925 Helen Keller </a:t>
            </a:r>
            <a:r>
              <a:rPr lang="en-US" sz="3200" b="1" dirty="0" err="1">
                <a:cs typeface="Arial" panose="020B0604020202020204" pitchFamily="34" charset="0"/>
              </a:rPr>
              <a:t>haastoi</a:t>
            </a:r>
            <a:r>
              <a:rPr lang="en-US" sz="3200" b="1" dirty="0">
                <a:cs typeface="Arial" panose="020B0604020202020204" pitchFamily="34" charset="0"/>
              </a:rPr>
              <a:t> lionit “</a:t>
            </a:r>
            <a:r>
              <a:rPr lang="en-US" sz="3200" b="1" dirty="0" err="1">
                <a:cs typeface="Arial" panose="020B0604020202020204" pitchFamily="34" charset="0"/>
              </a:rPr>
              <a:t>Sokeiden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ritareiksi</a:t>
            </a:r>
            <a:r>
              <a:rPr lang="en-US" sz="3200" b="1" dirty="0">
                <a:cs typeface="Arial" panose="020B0604020202020204" pitchFamily="34" charset="0"/>
              </a:rPr>
              <a:t>”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 err="1">
                <a:cs typeface="Arial" panose="020B0604020202020204" pitchFamily="34" charset="0"/>
              </a:rPr>
              <a:t>Valkoinen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keppi</a:t>
            </a:r>
            <a:r>
              <a:rPr lang="en-US" sz="3200" b="1" dirty="0">
                <a:cs typeface="Arial" panose="020B0604020202020204" pitchFamily="34" charset="0"/>
              </a:rPr>
              <a:t> on </a:t>
            </a:r>
            <a:r>
              <a:rPr lang="en-US" sz="3200" b="1" dirty="0" err="1">
                <a:cs typeface="Arial" panose="020B0604020202020204" pitchFamily="34" charset="0"/>
              </a:rPr>
              <a:t>amerikkalaisen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klubin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presidentin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aloite</a:t>
            </a:r>
            <a:r>
              <a:rPr lang="en-US" sz="3200" b="1" dirty="0">
                <a:cs typeface="Arial" panose="020B0604020202020204" pitchFamily="34" charset="0"/>
              </a:rPr>
              <a:t> ja </a:t>
            </a:r>
            <a:r>
              <a:rPr lang="en-US" sz="3200" b="1" dirty="0" err="1">
                <a:cs typeface="Arial" panose="020B0604020202020204" pitchFamily="34" charset="0"/>
              </a:rPr>
              <a:t>kehittämä</a:t>
            </a:r>
            <a:r>
              <a:rPr lang="en-US" sz="3200" b="1" dirty="0">
                <a:cs typeface="Arial" panose="020B0604020202020204" pitchFamily="34" charset="0"/>
              </a:rPr>
              <a:t> 1930-luvulla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>
                <a:cs typeface="Arial" panose="020B0604020202020204" pitchFamily="34" charset="0"/>
              </a:rPr>
              <a:t>on </a:t>
            </a:r>
            <a:r>
              <a:rPr lang="en-US" sz="3200" b="1" dirty="0" err="1">
                <a:cs typeface="Arial" panose="020B0604020202020204" pitchFamily="34" charset="0"/>
              </a:rPr>
              <a:t>äänikirjeitä</a:t>
            </a:r>
            <a:r>
              <a:rPr lang="en-US" sz="3200" b="1" dirty="0">
                <a:cs typeface="Arial" panose="020B0604020202020204" pitchFamily="34" charset="0"/>
              </a:rPr>
              <a:t>, </a:t>
            </a:r>
            <a:r>
              <a:rPr lang="en-US" sz="3200" b="1" dirty="0" err="1">
                <a:cs typeface="Arial" panose="020B0604020202020204" pitchFamily="34" charset="0"/>
              </a:rPr>
              <a:t>opaskoirakouluja</a:t>
            </a:r>
            <a:r>
              <a:rPr lang="en-US" sz="3200" b="1" dirty="0">
                <a:cs typeface="Arial" panose="020B0604020202020204" pitchFamily="34" charset="0"/>
              </a:rPr>
              <a:t>, </a:t>
            </a:r>
            <a:r>
              <a:rPr lang="en-US" sz="3200" b="1" dirty="0" err="1">
                <a:cs typeface="Arial" panose="020B0604020202020204" pitchFamily="34" charset="0"/>
              </a:rPr>
              <a:t>ym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  <a:endParaRPr lang="en-FI" sz="3200" b="1" dirty="0">
              <a:cs typeface="Arial" panose="020B0604020202020204" pitchFamily="34" charset="0"/>
            </a:endParaRPr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B7115E-C9C7-4B91-6E92-6EBD2DAE6125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85D0A6-F0DA-2571-FEFF-924F302D7E00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8180AB-12A9-D584-8126-6ECD6308D882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41D1E0B-ECEF-99D6-A6F0-86C45C45BB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2993D-91FD-6E48-5B09-6BEB53A61D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628C7-C376-DE7D-FB91-33D19FE0DF56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C7C9E-80F6-6935-7A4E-ACB157A0E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577691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Ratnapuran NETHSETHA-</a:t>
            </a:r>
            <a:br>
              <a:rPr lang="nl-NL" sz="3200" b="1" dirty="0">
                <a:solidFill>
                  <a:srgbClr val="0070C0"/>
                </a:solidFill>
                <a:latin typeface="+mn-lt"/>
              </a:rPr>
            </a:br>
            <a:r>
              <a:rPr lang="nl-NL" sz="3200" b="1" dirty="0">
                <a:solidFill>
                  <a:srgbClr val="0070C0"/>
                </a:solidFill>
                <a:latin typeface="+mn-lt"/>
              </a:rPr>
              <a:t>silmäsairaala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37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äiväyksen paikkamerkki 3">
            <a:extLst>
              <a:ext uri="{FF2B5EF4-FFF2-40B4-BE49-F238E27FC236}">
                <a16:creationId xmlns:a16="http://schemas.microsoft.com/office/drawing/2014/main" id="{343D2683-A5D9-ACB5-D061-0EDF117AFE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71D48C-5E55-4F5F-B546-021110E2F64C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45059" name="Alatunnisteen paikkamerkki 4">
            <a:extLst>
              <a:ext uri="{FF2B5EF4-FFF2-40B4-BE49-F238E27FC236}">
                <a16:creationId xmlns:a16="http://schemas.microsoft.com/office/drawing/2014/main" id="{BF568685-DD79-1028-5913-6CE5172A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45060" name="Dian numeron paikkamerkki 5">
            <a:extLst>
              <a:ext uri="{FF2B5EF4-FFF2-40B4-BE49-F238E27FC236}">
                <a16:creationId xmlns:a16="http://schemas.microsoft.com/office/drawing/2014/main" id="{92DD782E-5B78-260D-4612-28FE3EB0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5B0A98-27A8-4980-8686-6FB9795616CC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45063" name="Picture 7" descr="C:\Users\Minun\Dropbox\Sri Lankan sairaala\Kuvat\Phaco 1.JPG">
            <a:extLst>
              <a:ext uri="{FF2B5EF4-FFF2-40B4-BE49-F238E27FC236}">
                <a16:creationId xmlns:a16="http://schemas.microsoft.com/office/drawing/2014/main" id="{FBEF598C-EFC6-2B2C-483F-C928E8B3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51742"/>
            <a:ext cx="8626311" cy="646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äiväyksen paikkamerkki 3">
            <a:extLst>
              <a:ext uri="{FF2B5EF4-FFF2-40B4-BE49-F238E27FC236}">
                <a16:creationId xmlns:a16="http://schemas.microsoft.com/office/drawing/2014/main" id="{1C275879-89E9-5B9D-022D-F0E4B8D17F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1776D4-CDD5-4E92-9FC3-996705A4521C}" type="datetime1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sp>
        <p:nvSpPr>
          <p:cNvPr id="47107" name="Alatunnisteen paikkamerkki 4">
            <a:extLst>
              <a:ext uri="{FF2B5EF4-FFF2-40B4-BE49-F238E27FC236}">
                <a16:creationId xmlns:a16="http://schemas.microsoft.com/office/drawing/2014/main" id="{FCD7A3B3-B800-1204-FC0B-58AC0475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US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47108" name="Dian numeron paikkamerkki 5">
            <a:extLst>
              <a:ext uri="{FF2B5EF4-FFF2-40B4-BE49-F238E27FC236}">
                <a16:creationId xmlns:a16="http://schemas.microsoft.com/office/drawing/2014/main" id="{937259AF-D69A-9BA5-5128-295598C7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A40A0E-E178-41AC-AE8E-E7D5FE8BBA2E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F9683174-E999-EA6C-C03A-85675D34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452" y="136525"/>
            <a:ext cx="8777460" cy="65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Date Placeholder 3">
            <a:extLst>
              <a:ext uri="{FF2B5EF4-FFF2-40B4-BE49-F238E27FC236}">
                <a16:creationId xmlns:a16="http://schemas.microsoft.com/office/drawing/2014/main" id="{E8689C1F-FBC8-62B8-088A-AF534E857A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5FD027-5512-4C4B-9914-3B3A8B784D6F}" type="datetime1">
              <a:rPr lang="fi-FI" altLang="en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FI" sz="1000">
              <a:solidFill>
                <a:srgbClr val="7F7F7F"/>
              </a:solidFill>
            </a:endParaRPr>
          </a:p>
        </p:txBody>
      </p:sp>
      <p:sp>
        <p:nvSpPr>
          <p:cNvPr id="53253" name="Footer Placeholder 4">
            <a:extLst>
              <a:ext uri="{FF2B5EF4-FFF2-40B4-BE49-F238E27FC236}">
                <a16:creationId xmlns:a16="http://schemas.microsoft.com/office/drawing/2014/main" id="{37E407D6-A24D-88F7-129E-DB85C4B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FI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53254" name="Slide Number Placeholder 5">
            <a:extLst>
              <a:ext uri="{FF2B5EF4-FFF2-40B4-BE49-F238E27FC236}">
                <a16:creationId xmlns:a16="http://schemas.microsoft.com/office/drawing/2014/main" id="{554F76EB-B959-278D-AE4E-CC9E7C8C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249501-4DF2-4D55-BDE6-BC2717D3661A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53258" name="Picture 15">
            <a:extLst>
              <a:ext uri="{FF2B5EF4-FFF2-40B4-BE49-F238E27FC236}">
                <a16:creationId xmlns:a16="http://schemas.microsoft.com/office/drawing/2014/main" id="{5004B15F-B661-158E-8123-28DE1C06D0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732" y="1677301"/>
            <a:ext cx="8765796" cy="49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F3F501-AAC8-B399-7BC4-50A5E28CC515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LC Hattonin seulontaleiri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2CD74587-6AB7-6211-B505-CF165493A2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4D8924-5A91-4951-9CDC-A1FDCD70560C}" type="datetime1">
              <a:rPr lang="fi-FI" altLang="en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FI" sz="1000">
              <a:solidFill>
                <a:srgbClr val="7F7F7F"/>
              </a:solidFill>
            </a:endParaRPr>
          </a:p>
        </p:txBody>
      </p:sp>
      <p:sp>
        <p:nvSpPr>
          <p:cNvPr id="54277" name="Footer Placeholder 4">
            <a:extLst>
              <a:ext uri="{FF2B5EF4-FFF2-40B4-BE49-F238E27FC236}">
                <a16:creationId xmlns:a16="http://schemas.microsoft.com/office/drawing/2014/main" id="{38DFA608-AC9B-4023-50AD-4816F45A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FI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54278" name="Slide Number Placeholder 5">
            <a:extLst>
              <a:ext uri="{FF2B5EF4-FFF2-40B4-BE49-F238E27FC236}">
                <a16:creationId xmlns:a16="http://schemas.microsoft.com/office/drawing/2014/main" id="{6D7028B9-A4E6-27B7-23D9-942B7050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D4AE1D-C885-41B2-9D81-6BFE23110288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54301" name="Picture 53">
            <a:extLst>
              <a:ext uri="{FF2B5EF4-FFF2-40B4-BE49-F238E27FC236}">
                <a16:creationId xmlns:a16="http://schemas.microsoft.com/office/drawing/2014/main" id="{7FE2AA44-9A4B-866D-ACCB-311F58F59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431" y="1052316"/>
            <a:ext cx="9906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Date Placeholder 3">
            <a:extLst>
              <a:ext uri="{FF2B5EF4-FFF2-40B4-BE49-F238E27FC236}">
                <a16:creationId xmlns:a16="http://schemas.microsoft.com/office/drawing/2014/main" id="{D9B6EAE5-EE5A-2290-5676-B3C9CC8F14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95434C-7BF3-45E6-B3E1-9A45ABD66962}" type="datetime1">
              <a:rPr lang="fi-FI" altLang="en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FI" sz="1000">
              <a:solidFill>
                <a:srgbClr val="7F7F7F"/>
              </a:solidFill>
            </a:endParaRPr>
          </a:p>
        </p:txBody>
      </p:sp>
      <p:sp>
        <p:nvSpPr>
          <p:cNvPr id="55301" name="Footer Placeholder 4">
            <a:extLst>
              <a:ext uri="{FF2B5EF4-FFF2-40B4-BE49-F238E27FC236}">
                <a16:creationId xmlns:a16="http://schemas.microsoft.com/office/drawing/2014/main" id="{02F99A1D-1B6D-B1F7-8BB5-72FC0E77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FI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55302" name="Slide Number Placeholder 5">
            <a:extLst>
              <a:ext uri="{FF2B5EF4-FFF2-40B4-BE49-F238E27FC236}">
                <a16:creationId xmlns:a16="http://schemas.microsoft.com/office/drawing/2014/main" id="{43E77F55-389B-1B15-41A3-567ECD38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C748CF-8F59-4EA9-93C0-07BCCB8078EE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55311" name="Picture 25">
            <a:extLst>
              <a:ext uri="{FF2B5EF4-FFF2-40B4-BE49-F238E27FC236}">
                <a16:creationId xmlns:a16="http://schemas.microsoft.com/office/drawing/2014/main" id="{31498270-A1A7-0DA2-8D73-6CAB01A699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592" y="1061055"/>
            <a:ext cx="9906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ate Placeholder 3">
            <a:extLst>
              <a:ext uri="{FF2B5EF4-FFF2-40B4-BE49-F238E27FC236}">
                <a16:creationId xmlns:a16="http://schemas.microsoft.com/office/drawing/2014/main" id="{5F703974-7621-F520-73E0-5181AFE6AA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2606AD-8DD2-422D-ACD1-FA8A439E42A2}" type="datetime1">
              <a:rPr lang="fi-FI" altLang="en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FI" sz="1000">
              <a:solidFill>
                <a:srgbClr val="7F7F7F"/>
              </a:solidFill>
            </a:endParaRP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AFCE6D17-9C2E-4807-42BC-BE93AF2B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FI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57350" name="Slide Number Placeholder 5">
            <a:extLst>
              <a:ext uri="{FF2B5EF4-FFF2-40B4-BE49-F238E27FC236}">
                <a16:creationId xmlns:a16="http://schemas.microsoft.com/office/drawing/2014/main" id="{0EAC0FD3-C954-1CA0-2A46-7145E79F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E6BF30-77EB-472D-A007-5790A7756DDD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57357" name="Picture 21">
            <a:extLst>
              <a:ext uri="{FF2B5EF4-FFF2-40B4-BE49-F238E27FC236}">
                <a16:creationId xmlns:a16="http://schemas.microsoft.com/office/drawing/2014/main" id="{1C801C84-091D-F20E-34C6-D359737CD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1046522"/>
            <a:ext cx="9906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456DC7BE-D7D9-1FC0-C054-3F3CF088CA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64FFA8-447B-4464-8D0F-04F524F29DF5}" type="datetime1">
              <a:rPr lang="fi-FI" altLang="en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21.11.2022</a:t>
            </a:fld>
            <a:endParaRPr lang="fi-FI" altLang="en-FI" sz="1000">
              <a:solidFill>
                <a:srgbClr val="7F7F7F"/>
              </a:solidFill>
            </a:endParaRPr>
          </a:p>
        </p:txBody>
      </p:sp>
      <p:sp>
        <p:nvSpPr>
          <p:cNvPr id="62469" name="Footer Placeholder 4">
            <a:extLst>
              <a:ext uri="{FF2B5EF4-FFF2-40B4-BE49-F238E27FC236}">
                <a16:creationId xmlns:a16="http://schemas.microsoft.com/office/drawing/2014/main" id="{34C3D8C7-68BC-3D33-5508-82560CFA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en-FI" sz="1000">
                <a:solidFill>
                  <a:srgbClr val="7F7F7F"/>
                </a:solidFill>
              </a:rPr>
              <a:t>PID Erkki Laine</a:t>
            </a:r>
          </a:p>
        </p:txBody>
      </p:sp>
      <p:sp>
        <p:nvSpPr>
          <p:cNvPr id="62470" name="Slide Number Placeholder 5">
            <a:extLst>
              <a:ext uri="{FF2B5EF4-FFF2-40B4-BE49-F238E27FC236}">
                <a16:creationId xmlns:a16="http://schemas.microsoft.com/office/drawing/2014/main" id="{6419EC3D-E051-92A6-FAA8-AA8CC8E8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D7F0AE-5126-43E1-BD95-834C0848CD3F}" type="slidenum">
              <a:rPr lang="fi-FI" altLang="en-US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i-FI" altLang="en-US" sz="1000">
              <a:solidFill>
                <a:srgbClr val="7F7F7F"/>
              </a:solidFill>
            </a:endParaRPr>
          </a:p>
        </p:txBody>
      </p:sp>
      <p:pic>
        <p:nvPicPr>
          <p:cNvPr id="62481" name="Picture 29">
            <a:extLst>
              <a:ext uri="{FF2B5EF4-FFF2-40B4-BE49-F238E27FC236}">
                <a16:creationId xmlns:a16="http://schemas.microsoft.com/office/drawing/2014/main" id="{AD9C145F-F456-91DF-B68E-2A8D7A328D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84981"/>
            <a:ext cx="8315325" cy="62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581596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 </a:t>
            </a:r>
            <a:endParaRPr lang="en-FI" sz="3200" b="1" dirty="0"/>
          </a:p>
          <a:p>
            <a:pPr algn="l"/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D51C37-79B5-E002-07D9-6DA28E809F6C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98914F-8014-1428-0AB1-EF866440B287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D890E-562D-5BAD-81E7-EE0F839F8C2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56C6A7-DA6E-DD34-8D84-FE3E544885A2}"/>
              </a:ext>
            </a:extLst>
          </p:cNvPr>
          <p:cNvSpPr txBox="1"/>
          <p:nvPr/>
        </p:nvSpPr>
        <p:spPr>
          <a:xfrm>
            <a:off x="1382690" y="186480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en-US" sz="3200" b="1" dirty="0"/>
              <a:t>Olimme onnekkaita saadessamme alussa </a:t>
            </a:r>
          </a:p>
          <a:p>
            <a:pPr lvl="1"/>
            <a:r>
              <a:rPr lang="fi-FI" altLang="en-US" sz="3200" b="1" dirty="0"/>
              <a:t>tilintarkastajaksi KHT Lisbet Kontulan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en-US" sz="3200" b="1" dirty="0"/>
              <a:t>tarkastaa yksistään kehitysyhteistyöhankkeita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en-US" sz="3200" b="1" dirty="0"/>
              <a:t>toimii kiinteästi UM:n kanssa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en-US" sz="3200" b="1" dirty="0"/>
              <a:t>kehui hankkeemme omakulurakennetta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en-US" sz="3200" b="1" dirty="0"/>
              <a:t>liittyi itse Lions-jäseneksi</a:t>
            </a:r>
            <a:endParaRPr lang="en-GB" altLang="en-US" sz="3200" b="1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F272F21-0724-847D-BAA7-FE6AA9285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17FDE-8C6A-DF14-CA35-E54454E4D5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511217-2518-0234-05EA-AE579B6C9273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3A44EC-F00A-6C4F-10A4-DCA9438AD768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Hanketilintarkastaja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837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D51C37-79B5-E002-07D9-6DA28E809F6C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98914F-8014-1428-0AB1-EF866440B287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D890E-562D-5BAD-81E7-EE0F839F8C2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48CD7F-BE1B-462B-95C7-5C2C0361A952}"/>
              </a:ext>
            </a:extLst>
          </p:cNvPr>
          <p:cNvSpPr txBox="1"/>
          <p:nvPr/>
        </p:nvSpPr>
        <p:spPr>
          <a:xfrm>
            <a:off x="1410306" y="2499096"/>
            <a:ext cx="85922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i-FI" sz="3200" b="1" dirty="0">
                <a:solidFill>
                  <a:schemeClr val="tx1"/>
                </a:solidFill>
              </a:rPr>
              <a:t>Suomalainen henkilö maksaa 50€ kummimaksun</a:t>
            </a:r>
          </a:p>
          <a:p>
            <a:pPr marL="457200" indent="-457200" algn="l">
              <a:buFontTx/>
              <a:buChar char="-"/>
              <a:defRPr/>
            </a:pPr>
            <a:r>
              <a:rPr lang="fi-FI" sz="3200" b="1" dirty="0"/>
              <a:t>Aikaisemmin sairaala maksoi puuttuvan osan</a:t>
            </a:r>
            <a:endParaRPr lang="fi-FI" sz="3200" b="1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/>
            </a:pPr>
            <a:r>
              <a:rPr lang="fi-FI" sz="3200" b="1" dirty="0">
                <a:solidFill>
                  <a:schemeClr val="tx1"/>
                </a:solidFill>
              </a:rPr>
              <a:t>Lisäksi, maksaja sai halutessaan leikatun potilaan nimen/kuvan</a:t>
            </a:r>
          </a:p>
          <a:p>
            <a:pPr marL="457200" indent="-457200" algn="l">
              <a:buFontTx/>
              <a:buChar char="-"/>
              <a:defRPr/>
            </a:pPr>
            <a:r>
              <a:rPr lang="fi-FI" sz="3200" b="1" dirty="0">
                <a:solidFill>
                  <a:schemeClr val="tx1"/>
                </a:solidFill>
              </a:rPr>
              <a:t>Tämä tietovälitys on lopetettu (GDPR)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0C4F70-8130-485D-60EA-12D5DF14B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D8186-DF00-3428-E9F6-71C93ABCF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FF5EAC-7EA1-4CEB-4C36-7F860329D8B3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2451A0-9E58-4631-D508-706998A4A992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Leikkauskummiohjelma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561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694777" y="1176422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/>
              <a:t>Kesällä</a:t>
            </a:r>
            <a:r>
              <a:rPr lang="en-US" sz="3200" b="1" dirty="0"/>
              <a:t> 2009 </a:t>
            </a:r>
            <a:r>
              <a:rPr lang="en-US" sz="3200" b="1" dirty="0" err="1"/>
              <a:t>perustettiin</a:t>
            </a:r>
            <a:r>
              <a:rPr lang="en-US" sz="3200" b="1" dirty="0"/>
              <a:t> </a:t>
            </a:r>
            <a:r>
              <a:rPr lang="en-US" sz="3200" b="1" dirty="0" err="1"/>
              <a:t>Suomen</a:t>
            </a:r>
            <a:r>
              <a:rPr lang="en-US" sz="3200" b="1" dirty="0"/>
              <a:t> Lions-</a:t>
            </a:r>
            <a:r>
              <a:rPr lang="en-US" sz="3200" b="1" dirty="0" err="1"/>
              <a:t>liiton</a:t>
            </a:r>
            <a:r>
              <a:rPr lang="en-US" sz="3200" b="1" dirty="0"/>
              <a:t> </a:t>
            </a:r>
            <a:r>
              <a:rPr lang="en-US" sz="3200" b="1" dirty="0" err="1"/>
              <a:t>alaisuuteen</a:t>
            </a:r>
            <a:r>
              <a:rPr lang="en-US" sz="3200" b="1" dirty="0"/>
              <a:t> SRI LANKAN LIONS-YSTÄVÄT-</a:t>
            </a:r>
            <a:r>
              <a:rPr lang="en-US" sz="3200" b="1" dirty="0" err="1"/>
              <a:t>niminen</a:t>
            </a:r>
            <a:r>
              <a:rPr lang="en-US" sz="3200" b="1" dirty="0"/>
              <a:t> (</a:t>
            </a:r>
            <a:r>
              <a:rPr lang="en-US" sz="3200" b="1" dirty="0" err="1"/>
              <a:t>rekisteröimätön</a:t>
            </a:r>
            <a:r>
              <a:rPr lang="en-US" sz="3200" b="1" dirty="0"/>
              <a:t>) </a:t>
            </a:r>
            <a:r>
              <a:rPr lang="en-US" sz="3200" b="1" dirty="0" err="1"/>
              <a:t>yhdistys</a:t>
            </a:r>
            <a:r>
              <a:rPr lang="en-US" sz="3200" b="1" dirty="0"/>
              <a:t> </a:t>
            </a:r>
            <a:r>
              <a:rPr lang="en-US" sz="3200" b="1" dirty="0" err="1"/>
              <a:t>eli</a:t>
            </a:r>
            <a:r>
              <a:rPr lang="en-US" sz="3200" b="1" dirty="0"/>
              <a:t> </a:t>
            </a:r>
            <a:r>
              <a:rPr lang="en-US" sz="3200" b="1" dirty="0" err="1"/>
              <a:t>seura</a:t>
            </a:r>
            <a:r>
              <a:rPr lang="en-US" sz="3200" b="1" dirty="0"/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/>
              <a:t>Sen </a:t>
            </a:r>
            <a:r>
              <a:rPr lang="en-US" sz="3200" b="1" dirty="0" err="1"/>
              <a:t>alkuperäinen</a:t>
            </a:r>
            <a:r>
              <a:rPr lang="en-US" sz="3200" b="1" dirty="0"/>
              <a:t> </a:t>
            </a:r>
            <a:r>
              <a:rPr lang="en-US" sz="3200" b="1" dirty="0" err="1"/>
              <a:t>tehtävä</a:t>
            </a:r>
            <a:r>
              <a:rPr lang="en-US" sz="3200" b="1" dirty="0"/>
              <a:t> </a:t>
            </a:r>
            <a:r>
              <a:rPr lang="en-US" sz="3200" b="1" dirty="0" err="1"/>
              <a:t>oli</a:t>
            </a:r>
            <a:r>
              <a:rPr lang="en-US" sz="3200" b="1" dirty="0"/>
              <a:t> </a:t>
            </a:r>
            <a:r>
              <a:rPr lang="en-US" sz="3200" b="1" dirty="0" err="1"/>
              <a:t>kerätä</a:t>
            </a:r>
            <a:r>
              <a:rPr lang="en-US" sz="3200" b="1" dirty="0"/>
              <a:t> </a:t>
            </a:r>
            <a:r>
              <a:rPr lang="en-US" sz="3200" b="1" dirty="0" err="1"/>
              <a:t>UM:n</a:t>
            </a:r>
            <a:r>
              <a:rPr lang="en-US" sz="3200" b="1" dirty="0"/>
              <a:t>  </a:t>
            </a:r>
            <a:r>
              <a:rPr lang="en-US" sz="3200" b="1" dirty="0" err="1"/>
              <a:t>apurahoihin</a:t>
            </a:r>
            <a:r>
              <a:rPr lang="en-US" sz="3200" b="1" dirty="0"/>
              <a:t> </a:t>
            </a:r>
            <a:r>
              <a:rPr lang="en-US" sz="3200" b="1" dirty="0" err="1"/>
              <a:t>liittyen</a:t>
            </a:r>
            <a:r>
              <a:rPr lang="en-US" sz="3200" b="1" dirty="0"/>
              <a:t> se </a:t>
            </a:r>
            <a:r>
              <a:rPr lang="en-US" sz="3200" b="1" dirty="0" err="1"/>
              <a:t>puuttuva</a:t>
            </a:r>
            <a:r>
              <a:rPr lang="en-US" sz="3200" b="1" dirty="0"/>
              <a:t> 15% </a:t>
            </a:r>
            <a:r>
              <a:rPr lang="en-US" sz="3200" b="1" dirty="0" err="1"/>
              <a:t>osuus</a:t>
            </a:r>
            <a:r>
              <a:rPr lang="en-US" sz="3200" b="1" dirty="0"/>
              <a:t> </a:t>
            </a:r>
            <a:r>
              <a:rPr lang="en-US" sz="3200" b="1" dirty="0" err="1"/>
              <a:t>vapaaehtoisesti</a:t>
            </a:r>
            <a:r>
              <a:rPr lang="en-US" sz="3200" b="1" dirty="0"/>
              <a:t> 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/>
              <a:t>Sen </a:t>
            </a:r>
            <a:r>
              <a:rPr lang="en-US" sz="3200" b="1" dirty="0" err="1"/>
              <a:t>nimissä</a:t>
            </a:r>
            <a:r>
              <a:rPr lang="en-US" sz="3200" b="1" dirty="0"/>
              <a:t> </a:t>
            </a:r>
            <a:r>
              <a:rPr lang="en-US" sz="3200" b="1" dirty="0" err="1"/>
              <a:t>kerättiin</a:t>
            </a:r>
            <a:r>
              <a:rPr lang="en-US" sz="3200" b="1" dirty="0"/>
              <a:t> </a:t>
            </a:r>
            <a:r>
              <a:rPr lang="en-US" sz="3200" b="1" dirty="0" err="1"/>
              <a:t>kaikki</a:t>
            </a:r>
            <a:r>
              <a:rPr lang="en-US" sz="3200" b="1" dirty="0"/>
              <a:t> </a:t>
            </a:r>
            <a:r>
              <a:rPr lang="en-US" sz="3200" b="1" dirty="0" err="1"/>
              <a:t>muu</a:t>
            </a:r>
            <a:r>
              <a:rPr lang="en-US" sz="3200" b="1" dirty="0"/>
              <a:t> </a:t>
            </a:r>
            <a:r>
              <a:rPr lang="en-US" sz="3200" b="1" dirty="0" err="1"/>
              <a:t>paitsi</a:t>
            </a:r>
            <a:r>
              <a:rPr lang="en-US" sz="3200" b="1" dirty="0"/>
              <a:t> </a:t>
            </a:r>
            <a:r>
              <a:rPr lang="en-US" sz="3200" b="1" dirty="0" err="1"/>
              <a:t>UM:n</a:t>
            </a:r>
            <a:r>
              <a:rPr lang="en-US" sz="3200" b="1" dirty="0"/>
              <a:t> </a:t>
            </a:r>
            <a:r>
              <a:rPr lang="en-US" sz="3200" b="1" dirty="0" err="1"/>
              <a:t>raha</a:t>
            </a:r>
            <a:r>
              <a:rPr lang="en-US" sz="3200" b="1" dirty="0"/>
              <a:t>, </a:t>
            </a:r>
            <a:r>
              <a:rPr lang="en-US" sz="3200" b="1" dirty="0" err="1"/>
              <a:t>yhteensä</a:t>
            </a:r>
            <a:r>
              <a:rPr lang="en-US" sz="3200" b="1" dirty="0"/>
              <a:t> </a:t>
            </a:r>
            <a:r>
              <a:rPr lang="en-US" sz="3200" b="1" dirty="0" err="1"/>
              <a:t>noin</a:t>
            </a:r>
            <a:r>
              <a:rPr lang="en-US" sz="3200" b="1" dirty="0"/>
              <a:t> 600.000 € (2009 – 2022)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 err="1"/>
              <a:t>Nykyisin</a:t>
            </a:r>
            <a:r>
              <a:rPr lang="en-US" sz="3200" b="1" dirty="0"/>
              <a:t> </a:t>
            </a:r>
            <a:r>
              <a:rPr lang="en-US" sz="3200" b="1" dirty="0" err="1"/>
              <a:t>toimintaa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</a:t>
            </a:r>
            <a:r>
              <a:rPr lang="en-US" sz="3200" b="1" dirty="0" err="1"/>
              <a:t>enää</a:t>
            </a:r>
            <a:r>
              <a:rPr lang="en-US" sz="3200" b="1" dirty="0"/>
              <a:t> </a:t>
            </a:r>
            <a:r>
              <a:rPr lang="en-US" sz="3200" b="1" dirty="0" err="1"/>
              <a:t>tehdä</a:t>
            </a:r>
            <a:r>
              <a:rPr lang="en-US" sz="3200" b="1" dirty="0"/>
              <a:t> </a:t>
            </a:r>
            <a:r>
              <a:rPr lang="en-US" sz="3200" b="1" dirty="0" err="1"/>
              <a:t>erillisenä</a:t>
            </a:r>
            <a:r>
              <a:rPr lang="en-US" sz="3200" b="1" dirty="0"/>
              <a:t> </a:t>
            </a:r>
            <a:r>
              <a:rPr lang="en-US" sz="3200" b="1" dirty="0" err="1"/>
              <a:t>yhdistyksenä</a:t>
            </a:r>
            <a:r>
              <a:rPr lang="en-US" sz="3200" b="1" dirty="0"/>
              <a:t>, </a:t>
            </a:r>
            <a:r>
              <a:rPr lang="en-US" sz="3200" b="1" dirty="0" err="1"/>
              <a:t>vaan</a:t>
            </a:r>
            <a:r>
              <a:rPr lang="en-US" sz="3200" b="1" dirty="0"/>
              <a:t> Lions-</a:t>
            </a:r>
            <a:r>
              <a:rPr lang="en-US" sz="3200" b="1" dirty="0" err="1"/>
              <a:t>liiton</a:t>
            </a:r>
            <a:r>
              <a:rPr lang="en-US" sz="3200" b="1" dirty="0"/>
              <a:t> </a:t>
            </a:r>
            <a:r>
              <a:rPr lang="en-US" sz="3200" b="1" dirty="0" err="1"/>
              <a:t>alaisena</a:t>
            </a:r>
            <a:r>
              <a:rPr lang="en-US" sz="3200" b="1" dirty="0"/>
              <a:t> </a:t>
            </a:r>
            <a:r>
              <a:rPr lang="en-US" sz="3200" b="1" dirty="0" err="1"/>
              <a:t>toimikuntana</a:t>
            </a:r>
            <a:r>
              <a:rPr lang="en-US" sz="3200" b="1" dirty="0"/>
              <a:t>.</a:t>
            </a:r>
            <a:endParaRPr lang="en-FI" sz="3200" b="1" dirty="0"/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D51C37-79B5-E002-07D9-6DA28E809F6C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98914F-8014-1428-0AB1-EF866440B287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D890E-562D-5BAD-81E7-EE0F839F8C2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675143-DBBB-C9E4-1E4F-80E0E60A8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155E1-0FD3-CB4D-6437-50247CA068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80F5A-6D6D-4D60-7195-E7928343B241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B3F2CD-41E2-3DF5-BFA6-946A1AB14C43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Sri Lankan lions-ystävät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11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B0DA1-AE53-C129-3741-842705A166B1}"/>
              </a:ext>
            </a:extLst>
          </p:cNvPr>
          <p:cNvGrpSpPr/>
          <p:nvPr/>
        </p:nvGrpSpPr>
        <p:grpSpPr>
          <a:xfrm>
            <a:off x="0" y="6499900"/>
            <a:ext cx="12192000" cy="339812"/>
            <a:chOff x="0" y="6518188"/>
            <a:chExt cx="12192000" cy="3398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48A0C0-A706-EB0C-3569-5DBFBF5C7B3C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EE0C2-DEA9-FEEC-7601-494A996258B9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634168" y="2154529"/>
            <a:ext cx="8923663" cy="387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b="1" dirty="0"/>
              <a:t>Jostain syystä Sri Lankassa esiintyy harmaakaihia melko runsaasti.</a:t>
            </a:r>
          </a:p>
          <a:p>
            <a:pPr algn="l"/>
            <a:r>
              <a:rPr lang="nl-NL" sz="3200" b="1" dirty="0"/>
              <a:t>Kun aloitimme arvioitiin 300.000 ihmisellä olevan harmaakaihia.</a:t>
            </a:r>
          </a:p>
          <a:p>
            <a:pPr algn="l"/>
            <a:r>
              <a:rPr lang="nl-NL" sz="3200" b="1" dirty="0"/>
              <a:t>Julkinen terveydenhoito pystyi leikkaamaan 43.000 potilasta vuodessa.</a:t>
            </a:r>
          </a:p>
          <a:p>
            <a:pPr algn="l"/>
            <a:r>
              <a:rPr lang="nl-NL" sz="3200" b="1" dirty="0"/>
              <a:t>Suunnilleen saman verran sairastui vuosittain lisää.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550B03-BE3B-AF7D-EF49-1E1F07E46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973" y="728336"/>
            <a:ext cx="9144000" cy="853260"/>
          </a:xfrm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+mn-lt"/>
              </a:rPr>
              <a:t>Harmaakaihitilanne</a:t>
            </a:r>
            <a:r>
              <a:rPr lang="en-GB" sz="3200" b="1" dirty="0">
                <a:solidFill>
                  <a:srgbClr val="0070C0"/>
                </a:solidFill>
                <a:latin typeface="+mn-lt"/>
              </a:rPr>
              <a:t> Sri </a:t>
            </a:r>
            <a:r>
              <a:rPr lang="en-GB" sz="3200" b="1" dirty="0" err="1">
                <a:solidFill>
                  <a:srgbClr val="0070C0"/>
                </a:solidFill>
                <a:latin typeface="+mn-lt"/>
              </a:rPr>
              <a:t>Lankassa</a:t>
            </a:r>
            <a:r>
              <a:rPr lang="en-GB" sz="3200" b="1" dirty="0">
                <a:solidFill>
                  <a:srgbClr val="0070C0"/>
                </a:solidFill>
                <a:latin typeface="+mn-lt"/>
              </a:rPr>
              <a:t> 2009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A0A679-120B-EDF1-D17C-6A1A9B84F5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6460B-C173-0A79-6A26-37F86CDBAA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4E174-A1E6-661E-9DF0-2B179F0E5986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</p:spTree>
    <p:extLst>
      <p:ext uri="{BB962C8B-B14F-4D97-AF65-F5344CB8AC3E}">
        <p14:creationId xmlns:p14="http://schemas.microsoft.com/office/powerpoint/2010/main" val="1654848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581596"/>
            <a:ext cx="9088769" cy="438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/>
              <a:t>Henkilöjäseniä</a:t>
            </a:r>
            <a:r>
              <a:rPr lang="en-US" sz="3200" b="1" dirty="0"/>
              <a:t> (=</a:t>
            </a:r>
            <a:r>
              <a:rPr lang="en-US" sz="3200" b="1" dirty="0" err="1"/>
              <a:t>kannatusmaksun</a:t>
            </a:r>
            <a:r>
              <a:rPr lang="en-US" sz="3200" b="1" dirty="0"/>
              <a:t> </a:t>
            </a:r>
            <a:r>
              <a:rPr lang="en-US" sz="3200" b="1" dirty="0" err="1"/>
              <a:t>maksaneita</a:t>
            </a:r>
            <a:r>
              <a:rPr lang="en-US" sz="3200" b="1" dirty="0"/>
              <a:t>) </a:t>
            </a:r>
          </a:p>
          <a:p>
            <a:pPr algn="l">
              <a:spcBef>
                <a:spcPts val="0"/>
              </a:spcBef>
            </a:pPr>
            <a:r>
              <a:rPr lang="en-US" sz="3200" b="1" dirty="0"/>
              <a:t>on </a:t>
            </a:r>
            <a:r>
              <a:rPr lang="en-US" sz="3200" b="1" dirty="0" err="1"/>
              <a:t>noin</a:t>
            </a:r>
            <a:r>
              <a:rPr lang="en-US" sz="3200" b="1" dirty="0"/>
              <a:t> 180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Vuotuinen</a:t>
            </a:r>
            <a:r>
              <a:rPr lang="en-US" sz="3200" b="1" dirty="0"/>
              <a:t> </a:t>
            </a:r>
            <a:r>
              <a:rPr lang="en-US" sz="3200" b="1" dirty="0" err="1"/>
              <a:t>tukimaksu</a:t>
            </a:r>
            <a:r>
              <a:rPr lang="en-US" sz="3200" b="1" dirty="0"/>
              <a:t> on 40 €/</a:t>
            </a:r>
            <a:r>
              <a:rPr lang="en-US" sz="3200" b="1" dirty="0" err="1"/>
              <a:t>vuosi</a:t>
            </a:r>
            <a:endParaRPr lang="en-US" sz="32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Lionsklubeja</a:t>
            </a:r>
            <a:r>
              <a:rPr lang="en-US" sz="3200" b="1" dirty="0"/>
              <a:t> on </a:t>
            </a:r>
            <a:r>
              <a:rPr lang="en-US" sz="3200" b="1" dirty="0" err="1"/>
              <a:t>tukemassa</a:t>
            </a:r>
            <a:r>
              <a:rPr lang="en-US" sz="3200" b="1" dirty="0"/>
              <a:t> </a:t>
            </a:r>
            <a:r>
              <a:rPr lang="en-US" sz="3200" b="1" dirty="0" err="1"/>
              <a:t>noin</a:t>
            </a:r>
            <a:r>
              <a:rPr lang="en-US" sz="3200" b="1" dirty="0"/>
              <a:t> 35. </a:t>
            </a:r>
            <a:r>
              <a:rPr lang="en-US" sz="3200" b="1" dirty="0" err="1"/>
              <a:t>Klubien</a:t>
            </a:r>
            <a:r>
              <a:rPr lang="en-US" sz="3200" b="1" dirty="0"/>
              <a:t> </a:t>
            </a:r>
            <a:r>
              <a:rPr lang="en-US" sz="3200" b="1" dirty="0" err="1"/>
              <a:t>vuotuinen</a:t>
            </a:r>
            <a:r>
              <a:rPr lang="en-US" sz="3200" b="1" dirty="0"/>
              <a:t> </a:t>
            </a:r>
            <a:r>
              <a:rPr lang="en-US" sz="3200" b="1" dirty="0" err="1"/>
              <a:t>tukimaksu</a:t>
            </a:r>
            <a:r>
              <a:rPr lang="en-US" sz="3200" b="1" dirty="0"/>
              <a:t> on 100 €/</a:t>
            </a:r>
            <a:r>
              <a:rPr lang="en-US" sz="3200" b="1" dirty="0" err="1"/>
              <a:t>vuosi</a:t>
            </a:r>
            <a:endParaRPr lang="en-US" sz="3200" b="1" dirty="0"/>
          </a:p>
          <a:p>
            <a:pPr algn="l"/>
            <a:r>
              <a:rPr lang="en-US" sz="3200" b="1" dirty="0" err="1"/>
              <a:t>Kertyvät</a:t>
            </a:r>
            <a:r>
              <a:rPr lang="en-US" sz="3200" b="1" dirty="0"/>
              <a:t> </a:t>
            </a:r>
            <a:r>
              <a:rPr lang="en-US" sz="3200" b="1" dirty="0" err="1"/>
              <a:t>noin</a:t>
            </a:r>
            <a:r>
              <a:rPr lang="en-US" sz="3200" b="1" dirty="0"/>
              <a:t> 10.000 € </a:t>
            </a:r>
            <a:r>
              <a:rPr lang="en-US" sz="3200" b="1" dirty="0" err="1"/>
              <a:t>lähetetään</a:t>
            </a:r>
            <a:r>
              <a:rPr lang="en-US" sz="3200" b="1" dirty="0"/>
              <a:t> </a:t>
            </a:r>
            <a:r>
              <a:rPr lang="en-US" sz="3200" b="1" dirty="0" err="1"/>
              <a:t>vuosittain</a:t>
            </a:r>
            <a:r>
              <a:rPr lang="en-US" sz="3200" b="1" dirty="0"/>
              <a:t>. </a:t>
            </a:r>
          </a:p>
          <a:p>
            <a:pPr algn="l"/>
            <a:r>
              <a:rPr lang="en-US" sz="3200" b="1" dirty="0" err="1"/>
              <a:t>Sillä</a:t>
            </a:r>
            <a:r>
              <a:rPr lang="en-US" sz="3200" b="1" dirty="0"/>
              <a:t> </a:t>
            </a:r>
            <a:r>
              <a:rPr lang="en-US" sz="3200" b="1" dirty="0" err="1"/>
              <a:t>saatiin</a:t>
            </a:r>
            <a:r>
              <a:rPr lang="en-US" sz="3200" b="1" dirty="0"/>
              <a:t> </a:t>
            </a:r>
            <a:r>
              <a:rPr lang="en-US" sz="3200" b="1" dirty="0" err="1"/>
              <a:t>aikaisemmin</a:t>
            </a:r>
            <a:r>
              <a:rPr lang="en-US" sz="3200" b="1" dirty="0"/>
              <a:t> n. 100 </a:t>
            </a:r>
            <a:r>
              <a:rPr lang="en-US" sz="3200" b="1" dirty="0" err="1"/>
              <a:t>ilmaisleikkausta</a:t>
            </a:r>
            <a:r>
              <a:rPr lang="en-US" sz="3200" b="1" dirty="0"/>
              <a:t> – </a:t>
            </a:r>
            <a:r>
              <a:rPr lang="en-US" sz="3200" b="1" dirty="0" err="1"/>
              <a:t>nykykurssilla</a:t>
            </a:r>
            <a:r>
              <a:rPr lang="en-US" sz="3200" b="1" dirty="0"/>
              <a:t> </a:t>
            </a:r>
            <a:r>
              <a:rPr lang="en-US" sz="3200" b="1" dirty="0" err="1"/>
              <a:t>noin</a:t>
            </a:r>
            <a:r>
              <a:rPr lang="en-US" sz="3200" b="1" dirty="0"/>
              <a:t> 170 </a:t>
            </a:r>
            <a:r>
              <a:rPr lang="en-US" sz="3200" b="1" dirty="0" err="1"/>
              <a:t>ilmaisleikkausta</a:t>
            </a:r>
            <a:r>
              <a:rPr lang="en-US" sz="3200" b="1" dirty="0"/>
              <a:t>.</a:t>
            </a:r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D51C37-79B5-E002-07D9-6DA28E809F6C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98914F-8014-1428-0AB1-EF866440B287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D890E-562D-5BAD-81E7-EE0F839F8C2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4755F3E-314D-E601-BED5-CDDF17886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1C036-5266-BADF-3783-8462DEABA6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7E03E-D3BE-0154-C2BB-CC4A3E9D53A0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B47E2-FB6D-560D-6B3D-78FA3E0FEAC4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Sri Lankan lions-ystävät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235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844698" y="2649405"/>
            <a:ext cx="9088769" cy="21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altLang="en-FI" sz="3200" b="1" dirty="0"/>
              <a:t>”Et pääse elämässä pitkälle,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altLang="en-FI" sz="3200" b="1" dirty="0"/>
              <a:t>ennen kuin alat tehdä hyviä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altLang="en-FI" sz="3200" b="1" dirty="0"/>
              <a:t>tekoja toisten hyväksi.”</a:t>
            </a:r>
            <a:endParaRPr lang="en-GB" altLang="en-FI" sz="3200" b="1" dirty="0"/>
          </a:p>
          <a:p>
            <a:pPr algn="l"/>
            <a:r>
              <a:rPr lang="en-US" sz="3200" b="1" dirty="0"/>
              <a:t> </a:t>
            </a:r>
            <a:endParaRPr lang="en-FI" sz="3200" b="1" dirty="0"/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D51C37-79B5-E002-07D9-6DA28E809F6C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98914F-8014-1428-0AB1-EF866440B287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D890E-562D-5BAD-81E7-EE0F839F8C2B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039143E-40D3-744E-E5AF-E30B00472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B29A0-354C-2C10-316E-08C5AD5C20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18918-98A8-5DCE-D64C-284D82B10558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5B90CA-C77D-5A0E-B25D-558DA54EDA54}"/>
              </a:ext>
            </a:extLst>
          </p:cNvPr>
          <p:cNvSpPr txBox="1">
            <a:spLocks/>
          </p:cNvSpPr>
          <p:nvPr/>
        </p:nvSpPr>
        <p:spPr>
          <a:xfrm>
            <a:off x="1688128" y="323162"/>
            <a:ext cx="8692417" cy="85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Melvin Jones: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6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39657" y="2329153"/>
            <a:ext cx="9312686" cy="405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NETHSETHA on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suurin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suomalainen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lions-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aktiviteetti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jonka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konkreettinen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tulos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nähtävissä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arvo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yli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1,5 M€.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Punainen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Sulka –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aktiviteettien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varat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  25 M€, on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jaettu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suomalaisille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järjestöille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eikä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niiden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lopullisesta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käytöstä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ole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tietoa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F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E60788-91A6-622A-2EAF-FDDF7A4FE815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1EB551-4922-73E5-25DE-4866155F5889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CBEC0E-8CE3-FFAF-FE34-D3E4B782631E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A822AC4-BEC4-A546-EC86-943112192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B74B22-6F49-8F02-5C52-810B5CBFB8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C7F3D2-C30D-D1FA-9993-29372EC587D5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31E8EF-1B8B-9574-BE6A-8D56E8E4FE82}"/>
              </a:ext>
            </a:extLst>
          </p:cNvPr>
          <p:cNvSpPr txBox="1">
            <a:spLocks/>
          </p:cNvSpPr>
          <p:nvPr/>
        </p:nvSpPr>
        <p:spPr>
          <a:xfrm>
            <a:off x="1236546" y="577691"/>
            <a:ext cx="9144000" cy="853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>
                <a:solidFill>
                  <a:srgbClr val="0070C0"/>
                </a:solidFill>
                <a:latin typeface="+mn-lt"/>
              </a:rPr>
              <a:t>Ratnapuran NETHSETHA-</a:t>
            </a:r>
            <a:br>
              <a:rPr lang="nl-NL" sz="3200" b="1">
                <a:solidFill>
                  <a:srgbClr val="0070C0"/>
                </a:solidFill>
                <a:latin typeface="+mn-lt"/>
              </a:rPr>
            </a:br>
            <a:r>
              <a:rPr lang="nl-NL" sz="3200" b="1">
                <a:solidFill>
                  <a:srgbClr val="0070C0"/>
                </a:solidFill>
                <a:latin typeface="+mn-lt"/>
              </a:rPr>
              <a:t>silmäsairaala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93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826265" y="2154529"/>
            <a:ext cx="10105901" cy="4180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550B03-BE3B-AF7D-EF49-1E1F07E46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973" y="728336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</a:rPr>
              <a:t>RATNAPURAN NETHSETHA</a:t>
            </a:r>
            <a:br>
              <a:rPr lang="nl-NL" sz="3200" b="1" dirty="0">
                <a:solidFill>
                  <a:srgbClr val="0070C0"/>
                </a:solidFill>
              </a:rPr>
            </a:br>
            <a:r>
              <a:rPr lang="nl-NL" sz="3200" b="1" dirty="0">
                <a:solidFill>
                  <a:srgbClr val="0070C0"/>
                </a:solidFill>
              </a:rPr>
              <a:t>SILMÄSAIRAALA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17AD13-C89D-96D5-846E-88B7E7254531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1C61BC-1B2D-8F35-6AFF-671A43A993B6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70EFF-4E45-2BFA-B3F0-CAE2D2F48500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D30A701-3161-425F-8C46-ED822639D4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998" y="269233"/>
            <a:ext cx="740558" cy="616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B6418-E21B-AC15-2C71-5D1E045AB0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820" y="1009295"/>
            <a:ext cx="637311" cy="616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29442-C925-45E3-72E7-A791E2DB403A}"/>
              </a:ext>
            </a:extLst>
          </p:cNvPr>
          <p:cNvSpPr txBox="1"/>
          <p:nvPr/>
        </p:nvSpPr>
        <p:spPr>
          <a:xfrm>
            <a:off x="11031997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84094C6-CFBF-D294-BCD2-D447F3C4A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37" y="1500696"/>
            <a:ext cx="6701356" cy="48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531345" y="1581596"/>
            <a:ext cx="9022813" cy="454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dirty="0">
              <a:cs typeface="Arial" panose="020B0604020202020204" pitchFamily="34" charset="0"/>
            </a:endParaRPr>
          </a:p>
          <a:p>
            <a:pPr algn="l"/>
            <a:r>
              <a:rPr lang="en-US" sz="3200" b="1" dirty="0" err="1">
                <a:cs typeface="Arial" panose="020B0604020202020204" pitchFamily="34" charset="0"/>
              </a:rPr>
              <a:t>Tarkoitus</a:t>
            </a:r>
            <a:r>
              <a:rPr lang="en-US" sz="3200" b="1" dirty="0">
                <a:cs typeface="Arial" panose="020B0604020202020204" pitchFamily="34" charset="0"/>
              </a:rPr>
              <a:t> on </a:t>
            </a:r>
            <a:r>
              <a:rPr lang="en-US" sz="3200" b="1" dirty="0" err="1">
                <a:cs typeface="Arial" panose="020B0604020202020204" pitchFamily="34" charset="0"/>
              </a:rPr>
              <a:t>tuottaa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vähävaraisille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harmaakaihileikkauksia</a:t>
            </a:r>
            <a:r>
              <a:rPr lang="en-US" sz="3200" b="1" dirty="0">
                <a:cs typeface="Arial" panose="020B0604020202020204" pitchFamily="34" charset="0"/>
              </a:rPr>
              <a:t> ja </a:t>
            </a:r>
            <a:r>
              <a:rPr lang="en-US" sz="3200" b="1" dirty="0" err="1">
                <a:cs typeface="Arial" panose="020B0604020202020204" pitchFamily="34" charset="0"/>
              </a:rPr>
              <a:t>muita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näönhoitopalveluita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ilmaiseksi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</a:p>
          <a:p>
            <a:pPr algn="l"/>
            <a:endParaRPr lang="en-US" sz="3200" b="1" dirty="0">
              <a:cs typeface="Arial" panose="020B0604020202020204" pitchFamily="34" charset="0"/>
            </a:endParaRPr>
          </a:p>
          <a:p>
            <a:pPr algn="l"/>
            <a:r>
              <a:rPr lang="en-US" sz="3200" b="1" dirty="0" err="1">
                <a:cs typeface="Arial" panose="020B0604020202020204" pitchFamily="34" charset="0"/>
              </a:rPr>
              <a:t>Sairaala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toimii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maksavien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potilaiden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maksutuloilla</a:t>
            </a:r>
            <a:r>
              <a:rPr lang="en-US" sz="3200" b="1" dirty="0">
                <a:cs typeface="Arial" panose="020B0604020202020204" pitchFamily="34" charset="0"/>
              </a:rPr>
              <a:t>. </a:t>
            </a:r>
            <a:r>
              <a:rPr lang="en-US" sz="3200" b="1" dirty="0" err="1">
                <a:cs typeface="Arial" panose="020B0604020202020204" pitchFamily="34" charset="0"/>
              </a:rPr>
              <a:t>Maksut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ovat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halvempia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kuin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yksityisissä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silmäsairaaloissa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708401-134D-8255-3E55-C5CE1E64D0DD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F05862-7611-FB06-73E5-4AD15F936CA4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4DF580-ACCA-1FFF-C67D-93BEC7C134DC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6B5B931-0AD0-DB36-E5D3-664D8BD84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E5DE1-295D-D798-DB4D-4F9BB10DD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203F72-25DB-E715-28C0-1EB5565007CF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3EB6AD-B1F1-DA1B-AF7D-01FB3FD0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577691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Ratnapuran NETHSETHA-</a:t>
            </a:r>
            <a:br>
              <a:rPr lang="nl-NL" sz="3200" b="1" dirty="0">
                <a:solidFill>
                  <a:srgbClr val="0070C0"/>
                </a:solidFill>
                <a:latin typeface="+mn-lt"/>
              </a:rPr>
            </a:br>
            <a:r>
              <a:rPr lang="nl-NL" sz="3200" b="1" dirty="0">
                <a:solidFill>
                  <a:srgbClr val="0070C0"/>
                </a:solidFill>
                <a:latin typeface="+mn-lt"/>
              </a:rPr>
              <a:t>silmäsairaalan tarkoitus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50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593130" y="1581595"/>
            <a:ext cx="8905945" cy="4753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Intiassa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on 200 Lions-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silmäsairaalaa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Siellä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tavoitteena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ilmaispotilaita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60% ja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maksavia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potilaita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40%.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NETHSETHA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pyrkii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samaan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Tähän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saakka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suhde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ollut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50:50.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Ennen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aloitimme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Nethsetha-hankkeen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oli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Sri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Lankassa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kolme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Lions-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silmäsairaalaa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F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1E735-089D-4626-6E3C-078E00061631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7D421D-010F-47CF-4C76-921399C0FEB7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1DE9A0-A31C-46C0-BEFD-88D195533276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67B9FF0-0A1A-8E43-2C98-5C8699E9B2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F0301-E332-FE49-7019-A27F7CB855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301C-D551-84AD-8577-088383F40B72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AFFBF9-4313-6A30-8CD8-BE9916DD5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577691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Ratnapuran NETHSETHA-</a:t>
            </a:r>
            <a:br>
              <a:rPr lang="nl-NL" sz="3200" b="1" dirty="0">
                <a:solidFill>
                  <a:srgbClr val="0070C0"/>
                </a:solidFill>
                <a:latin typeface="+mn-lt"/>
              </a:rPr>
            </a:br>
            <a:r>
              <a:rPr lang="nl-NL" sz="3200" b="1" dirty="0">
                <a:solidFill>
                  <a:srgbClr val="0070C0"/>
                </a:solidFill>
                <a:latin typeface="+mn-lt"/>
              </a:rPr>
              <a:t>silmäsairaalan potilasrakenne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73DC1-6C38-047D-3D5C-B7080C00CBCE}"/>
              </a:ext>
            </a:extLst>
          </p:cNvPr>
          <p:cNvSpPr txBox="1">
            <a:spLocks/>
          </p:cNvSpPr>
          <p:nvPr/>
        </p:nvSpPr>
        <p:spPr>
          <a:xfrm>
            <a:off x="1236546" y="398578"/>
            <a:ext cx="9144000" cy="853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73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81168C69-88C6-97A1-27F7-4520D928C9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6" y="0"/>
            <a:ext cx="808520" cy="13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302F35-14F9-89CF-4517-9984CCDFE09C}"/>
              </a:ext>
            </a:extLst>
          </p:cNvPr>
          <p:cNvSpPr txBox="1">
            <a:spLocks/>
          </p:cNvSpPr>
          <p:nvPr/>
        </p:nvSpPr>
        <p:spPr>
          <a:xfrm>
            <a:off x="1410306" y="1939244"/>
            <a:ext cx="9088769" cy="4753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RAKENNUTTAJAOSAPUOLI</a:t>
            </a: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Suomen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Lions-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liitto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ry.</a:t>
            </a: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Ulkoasiainministeriö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</a:p>
          <a:p>
            <a:pPr algn="l">
              <a:spcBef>
                <a:spcPts val="0"/>
              </a:spcBef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SAIRAALAOSAPUOLI</a:t>
            </a: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Alunperin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LC Nugegoda ja LC Nugegoda Central    </a:t>
            </a: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Myöhemmin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sairaalan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säätiön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hallitus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Trust Board ja D 306-C2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CF6203-B982-A709-59F6-24E14DA3F84F}"/>
              </a:ext>
            </a:extLst>
          </p:cNvPr>
          <p:cNvGrpSpPr/>
          <p:nvPr/>
        </p:nvGrpSpPr>
        <p:grpSpPr>
          <a:xfrm>
            <a:off x="0" y="6518188"/>
            <a:ext cx="12192000" cy="339812"/>
            <a:chOff x="0" y="6518188"/>
            <a:chExt cx="12192000" cy="339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42B12B-CAA6-467B-443A-92249965464C}"/>
                </a:ext>
              </a:extLst>
            </p:cNvPr>
            <p:cNvSpPr/>
            <p:nvPr/>
          </p:nvSpPr>
          <p:spPr>
            <a:xfrm>
              <a:off x="6096000" y="6518189"/>
              <a:ext cx="6096000" cy="3398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10-10-2022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0CBB50-96DD-AE49-9F01-112D1654964C}"/>
                </a:ext>
              </a:extLst>
            </p:cNvPr>
            <p:cNvSpPr/>
            <p:nvPr/>
          </p:nvSpPr>
          <p:spPr>
            <a:xfrm>
              <a:off x="0" y="6518188"/>
              <a:ext cx="6096000" cy="339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	PID Erkki Laine		</a:t>
              </a:r>
              <a:endParaRPr lang="en-GB" dirty="0"/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F71630-1780-4A31-6C5C-B639E37100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5" y="269233"/>
            <a:ext cx="740558" cy="61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37D6E-6A9F-8B07-02A6-AC771FEEBB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47" y="1009295"/>
            <a:ext cx="637311" cy="616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89435-D13D-B509-7315-BAF721784B8C}"/>
              </a:ext>
            </a:extLst>
          </p:cNvPr>
          <p:cNvSpPr txBox="1"/>
          <p:nvPr/>
        </p:nvSpPr>
        <p:spPr>
          <a:xfrm>
            <a:off x="10908724" y="162621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Tuettu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Suomen</a:t>
            </a:r>
            <a:r>
              <a:rPr lang="en-US" sz="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kehitysyhteistyövaroin</a:t>
            </a:r>
            <a:endParaRPr lang="en-FI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E100BF-CDB2-52F2-09B7-7EA5C8F4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46" y="398578"/>
            <a:ext cx="9144000" cy="85326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+mn-lt"/>
              </a:rPr>
              <a:t>Hallintorakenne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82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1379</Words>
  <Application>Microsoft Macintosh PowerPoint</Application>
  <PresentationFormat>Laajakuva</PresentationFormat>
  <Paragraphs>332</Paragraphs>
  <Slides>41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Ratnapuran NETHSETHA- silmäsairaala</vt:lpstr>
      <vt:lpstr>PowerPoint-esitys</vt:lpstr>
      <vt:lpstr>Ratnapuran NETHSETHA- silmäsairaala</vt:lpstr>
      <vt:lpstr>Harmaakaihitilanne Sri Lankassa 2009</vt:lpstr>
      <vt:lpstr>PowerPoint-esitys</vt:lpstr>
      <vt:lpstr>RATNAPURAN NETHSETHA SILMÄSAIRAALA</vt:lpstr>
      <vt:lpstr>Ratnapuran NETHSETHA- silmäsairaalan tarkoitus</vt:lpstr>
      <vt:lpstr>Ratnapuran NETHSETHA- silmäsairaalan potilasrakenne</vt:lpstr>
      <vt:lpstr>Hallintorakenne</vt:lpstr>
      <vt:lpstr>Kehitysyhteistyöhanke</vt:lpstr>
      <vt:lpstr>Sairaalan tilat</vt:lpstr>
      <vt:lpstr>Ensimmäinen vaihe: rakentamisen kulut</vt:lpstr>
      <vt:lpstr>Vaihe 2: Vuodet 2012-14</vt:lpstr>
      <vt:lpstr>Vaiheen 2 rahoitus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Erkki Laine</dc:creator>
  <cp:lastModifiedBy>Raino Heinonen</cp:lastModifiedBy>
  <cp:revision>45</cp:revision>
  <dcterms:created xsi:type="dcterms:W3CDTF">2022-09-22T12:29:29Z</dcterms:created>
  <dcterms:modified xsi:type="dcterms:W3CDTF">2022-11-21T12:53:13Z</dcterms:modified>
</cp:coreProperties>
</file>