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_rels/notesSlide20.xml.rels" ContentType="application/vnd.openxmlformats-package.relationships+xml"/>
  <Override PartName="/ppt/notesSlides/_rels/notesSlide15.xml.rels" ContentType="application/vnd.openxmlformats-package.relationships+xml"/>
  <Override PartName="/ppt/notesSlides/_rels/notesSlide3.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14.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media/image53.jpeg" ContentType="image/jpeg"/>
  <Override PartName="/ppt/media/image1.jpeg" ContentType="image/jpeg"/>
  <Override PartName="/ppt/media/image54.jpeg" ContentType="image/jpeg"/>
  <Override PartName="/ppt/media/image2.jpeg" ContentType="image/jpeg"/>
  <Override PartName="/ppt/media/image55.jpeg" ContentType="image/jpeg"/>
  <Override PartName="/ppt/media/image3.jpeg" ContentType="image/jpeg"/>
  <Override PartName="/ppt/media/image56.jpeg" ContentType="image/jpeg"/>
  <Override PartName="/ppt/media/image4.jpeg" ContentType="image/jpeg"/>
  <Override PartName="/ppt/media/image57.jpeg" ContentType="image/jpeg"/>
  <Override PartName="/ppt/media/image5.jpeg" ContentType="image/jpeg"/>
  <Override PartName="/ppt/media/image58.jpeg" ContentType="image/jpeg"/>
  <Override PartName="/ppt/media/image6.jpeg" ContentType="image/jpeg"/>
  <Override PartName="/ppt/media/image9.png" ContentType="image/png"/>
  <Override PartName="/ppt/media/image59.jpeg" ContentType="image/jpeg"/>
  <Override PartName="/ppt/media/image31.png" ContentType="image/png"/>
  <Override PartName="/ppt/media/image7.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39.png" ContentType="image/pn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36.jpeg" ContentType="image/jpeg"/>
  <Override PartName="/ppt/media/image25.png" ContentType="image/png"/>
  <Override PartName="/ppt/media/image26.png" ContentType="image/png"/>
  <Override PartName="/ppt/media/image27.jpeg" ContentType="image/jpeg"/>
  <Override PartName="/ppt/media/image28.jpeg" ContentType="image/jpeg"/>
  <Override PartName="/ppt/media/image29.jpeg" ContentType="image/jpeg"/>
  <Override PartName="/ppt/media/image30.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7.jpeg" ContentType="image/jpeg"/>
  <Override PartName="/ppt/media/image38.jpeg" ContentType="image/jpeg"/>
  <Override PartName="/ppt/media/image42.jpeg" ContentType="image/jpeg"/>
  <Override PartName="/ppt/media/image40.png" ContentType="image/png"/>
  <Override PartName="/ppt/media/image41.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png" ContentType="image/png"/>
  <Override PartName="/ppt/media/image52.jpeg" ContentType="image/jpeg"/>
  <Override PartName="/ppt/media/image60.jpeg" ContentType="image/jpeg"/>
  <Override PartName="/ppt/media/image61.jpeg" ContentType="image/jpeg"/>
  <Override PartName="/ppt/media/image62.jpeg" ContentType="image/jpeg"/>
  <Override PartName="/ppt/media/image63.jpeg" ContentType="image/jpe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x="12192000" cy="6858000"/>
  <p:notesSz cx="6881812"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800" spc="-1" strike="noStrike">
                <a:solidFill>
                  <a:srgbClr val="000000"/>
                </a:solidFill>
                <a:latin typeface="Calibri"/>
              </a:rPr>
              <a:t>Siirrä diaa napsauttamalla</a:t>
            </a:r>
            <a:endParaRPr b="0" lang="en-US" sz="1800" spc="-1" strike="noStrike">
              <a:solidFill>
                <a:srgbClr val="000000"/>
              </a:solidFill>
              <a:latin typeface="Calibri"/>
            </a:endParaRPr>
          </a:p>
        </p:txBody>
      </p:sp>
      <p:sp>
        <p:nvSpPr>
          <p:cNvPr id="165" name="PlaceHolder 2"/>
          <p:cNvSpPr>
            <a:spLocks noGrp="1"/>
          </p:cNvSpPr>
          <p:nvPr>
            <p:ph type="body"/>
          </p:nvPr>
        </p:nvSpPr>
        <p:spPr>
          <a:xfrm>
            <a:off x="756000" y="5078520"/>
            <a:ext cx="6047640" cy="4811040"/>
          </a:xfrm>
          <a:prstGeom prst="rect">
            <a:avLst/>
          </a:prstGeom>
        </p:spPr>
        <p:txBody>
          <a:bodyPr lIns="0" rIns="0" tIns="0" bIns="0">
            <a:noAutofit/>
          </a:bodyPr>
          <a:p>
            <a:r>
              <a:rPr b="0" lang="fi-FI" sz="2000" spc="-1" strike="noStrike">
                <a:latin typeface="Arial"/>
              </a:rPr>
              <a:t>Napsauta muokataksesi muistiinpanojen muotoilua</a:t>
            </a:r>
            <a:endParaRPr b="0" lang="fi-FI" sz="2000" spc="-1" strike="noStrike">
              <a:latin typeface="Arial"/>
            </a:endParaRPr>
          </a:p>
        </p:txBody>
      </p:sp>
      <p:sp>
        <p:nvSpPr>
          <p:cNvPr id="166" name="PlaceHolder 3"/>
          <p:cNvSpPr>
            <a:spLocks noGrp="1"/>
          </p:cNvSpPr>
          <p:nvPr>
            <p:ph type="hdr"/>
          </p:nvPr>
        </p:nvSpPr>
        <p:spPr>
          <a:xfrm>
            <a:off x="0" y="0"/>
            <a:ext cx="3280680" cy="534240"/>
          </a:xfrm>
          <a:prstGeom prst="rect">
            <a:avLst/>
          </a:prstGeom>
        </p:spPr>
        <p:txBody>
          <a:bodyPr lIns="0" rIns="0" tIns="0" bIns="0">
            <a:noAutofit/>
          </a:bodyPr>
          <a:p>
            <a:r>
              <a:rPr b="0" lang="fi-FI" sz="1400" spc="-1" strike="noStrike">
                <a:latin typeface="Times New Roman"/>
              </a:rPr>
              <a:t>&lt;ylätunniste&gt;</a:t>
            </a:r>
            <a:endParaRPr b="0" lang="fi-FI" sz="1400" spc="-1" strike="noStrike">
              <a:latin typeface="Times New Roman"/>
            </a:endParaRPr>
          </a:p>
        </p:txBody>
      </p:sp>
      <p:sp>
        <p:nvSpPr>
          <p:cNvPr id="167" name="PlaceHolder 4"/>
          <p:cNvSpPr>
            <a:spLocks noGrp="1"/>
          </p:cNvSpPr>
          <p:nvPr>
            <p:ph type="dt"/>
          </p:nvPr>
        </p:nvSpPr>
        <p:spPr>
          <a:xfrm>
            <a:off x="4278960" y="0"/>
            <a:ext cx="3280680" cy="534240"/>
          </a:xfrm>
          <a:prstGeom prst="rect">
            <a:avLst/>
          </a:prstGeom>
        </p:spPr>
        <p:txBody>
          <a:bodyPr lIns="0" rIns="0" tIns="0" bIns="0">
            <a:noAutofit/>
          </a:bodyPr>
          <a:p>
            <a:pPr algn="r"/>
            <a:r>
              <a:rPr b="0" lang="fi-FI" sz="1400" spc="-1" strike="noStrike">
                <a:latin typeface="Times New Roman"/>
              </a:rPr>
              <a:t>&lt;päivämäärä/kellonaika&gt;</a:t>
            </a:r>
            <a:endParaRPr b="0" lang="fi-FI" sz="1400" spc="-1" strike="noStrike">
              <a:latin typeface="Times New Roman"/>
            </a:endParaRPr>
          </a:p>
        </p:txBody>
      </p:sp>
      <p:sp>
        <p:nvSpPr>
          <p:cNvPr id="168" name="PlaceHolder 5"/>
          <p:cNvSpPr>
            <a:spLocks noGrp="1"/>
          </p:cNvSpPr>
          <p:nvPr>
            <p:ph type="ftr"/>
          </p:nvPr>
        </p:nvSpPr>
        <p:spPr>
          <a:xfrm>
            <a:off x="0" y="10157400"/>
            <a:ext cx="3280680" cy="534240"/>
          </a:xfrm>
          <a:prstGeom prst="rect">
            <a:avLst/>
          </a:prstGeom>
        </p:spPr>
        <p:txBody>
          <a:bodyPr lIns="0" rIns="0" tIns="0" bIns="0" anchor="b">
            <a:noAutofit/>
          </a:bodyPr>
          <a:p>
            <a:r>
              <a:rPr b="0" lang="fi-FI" sz="1400" spc="-1" strike="noStrike">
                <a:latin typeface="Times New Roman"/>
              </a:rPr>
              <a:t>&lt;alatunniste&gt;</a:t>
            </a:r>
            <a:endParaRPr b="0" lang="fi-FI" sz="1400" spc="-1" strike="noStrike">
              <a:latin typeface="Times New Roman"/>
            </a:endParaRPr>
          </a:p>
        </p:txBody>
      </p:sp>
      <p:sp>
        <p:nvSpPr>
          <p:cNvPr id="16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AB596E42-EEBD-44FF-A417-2DFBB6859AFF}" type="slidenum">
              <a:rPr b="0" lang="fi-FI" sz="1400" spc="-1" strike="noStrike">
                <a:latin typeface="Times New Roman"/>
              </a:rPr>
              <a:t>&lt;numero&gt;</a:t>
            </a:fld>
            <a:endParaRPr b="0" lang="fi-FI"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654120" y="1162080"/>
            <a:ext cx="5574960" cy="3136680"/>
          </a:xfrm>
          <a:prstGeom prst="rect">
            <a:avLst/>
          </a:prstGeom>
        </p:spPr>
      </p:sp>
      <p:sp>
        <p:nvSpPr>
          <p:cNvPr id="431" name="PlaceHolder 2"/>
          <p:cNvSpPr>
            <a:spLocks noGrp="1"/>
          </p:cNvSpPr>
          <p:nvPr>
            <p:ph type="body"/>
          </p:nvPr>
        </p:nvSpPr>
        <p:spPr>
          <a:xfrm>
            <a:off x="688320" y="4473720"/>
            <a:ext cx="5505120" cy="3660120"/>
          </a:xfrm>
          <a:prstGeom prst="rect">
            <a:avLst/>
          </a:prstGeom>
        </p:spPr>
        <p:txBody>
          <a:bodyPr lIns="92520" rIns="92520" tIns="46080" bIns="46080">
            <a:noAutofit/>
          </a:bodyPr>
          <a:p>
            <a:endParaRPr b="0" lang="fi-FI" sz="2000" spc="-1" strike="noStrike">
              <a:latin typeface="Arial"/>
            </a:endParaRPr>
          </a:p>
        </p:txBody>
      </p:sp>
      <p:sp>
        <p:nvSpPr>
          <p:cNvPr id="432"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273C99B4-2F86-4CE9-85F0-B630504890AE}"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654120" y="1162080"/>
            <a:ext cx="5574960" cy="3136680"/>
          </a:xfrm>
          <a:prstGeom prst="rect">
            <a:avLst/>
          </a:prstGeom>
        </p:spPr>
      </p:sp>
      <p:sp>
        <p:nvSpPr>
          <p:cNvPr id="434"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Active fundraising began during the last Lion year - July 1, 2017 through June 30, 2018. We’ve made significant progress, as you can see demonstrated in the table above. </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i="1" lang="fi-FI" sz="2000" spc="-1" strike="noStrike">
                <a:latin typeface="Arial"/>
              </a:rPr>
              <a:t>Point out your constitutional area’s total raised and progress against the goal, and the total grants awarded in your CA in the previous year. </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More detailed reports by multiple district and district can be found in your supplemental materials.</a:t>
            </a:r>
            <a:endParaRPr b="0" lang="fi-FI" sz="2000" spc="-1" strike="noStrike">
              <a:latin typeface="Arial"/>
            </a:endParaRPr>
          </a:p>
        </p:txBody>
      </p:sp>
      <p:sp>
        <p:nvSpPr>
          <p:cNvPr id="435"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728BB4F3-7A31-4CCF-9FA6-B2499DA1BC31}"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654120" y="1162080"/>
            <a:ext cx="5574960" cy="3136680"/>
          </a:xfrm>
          <a:prstGeom prst="rect">
            <a:avLst/>
          </a:prstGeom>
        </p:spPr>
      </p:sp>
      <p:sp>
        <p:nvSpPr>
          <p:cNvPr id="437"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i="1" lang="fi-FI" sz="2000" spc="-1" strike="noStrike">
                <a:latin typeface="Arial"/>
              </a:rPr>
              <a:t>Campaign 100: LCIF Empowering Service </a:t>
            </a:r>
            <a:r>
              <a:rPr b="0" lang="fi-FI" sz="2000" spc="-1" strike="noStrike">
                <a:latin typeface="Arial"/>
              </a:rPr>
              <a:t>is the foundation’s next transformational campaign. Through Campaign 100, we will raise US$300 million to increase our service impact; fight diabetes; and expand our global causes. Campaign 100 will allow us to serve more than two hundred million individuals per year by 2021 and ensure that Lions have the resources we need to expand our global causes and impact.</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There are many needs facing our world today. To others, the challenges may seem too great to overcome – but not to Lions. Lions see the needs of the world and respond, “We Serve.”</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Through Campaign 100:</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We will increase our service impact by:</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Expanding our current programs</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Focusing on vision, youth, disaster relief, and humanitarian causes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We will fight diabetes by:</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Reducing the prevalence of diabetes </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Improving the quality of life for those diagnosed</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We will expand our global causes by:</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Identifying the areas of greatest need and opportunity within hunger, childhood cancer, and the environment</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Conducting pilot projects </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Developing sustainable, long-term programs</a:t>
            </a:r>
            <a:endParaRPr b="0" lang="fi-FI" sz="2000" spc="-1" strike="noStrike">
              <a:latin typeface="Arial"/>
            </a:endParaRPr>
          </a:p>
          <a:p>
            <a:pPr>
              <a:lnSpc>
                <a:spcPct val="100000"/>
              </a:lnSpc>
            </a:pPr>
            <a:endParaRPr b="0" lang="fi-FI" sz="2000" spc="-1" strike="noStrike">
              <a:latin typeface="Arial"/>
            </a:endParaRPr>
          </a:p>
          <a:p>
            <a:pPr>
              <a:lnSpc>
                <a:spcPct val="100000"/>
              </a:lnSpc>
            </a:pPr>
            <a:r>
              <a:rPr b="0" lang="fi-FI" sz="2000" spc="-1" strike="noStrike">
                <a:latin typeface="Arial"/>
              </a:rPr>
              <a:t>Our goals are expansive and no individual Lion, club, or district can take them on alone; but together, empowered by our global foundation, we can.</a:t>
            </a:r>
            <a:endParaRPr b="0" lang="fi-FI" sz="2000" spc="-1" strike="noStrike">
              <a:latin typeface="Arial"/>
            </a:endParaRPr>
          </a:p>
          <a:p>
            <a:pPr>
              <a:lnSpc>
                <a:spcPct val="100000"/>
              </a:lnSpc>
            </a:pPr>
            <a:endParaRPr b="0" lang="fi-FI" sz="2000" spc="-1" strike="noStrike">
              <a:latin typeface="Arial"/>
            </a:endParaRPr>
          </a:p>
          <a:p>
            <a:pPr>
              <a:lnSpc>
                <a:spcPct val="100000"/>
              </a:lnSpc>
            </a:pPr>
            <a:endParaRPr b="0" lang="fi-FI" sz="2000" spc="-1" strike="noStrike">
              <a:latin typeface="Arial"/>
            </a:endParaRPr>
          </a:p>
          <a:p>
            <a:pPr>
              <a:lnSpc>
                <a:spcPct val="100000"/>
              </a:lnSpc>
            </a:pPr>
            <a:endParaRPr b="0" lang="fi-FI" sz="2000" spc="-1" strike="noStrike">
              <a:latin typeface="Arial"/>
            </a:endParaRPr>
          </a:p>
          <a:p>
            <a:pPr>
              <a:lnSpc>
                <a:spcPct val="100000"/>
              </a:lnSpc>
            </a:pPr>
            <a:endParaRPr b="0" lang="fi-FI" sz="2000" spc="-1" strike="noStrike">
              <a:latin typeface="Arial"/>
            </a:endParaRPr>
          </a:p>
        </p:txBody>
      </p:sp>
      <p:sp>
        <p:nvSpPr>
          <p:cNvPr id="438"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EAF71AB1-5A85-4F97-8A26-AC35C3B621E5}"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654120" y="1162080"/>
            <a:ext cx="5574960" cy="3136680"/>
          </a:xfrm>
          <a:prstGeom prst="rect">
            <a:avLst/>
          </a:prstGeom>
        </p:spPr>
      </p:sp>
      <p:sp>
        <p:nvSpPr>
          <p:cNvPr id="440"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The title of our campaign is Campaign 100: LCIF Empowering Service. You might ask, how did we come up with that title? What does it mean?</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One hundred years ago, it began with Melvin Jones. He had a vision, and Lions are still working toward that vision today. Restoring sight and preventing blindness. Mobilizing disaster relief. Creating positive learning environments for kids. Serving the disabled, the elderly, and the most vulnerable among us. These are not things that any one Lion, club or district can do alone. But together, we can.</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As Lions reflect with pride on these accomplishments, we also look to the future, toward the next 100 years. We see that the needs of the world have never been greater. We see new challenges ahead.  </a:t>
            </a:r>
            <a:endParaRPr b="0" lang="fi-FI" sz="2000" spc="-1" strike="noStrike">
              <a:latin typeface="Arial"/>
            </a:endParaRPr>
          </a:p>
          <a:p>
            <a:pPr marL="216000" indent="-216000">
              <a:lnSpc>
                <a:spcPct val="100000"/>
              </a:lnSpc>
            </a:pPr>
            <a:r>
              <a:rPr b="0" lang="fi-FI" sz="2000" spc="-1" strike="noStrike">
                <a:latin typeface="Arial"/>
              </a:rPr>
              <a:t>What if 100% of Lions contributed to this global effort?  What could your US$100 annual gift – just $2 each week – do?</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There’s nothing more important to Lions than service. It’s what we do. Of course, we don’t do it alone. Lions are empowered by LCIF. Because of LCIF, Lions have the resources we need to take on the issues we care about. Because we understand that service is both giving and doing, our impact will last for the next 100 years, and beyond.</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For all the reasons we serve, we give.</a:t>
            </a:r>
            <a:endParaRPr b="0" lang="fi-FI" sz="2000" spc="-1" strike="noStrike">
              <a:latin typeface="Arial"/>
            </a:endParaRPr>
          </a:p>
          <a:p>
            <a:pPr marL="216000" indent="-216000">
              <a:lnSpc>
                <a:spcPct val="100000"/>
              </a:lnSpc>
            </a:pPr>
            <a:endParaRPr b="0" lang="fi-FI" sz="2000" spc="-1" strike="noStrike">
              <a:latin typeface="Arial"/>
            </a:endParaRPr>
          </a:p>
        </p:txBody>
      </p:sp>
      <p:sp>
        <p:nvSpPr>
          <p:cNvPr id="441"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26719C04-4251-4294-92CE-A1A25F406D80}"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654120" y="1162080"/>
            <a:ext cx="5574960" cy="3136680"/>
          </a:xfrm>
          <a:prstGeom prst="rect">
            <a:avLst/>
          </a:prstGeom>
        </p:spPr>
      </p:sp>
      <p:sp>
        <p:nvSpPr>
          <p:cNvPr id="443"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Those of you who attended convention or have seen videos may have seen campaign ambassadors asking, What can your US$100 do? To help you think about the impact of the campaign on a specific level, we’ve provided examples of what kinds of projects a gift of US$100 can make possible:</a:t>
            </a:r>
            <a:endParaRPr b="0" lang="fi-FI" sz="2000" spc="-1" strike="noStrike">
              <a:latin typeface="Arial"/>
            </a:endParaRPr>
          </a:p>
        </p:txBody>
      </p:sp>
      <p:sp>
        <p:nvSpPr>
          <p:cNvPr id="444"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A2A3BAEE-DC68-42ED-81A7-41CA87A18E1D}"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654120" y="1162080"/>
            <a:ext cx="5574960" cy="3136680"/>
          </a:xfrm>
          <a:prstGeom prst="rect">
            <a:avLst/>
          </a:prstGeom>
        </p:spPr>
      </p:sp>
      <p:sp>
        <p:nvSpPr>
          <p:cNvPr id="446"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Targets will be used next year. Your overall minimum target is simply based on the members in your multiple district or district, multiplied by the minimum goal per-member average we need to reach our goal – US$250 per member.</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The annual target for next year is your overall target, divided by three.</a:t>
            </a:r>
            <a:endParaRPr b="0" lang="fi-FI" sz="2000" spc="-1" strike="noStrike">
              <a:latin typeface="Arial"/>
            </a:endParaRPr>
          </a:p>
        </p:txBody>
      </p:sp>
      <p:sp>
        <p:nvSpPr>
          <p:cNvPr id="447"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F834376D-87C8-4B49-8DBB-E08D3C2A4F0E}"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654120" y="1162080"/>
            <a:ext cx="5574960" cy="3136680"/>
          </a:xfrm>
          <a:prstGeom prst="rect">
            <a:avLst/>
          </a:prstGeom>
        </p:spPr>
      </p:sp>
      <p:sp>
        <p:nvSpPr>
          <p:cNvPr id="449"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Campaign 100 is a tremendous opportunity not only to enable Lion service, but also to change the way Lions think about giving and service. This effort will truly transform LCIF in four key ways:</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Increase Lion Awareness and Support of LCIF </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Lions will learn more about what the foundation does, the work it supports, and be invited to translate that awareness into a personal gift. Our collective service, worldwide, is strengthened as more Lions participate as donors to </a:t>
            </a:r>
            <a:r>
              <a:rPr b="0" i="1" lang="fi-FI" sz="2000" spc="-1" strike="noStrike">
                <a:latin typeface="Arial"/>
              </a:rPr>
              <a:t>our</a:t>
            </a:r>
            <a:r>
              <a:rPr b="0" lang="fi-FI" sz="2000" spc="-1" strike="noStrike">
                <a:latin typeface="Arial"/>
              </a:rPr>
              <a:t> foundation.</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Expand Our Impact in the World</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Campaign 100 offers an opportunity to increase Lions’ service impact, tackle the modern health crisis of diabetes, and support our expanded global causes.</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Increase Non-Lion, Corporate, and Foundation Awareness and Support</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With a broader scope of focus in the new Global Causes, LCIF’s priorities will align with the funding priorities of more organizations than ever before.</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Promote Monthly and Electronic Giving</a:t>
            </a:r>
            <a:endParaRPr b="0" lang="fi-FI" sz="2000" spc="-1" strike="noStrike">
              <a:latin typeface="Arial"/>
            </a:endParaRPr>
          </a:p>
          <a:p>
            <a:pPr lvl="1" marL="635400" indent="-172800">
              <a:lnSpc>
                <a:spcPct val="100000"/>
              </a:lnSpc>
              <a:buClr>
                <a:srgbClr val="000000"/>
              </a:buClr>
              <a:buFont typeface="Arial"/>
              <a:buChar char="•"/>
            </a:pPr>
            <a:r>
              <a:rPr b="0" lang="fi-FI" sz="2000" spc="-1" strike="noStrike">
                <a:latin typeface="Arial"/>
              </a:rPr>
              <a:t>Online and digital platforms are increasingly common methods of giving. Automated monthly contributions offer a simple way to establish long-term giving habits. Small monthly gifts will be promoted, creating a transformational impact on the foundation.</a:t>
            </a:r>
            <a:endParaRPr b="0" lang="fi-FI" sz="2000" spc="-1" strike="noStrike">
              <a:latin typeface="Arial"/>
            </a:endParaRPr>
          </a:p>
          <a:p>
            <a:pPr marL="462240">
              <a:lnSpc>
                <a:spcPct val="100000"/>
              </a:lnSpc>
            </a:pPr>
            <a:endParaRPr b="0" lang="fi-FI" sz="2000" spc="-1" strike="noStrike">
              <a:latin typeface="Arial"/>
            </a:endParaRPr>
          </a:p>
          <a:p>
            <a:pPr marL="462240">
              <a:lnSpc>
                <a:spcPct val="100000"/>
              </a:lnSpc>
            </a:pPr>
            <a:r>
              <a:rPr b="0" lang="fi-FI" sz="2000" spc="-1" strike="noStrike">
                <a:latin typeface="Arial"/>
              </a:rPr>
              <a:t>These additional objectives will help us to strengthen the foundation and ensure our success long into the future.</a:t>
            </a:r>
            <a:endParaRPr b="0" lang="fi-FI" sz="2000" spc="-1" strike="noStrike">
              <a:latin typeface="Arial"/>
            </a:endParaRPr>
          </a:p>
        </p:txBody>
      </p:sp>
      <p:sp>
        <p:nvSpPr>
          <p:cNvPr id="450"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CBDFFDFF-F492-4D95-A42D-B34E59D8F4CA}"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654120" y="1162080"/>
            <a:ext cx="5574960" cy="3136680"/>
          </a:xfrm>
          <a:prstGeom prst="rect">
            <a:avLst/>
          </a:prstGeom>
        </p:spPr>
      </p:sp>
      <p:sp>
        <p:nvSpPr>
          <p:cNvPr id="452"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So, Lions may ask – how are we asked to participate? </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Lions can participate in the campaign and support the foundation in three key ways:</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They can donate:</a:t>
            </a:r>
            <a:r>
              <a:rPr b="0" lang="fi-FI" sz="2000" spc="-1" strike="noStrike">
                <a:latin typeface="Arial"/>
              </a:rPr>
              <a:t> Lions are our biggest supporters and provide the vast majority of contributions. Lion donations sustain the foundation and make our work possible.</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They can advocate:</a:t>
            </a:r>
            <a:r>
              <a:rPr b="0" lang="fi-FI" sz="2000" spc="-1" strike="noStrike">
                <a:latin typeface="Arial"/>
              </a:rPr>
              <a:t> Lions are better than anyone at telling our story and sharing the message and impact of our work.</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They can volunteer:</a:t>
            </a:r>
            <a:r>
              <a:rPr b="0" lang="fi-FI" sz="2000" spc="-1" strike="noStrike">
                <a:latin typeface="Arial"/>
              </a:rPr>
              <a:t> Lions implement the projects that the foundation supports. Lion service allows us to achieve the goals of our programs.</a:t>
            </a:r>
            <a:endParaRPr b="0" lang="fi-FI" sz="2000" spc="-1" strike="noStrike">
              <a:latin typeface="Arial"/>
            </a:endParaRPr>
          </a:p>
          <a:p>
            <a:pPr>
              <a:lnSpc>
                <a:spcPct val="100000"/>
              </a:lnSpc>
            </a:pPr>
            <a:endParaRPr b="0" lang="fi-FI" sz="2000" spc="-1" strike="noStrike">
              <a:latin typeface="Arial"/>
            </a:endParaRPr>
          </a:p>
        </p:txBody>
      </p:sp>
      <p:sp>
        <p:nvSpPr>
          <p:cNvPr id="453"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D60218A2-F834-4AB3-897F-70F173C48999}"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Img"/>
          </p:nvPr>
        </p:nvSpPr>
        <p:spPr>
          <a:xfrm>
            <a:off x="654120" y="1162080"/>
            <a:ext cx="5574960" cy="3136680"/>
          </a:xfrm>
          <a:prstGeom prst="rect">
            <a:avLst/>
          </a:prstGeom>
        </p:spPr>
      </p:sp>
      <p:sp>
        <p:nvSpPr>
          <p:cNvPr id="455"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1" lang="fi-FI" sz="2000" spc="-1" strike="noStrike">
                <a:latin typeface="Arial"/>
              </a:rPr>
              <a:t>Model Clubs lead the way and set an example for all clubs</a:t>
            </a:r>
            <a:r>
              <a:rPr b="0" lang="fi-FI" sz="2000" spc="-1" strike="noStrike">
                <a:latin typeface="Arial"/>
              </a:rPr>
              <a:t> by setting a challenging goal well above and beyond the minimum per-member average and by raising funds through a variety of strategies. Model Clubs are willing to challenge themselves and stand out among other clubs for their efforts.</a:t>
            </a:r>
            <a:endParaRPr b="0" lang="fi-FI" sz="2000" spc="-1" strike="noStrike">
              <a:latin typeface="Arial"/>
            </a:endParaRPr>
          </a:p>
        </p:txBody>
      </p:sp>
      <p:sp>
        <p:nvSpPr>
          <p:cNvPr id="456"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9D2D18D0-76B4-4003-8066-82316083D94B}"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Img"/>
          </p:nvPr>
        </p:nvSpPr>
        <p:spPr>
          <a:xfrm>
            <a:off x="654120" y="1162080"/>
            <a:ext cx="5574960" cy="3136680"/>
          </a:xfrm>
          <a:prstGeom prst="rect">
            <a:avLst/>
          </a:prstGeom>
        </p:spPr>
      </p:sp>
      <p:sp>
        <p:nvSpPr>
          <p:cNvPr id="458"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We know that recognition is an important motivator for many Lions to give. But we want to offer a few reminders as to what recognition is – and what it isn’t:</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Recognition is offered to donors to thank them for their support and sacrifice.</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Recognition can take multiple forms: as a physical item, in publications, through personal communications, in presentations at events, or a combination of each.</a:t>
            </a:r>
            <a:endParaRPr b="0" lang="fi-FI" sz="2000" spc="-1" strike="noStrike">
              <a:latin typeface="Arial"/>
            </a:endParaRPr>
          </a:p>
          <a:p>
            <a:pPr marL="173160" indent="-172800">
              <a:lnSpc>
                <a:spcPct val="100000"/>
              </a:lnSpc>
              <a:buClr>
                <a:srgbClr val="000000"/>
              </a:buClr>
              <a:buFont typeface="Arial"/>
              <a:buChar char="•"/>
            </a:pPr>
            <a:r>
              <a:rPr b="1" lang="fi-FI" sz="2000" spc="-1" strike="noStrike">
                <a:latin typeface="Arial"/>
              </a:rPr>
              <a:t>Recognition is </a:t>
            </a:r>
            <a:r>
              <a:rPr b="1" i="1" lang="fi-FI" sz="2000" spc="-1" strike="noStrike">
                <a:latin typeface="Arial"/>
              </a:rPr>
              <a:t>not </a:t>
            </a:r>
            <a:r>
              <a:rPr b="1" lang="fi-FI" sz="2000" spc="-1" strike="noStrike">
                <a:latin typeface="Arial"/>
              </a:rPr>
              <a:t>purchased. </a:t>
            </a:r>
            <a:r>
              <a:rPr b="0" lang="fi-FI" sz="2000" spc="-1" strike="noStrike">
                <a:latin typeface="Arial"/>
              </a:rPr>
              <a:t>As an example, you cannot buy a Melvin Jones Fellowship. It is offered as a way to say thank you. It is not the result of a transaction.</a:t>
            </a:r>
            <a:endParaRPr b="0" lang="fi-FI" sz="2000" spc="-1" strike="noStrike">
              <a:latin typeface="Arial"/>
            </a:endParaRPr>
          </a:p>
          <a:p>
            <a:pPr>
              <a:lnSpc>
                <a:spcPct val="100000"/>
              </a:lnSpc>
            </a:pPr>
            <a:endParaRPr b="0" lang="fi-FI" sz="2000" spc="-1" strike="noStrike">
              <a:latin typeface="Arial"/>
            </a:endParaRPr>
          </a:p>
          <a:p>
            <a:pPr>
              <a:lnSpc>
                <a:spcPct val="100000"/>
              </a:lnSpc>
            </a:pPr>
            <a:endParaRPr b="0" lang="fi-FI" sz="2000" spc="-1" strike="noStrike">
              <a:latin typeface="Arial"/>
            </a:endParaRPr>
          </a:p>
        </p:txBody>
      </p:sp>
      <p:sp>
        <p:nvSpPr>
          <p:cNvPr id="459"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7DD095C1-D37C-4F37-9324-6F9BE3D3AB50}"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Img"/>
          </p:nvPr>
        </p:nvSpPr>
        <p:spPr>
          <a:xfrm>
            <a:off x="654120" y="1162080"/>
            <a:ext cx="5574960" cy="3136680"/>
          </a:xfrm>
          <a:prstGeom prst="rect">
            <a:avLst/>
          </a:prstGeom>
        </p:spPr>
      </p:sp>
      <p:sp>
        <p:nvSpPr>
          <p:cNvPr id="461" name="PlaceHolder 2"/>
          <p:cNvSpPr>
            <a:spLocks noGrp="1"/>
          </p:cNvSpPr>
          <p:nvPr>
            <p:ph type="body"/>
          </p:nvPr>
        </p:nvSpPr>
        <p:spPr>
          <a:xfrm>
            <a:off x="688320" y="4473720"/>
            <a:ext cx="5505120" cy="3660120"/>
          </a:xfrm>
          <a:prstGeom prst="rect">
            <a:avLst/>
          </a:prstGeom>
        </p:spPr>
        <p:txBody>
          <a:bodyPr lIns="92520" rIns="92520" tIns="46080" bIns="46080">
            <a:normAutofit/>
          </a:bodyPr>
          <a:p>
            <a:endParaRPr b="0" lang="fi-FI" sz="2000" spc="-1" strike="noStrike">
              <a:latin typeface="Arial"/>
            </a:endParaRPr>
          </a:p>
        </p:txBody>
      </p:sp>
      <p:sp>
        <p:nvSpPr>
          <p:cNvPr id="462"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CB880DA3-81D4-4DF7-8270-7205B1858D86}"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Img"/>
          </p:nvPr>
        </p:nvSpPr>
        <p:spPr>
          <a:xfrm>
            <a:off x="654120" y="1162080"/>
            <a:ext cx="5574960" cy="3136680"/>
          </a:xfrm>
          <a:prstGeom prst="rect">
            <a:avLst/>
          </a:prstGeom>
        </p:spPr>
      </p:sp>
      <p:sp>
        <p:nvSpPr>
          <p:cNvPr id="464"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We will offer new recognition during the campaign to thank donors for their generosity during this crucial effort. </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All donations, whether one-time or pledges, will be eligible for the recognition described above and in your manuals.</a:t>
            </a:r>
            <a:endParaRPr b="0" lang="fi-FI" sz="2000" spc="-1" strike="noStrike">
              <a:latin typeface="Arial"/>
            </a:endParaRPr>
          </a:p>
        </p:txBody>
      </p:sp>
      <p:sp>
        <p:nvSpPr>
          <p:cNvPr id="465"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39F9DAFF-A01A-4CFF-AF83-5555DB31132F}"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sldImg"/>
          </p:nvPr>
        </p:nvSpPr>
        <p:spPr>
          <a:xfrm>
            <a:off x="654120" y="1162080"/>
            <a:ext cx="5574960" cy="3136680"/>
          </a:xfrm>
          <a:prstGeom prst="rect">
            <a:avLst/>
          </a:prstGeom>
        </p:spPr>
      </p:sp>
      <p:sp>
        <p:nvSpPr>
          <p:cNvPr id="467"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In addition, donors who commit to making a pledge on an annual or monthly basis will be eligible for additional recognition above and beyond that on the previous slide. This includes special gifts, beyond their pins and certificates.</a:t>
            </a:r>
            <a:endParaRPr b="0" lang="fi-FI" sz="2000" spc="-1" strike="noStrike">
              <a:latin typeface="Arial"/>
            </a:endParaRPr>
          </a:p>
        </p:txBody>
      </p:sp>
      <p:sp>
        <p:nvSpPr>
          <p:cNvPr id="468"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49F953D5-9EA0-44AF-A84B-83641087E1FF}"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sldImg"/>
          </p:nvPr>
        </p:nvSpPr>
        <p:spPr>
          <a:xfrm>
            <a:off x="654120" y="1162080"/>
            <a:ext cx="5574960" cy="3136680"/>
          </a:xfrm>
          <a:prstGeom prst="rect">
            <a:avLst/>
          </a:prstGeom>
        </p:spPr>
      </p:sp>
      <p:sp>
        <p:nvSpPr>
          <p:cNvPr id="470"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Model Club recognition is determined by the overall per-member average the club has achieved. All Model Clubs will receive written and public recognition, a certificate, and a banner patch, customized to their overall level of achievement.</a:t>
            </a:r>
            <a:endParaRPr b="0" lang="fi-FI" sz="2000" spc="-1" strike="noStrike">
              <a:latin typeface="Arial"/>
            </a:endParaRPr>
          </a:p>
        </p:txBody>
      </p:sp>
      <p:sp>
        <p:nvSpPr>
          <p:cNvPr id="471"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3063F8F5-7EEE-40A5-82BB-9D8F61F92254}"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PlaceHolder 1"/>
          <p:cNvSpPr>
            <a:spLocks noGrp="1"/>
          </p:cNvSpPr>
          <p:nvPr>
            <p:ph type="sldImg"/>
          </p:nvPr>
        </p:nvSpPr>
        <p:spPr>
          <a:xfrm>
            <a:off x="654120" y="1162080"/>
            <a:ext cx="5574960" cy="3136680"/>
          </a:xfrm>
          <a:prstGeom prst="rect">
            <a:avLst/>
          </a:prstGeom>
        </p:spPr>
      </p:sp>
      <p:sp>
        <p:nvSpPr>
          <p:cNvPr id="473"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A few important reminders: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All gifts and pledges made to the campaign will be eligible for Melvin Jones and Progressive Melvin Jones Fellowship credits. This recognition will continue to be distributed over the course of the campaign.</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All club and district recognition – such as 100% MJF Clubs, or 100% Participating Member Districts – will remain in place during the campaign</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A complete description of these opportunities can be found in your manual</a:t>
            </a:r>
            <a:endParaRPr b="0" lang="fi-FI" sz="2000" spc="-1" strike="noStrike">
              <a:latin typeface="Arial"/>
            </a:endParaRPr>
          </a:p>
        </p:txBody>
      </p:sp>
      <p:sp>
        <p:nvSpPr>
          <p:cNvPr id="474"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D2C1C8E2-DF8F-475D-94A8-257F6F030DED}"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PlaceHolder 1"/>
          <p:cNvSpPr>
            <a:spLocks noGrp="1"/>
          </p:cNvSpPr>
          <p:nvPr>
            <p:ph type="sldImg"/>
          </p:nvPr>
        </p:nvSpPr>
        <p:spPr>
          <a:xfrm>
            <a:off x="654120" y="1162080"/>
            <a:ext cx="5574960" cy="3136680"/>
          </a:xfrm>
          <a:prstGeom prst="rect">
            <a:avLst/>
          </a:prstGeom>
        </p:spPr>
      </p:sp>
      <p:sp>
        <p:nvSpPr>
          <p:cNvPr id="476"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LCIF makes grants in four overall categories: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Humanitarian Grants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SightFirst Grants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Disaster Relief Grants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New Grants</a:t>
            </a:r>
            <a:endParaRPr b="0" lang="fi-FI" sz="2000" spc="-1" strike="noStrike">
              <a:latin typeface="Arial"/>
            </a:endParaRPr>
          </a:p>
          <a:p>
            <a:pPr>
              <a:lnSpc>
                <a:spcPct val="100000"/>
              </a:lnSpc>
            </a:pPr>
            <a:r>
              <a:rPr b="0" lang="fi-FI" sz="2000" spc="-1" strike="noStrike">
                <a:latin typeface="Arial"/>
              </a:rPr>
              <a:t>Several grants fall under each of those categories. Some grants, like Matching Grants, are more flexible, offering a broader range of opportunities and projects that could qualify. Others must meet more specific requirements, such as Lions Quest or Major Catastrophe grants.</a:t>
            </a:r>
            <a:endParaRPr b="0" lang="fi-FI" sz="2000" spc="-1" strike="noStrike">
              <a:latin typeface="Arial"/>
            </a:endParaRPr>
          </a:p>
          <a:p>
            <a:pPr>
              <a:lnSpc>
                <a:spcPct val="100000"/>
              </a:lnSpc>
            </a:pPr>
            <a:endParaRPr b="0" lang="fi-FI" sz="2000" spc="-1" strike="noStrike">
              <a:latin typeface="Arial"/>
            </a:endParaRPr>
          </a:p>
          <a:p>
            <a:pPr>
              <a:lnSpc>
                <a:spcPct val="100000"/>
              </a:lnSpc>
            </a:pPr>
            <a:r>
              <a:rPr b="0" lang="fi-FI" sz="2000" spc="-1" strike="noStrike">
                <a:latin typeface="Arial"/>
              </a:rPr>
              <a:t>If you identify a project that you think might qualify, please contact your LCIF staff liaison and connect with the program team as early as possible. LCIF staff are here to help you at every step of the process, confirm if a project may be eligible, and help you with the application process.</a:t>
            </a:r>
            <a:endParaRPr b="0" lang="fi-FI" sz="2000" spc="-1" strike="noStrike">
              <a:latin typeface="Arial"/>
            </a:endParaRPr>
          </a:p>
        </p:txBody>
      </p:sp>
      <p:sp>
        <p:nvSpPr>
          <p:cNvPr id="477"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58D1BAB1-45E1-403D-9E1A-F3030043CA48}"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654120" y="1162080"/>
            <a:ext cx="5574960" cy="3136680"/>
          </a:xfrm>
          <a:prstGeom prst="rect">
            <a:avLst/>
          </a:prstGeom>
        </p:spPr>
      </p:sp>
      <p:sp>
        <p:nvSpPr>
          <p:cNvPr id="428"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Thanks to the selfless sacrifice and dedication of thousands of Lions, LCIF has been able to grant more than US$1 billion to Lions service projects and partnerships around the world. The generosity of the Lions community has allowed LCIF to give sight, to support youth, to provide disaster relief, and to address a wide range of humanitarian needs.</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Some may ask, why should we give to LCIF? We already support other causes. It’s important to remember that the foundation empowers service. Individually, we serve with our clubs and make differences in our local communities. LCIF allows us to extend and magnify that impact on a global scale.</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LCIF is your foundation. It belongs to every Lion, and empowers the service and impact of Lions everywhere. The success of LCIF is truly the success of our global community of Lions.</a:t>
            </a:r>
            <a:endParaRPr b="0" lang="fi-FI" sz="2000" spc="-1" strike="noStrike">
              <a:latin typeface="Arial"/>
            </a:endParaRPr>
          </a:p>
        </p:txBody>
      </p:sp>
      <p:sp>
        <p:nvSpPr>
          <p:cNvPr id="429"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D6E26368-6826-4C3B-8235-5560C7D0A6E7}"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sldImg"/>
          </p:nvPr>
        </p:nvSpPr>
        <p:spPr>
          <a:xfrm>
            <a:off x="654120" y="1162080"/>
            <a:ext cx="5574960" cy="3136680"/>
          </a:xfrm>
          <a:prstGeom prst="rect">
            <a:avLst/>
          </a:prstGeom>
        </p:spPr>
      </p:sp>
      <p:sp>
        <p:nvSpPr>
          <p:cNvPr id="479"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Although each grant has different requirements, keep in mind these guidelines before you apply:</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Contact LCIF staff as early as possible</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Projects must address a major need, serve a large population, be cost-effective, and be beyond local fundraising capacity.</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Projects require significant matching funds contributed by local Lions. All projects must demonstrate local Lion financial support.</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The district cabinet must support the project, in writing.</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All projects must submit a final report once completed..</a:t>
            </a:r>
            <a:endParaRPr b="0" lang="fi-FI" sz="2000" spc="-1" strike="noStrike">
              <a:latin typeface="Arial"/>
            </a:endParaRPr>
          </a:p>
        </p:txBody>
      </p:sp>
      <p:sp>
        <p:nvSpPr>
          <p:cNvPr id="480"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D7A8D919-AB10-4801-9B91-A6C86C5B8367}"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type="sldImg"/>
          </p:nvPr>
        </p:nvSpPr>
        <p:spPr>
          <a:xfrm>
            <a:off x="654120" y="1162080"/>
            <a:ext cx="5574960" cy="3136680"/>
          </a:xfrm>
          <a:prstGeom prst="rect">
            <a:avLst/>
          </a:prstGeom>
        </p:spPr>
      </p:sp>
      <p:sp>
        <p:nvSpPr>
          <p:cNvPr id="482"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Club LCIF coordinators will play a key role in ensuring that every club participates in Campaign 100</a:t>
            </a:r>
            <a:r>
              <a:rPr b="0" i="1" lang="fi-FI" sz="2000" spc="-1" strike="noStrike">
                <a:latin typeface="Arial"/>
              </a:rPr>
              <a:t> </a:t>
            </a:r>
            <a:r>
              <a:rPr b="0" lang="fi-FI" sz="2000" spc="-1" strike="noStrike">
                <a:latin typeface="Arial"/>
              </a:rPr>
              <a:t>to the best of their ability. </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All clubs are required to select a member to serve as their coordinator. If the club does not name a member to this role and record it in MyLCI by August 1 of each year, the immediate past club president will automatically be named the club LCIF coordinator.</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Club LCIF coordinators have a number of important responsibilities: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Implement LCIF fundraising strategies in their club</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Educate fellow members and the local community about the importance and impact of LCIF locally, regionally, and around the world</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Track the club’s progress towards benchmarks and goals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Encourage fellow members to support LCIF in all aspects of fundraising</a:t>
            </a:r>
            <a:endParaRPr b="0" lang="fi-FI" sz="2000" spc="-1" strike="noStrike">
              <a:latin typeface="Arial"/>
            </a:endParaRPr>
          </a:p>
          <a:p>
            <a:pPr>
              <a:lnSpc>
                <a:spcPct val="100000"/>
              </a:lnSpc>
            </a:pPr>
            <a:r>
              <a:rPr b="0" lang="fi-FI" sz="2000" spc="-1" strike="noStrike">
                <a:latin typeface="Arial"/>
              </a:rPr>
              <a:t>Club LCIF coordinators will be your first point of contact when looking to engage a club, and should take ownership of the success of Campaign 100 in their club.</a:t>
            </a:r>
            <a:endParaRPr b="0" lang="fi-FI" sz="2000" spc="-1" strike="noStrike">
              <a:latin typeface="Arial"/>
            </a:endParaRPr>
          </a:p>
          <a:p>
            <a:pPr>
              <a:lnSpc>
                <a:spcPct val="100000"/>
              </a:lnSpc>
            </a:pPr>
            <a:endParaRPr b="0" lang="fi-FI" sz="2000" spc="-1" strike="noStrike">
              <a:latin typeface="Arial"/>
            </a:endParaRPr>
          </a:p>
        </p:txBody>
      </p:sp>
      <p:sp>
        <p:nvSpPr>
          <p:cNvPr id="483"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C83A96FE-B38E-418A-A3D6-D2F69E877C66}"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type="sldImg"/>
          </p:nvPr>
        </p:nvSpPr>
        <p:spPr>
          <a:xfrm>
            <a:off x="654120" y="1162080"/>
            <a:ext cx="5574960" cy="3136680"/>
          </a:xfrm>
          <a:prstGeom prst="rect">
            <a:avLst/>
          </a:prstGeom>
        </p:spPr>
      </p:sp>
      <p:sp>
        <p:nvSpPr>
          <p:cNvPr id="485"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District coordinators will be responsible for training each of their club coordinators each year. Training materials will be provided to you separately. As you plan the length of time, setting, and number of trainings you will need to conduct to reach all club coordinators in your district, know that the training should cover the key topics listed above.</a:t>
            </a:r>
            <a:endParaRPr b="0" lang="fi-FI" sz="2000" spc="-1" strike="noStrike">
              <a:latin typeface="Arial"/>
            </a:endParaRPr>
          </a:p>
          <a:p>
            <a:pPr marL="216000" indent="-216000">
              <a:lnSpc>
                <a:spcPct val="100000"/>
              </a:lnSpc>
            </a:pPr>
            <a:endParaRPr b="0" lang="fi-FI" sz="2000" spc="-1" strike="noStrike">
              <a:latin typeface="Arial"/>
            </a:endParaRPr>
          </a:p>
          <a:p>
            <a:pPr marL="216000" indent="-216000">
              <a:lnSpc>
                <a:spcPct val="100000"/>
              </a:lnSpc>
            </a:pPr>
            <a:r>
              <a:rPr b="0" lang="fi-FI" sz="2000" spc="-1" strike="noStrike">
                <a:latin typeface="Arial"/>
              </a:rPr>
              <a:t>A successful training will:</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Allow fellow coordinators the opportunity to get to know you and each other</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Provide the opportunity to test or practice skills and strategies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Emphasize the importance of participation</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Encourage lively discussion and questions</a:t>
            </a:r>
            <a:endParaRPr b="0" lang="fi-FI" sz="2000" spc="-1" strike="noStrike">
              <a:latin typeface="Arial"/>
            </a:endParaRPr>
          </a:p>
          <a:p>
            <a:pPr marL="173160" indent="-172800">
              <a:lnSpc>
                <a:spcPct val="100000"/>
              </a:lnSpc>
              <a:buClr>
                <a:srgbClr val="000000"/>
              </a:buClr>
              <a:buFont typeface="Arial"/>
              <a:buChar char="•"/>
            </a:pPr>
            <a:r>
              <a:rPr b="0" lang="fi-FI" sz="2000" spc="-1" strike="noStrike">
                <a:latin typeface="Arial"/>
              </a:rPr>
              <a:t>Require prompt follow-up with each attendee</a:t>
            </a:r>
            <a:endParaRPr b="0" lang="fi-FI" sz="2000" spc="-1" strike="noStrike">
              <a:latin typeface="Arial"/>
            </a:endParaRPr>
          </a:p>
          <a:p>
            <a:pPr>
              <a:lnSpc>
                <a:spcPct val="100000"/>
              </a:lnSpc>
            </a:pPr>
            <a:endParaRPr b="0" lang="fi-FI" sz="2000" spc="-1" strike="noStrike">
              <a:latin typeface="Arial"/>
            </a:endParaRPr>
          </a:p>
        </p:txBody>
      </p:sp>
      <p:sp>
        <p:nvSpPr>
          <p:cNvPr id="486"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6DE6E75D-3D06-4D69-B130-2EF9CC98D54F}"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sldImg"/>
          </p:nvPr>
        </p:nvSpPr>
        <p:spPr>
          <a:xfrm>
            <a:off x="654120" y="1162080"/>
            <a:ext cx="5574960" cy="3136680"/>
          </a:xfrm>
          <a:prstGeom prst="rect">
            <a:avLst/>
          </a:prstGeom>
        </p:spPr>
      </p:sp>
      <p:sp>
        <p:nvSpPr>
          <p:cNvPr id="488" name="PlaceHolder 2"/>
          <p:cNvSpPr>
            <a:spLocks noGrp="1"/>
          </p:cNvSpPr>
          <p:nvPr>
            <p:ph type="body"/>
          </p:nvPr>
        </p:nvSpPr>
        <p:spPr>
          <a:xfrm>
            <a:off x="688320" y="4473720"/>
            <a:ext cx="5505120" cy="3660120"/>
          </a:xfrm>
          <a:prstGeom prst="rect">
            <a:avLst/>
          </a:prstGeom>
        </p:spPr>
        <p:txBody>
          <a:bodyPr lIns="92520" rIns="92520" tIns="46080" bIns="46080">
            <a:noAutofit/>
          </a:bodyPr>
          <a:p>
            <a:pPr marL="216000" indent="-216000">
              <a:lnSpc>
                <a:spcPct val="100000"/>
              </a:lnSpc>
            </a:pPr>
            <a:r>
              <a:rPr b="0" lang="fi-FI" sz="2000" spc="-1" strike="noStrike">
                <a:latin typeface="Arial"/>
              </a:rPr>
              <a:t>All gifts and pledges to Campaign 100 should be submitted directly to LCIF. LCIF will process the gift, produce acknowledgement letters, and provide recognition when appropriate. Those donors making a pledge will receive periodic reminders. Leadership may occasionally receive reports on the progress of pledge payments in their region, to help identify any follow-up required, as necessary.</a:t>
            </a:r>
            <a:endParaRPr b="0" lang="fi-FI" sz="2000" spc="-1" strike="noStrike">
              <a:latin typeface="Arial"/>
            </a:endParaRPr>
          </a:p>
        </p:txBody>
      </p:sp>
      <p:sp>
        <p:nvSpPr>
          <p:cNvPr id="489"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A3D0E991-C998-4870-A14C-4E1537E3F837}"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PlaceHolder 1"/>
          <p:cNvSpPr>
            <a:spLocks noGrp="1"/>
          </p:cNvSpPr>
          <p:nvPr>
            <p:ph type="sldImg"/>
          </p:nvPr>
        </p:nvSpPr>
        <p:spPr>
          <a:xfrm>
            <a:off x="654120" y="1162080"/>
            <a:ext cx="5574960" cy="3136680"/>
          </a:xfrm>
          <a:prstGeom prst="rect">
            <a:avLst/>
          </a:prstGeom>
        </p:spPr>
      </p:sp>
      <p:sp>
        <p:nvSpPr>
          <p:cNvPr id="491" name="PlaceHolder 2"/>
          <p:cNvSpPr>
            <a:spLocks noGrp="1"/>
          </p:cNvSpPr>
          <p:nvPr>
            <p:ph type="body"/>
          </p:nvPr>
        </p:nvSpPr>
        <p:spPr>
          <a:xfrm>
            <a:off x="688320" y="4473720"/>
            <a:ext cx="5505120" cy="3660120"/>
          </a:xfrm>
          <a:prstGeom prst="rect">
            <a:avLst/>
          </a:prstGeom>
        </p:spPr>
        <p:txBody>
          <a:bodyPr lIns="92520" rIns="92520" tIns="46080" bIns="46080">
            <a:noAutofit/>
          </a:bodyPr>
          <a:p>
            <a:endParaRPr b="0" lang="fi-FI" sz="2000" spc="-1" strike="noStrike">
              <a:latin typeface="Arial"/>
            </a:endParaRPr>
          </a:p>
        </p:txBody>
      </p:sp>
      <p:sp>
        <p:nvSpPr>
          <p:cNvPr id="492" name="TextShape 3"/>
          <p:cNvSpPr txBox="1"/>
          <p:nvPr/>
        </p:nvSpPr>
        <p:spPr>
          <a:xfrm>
            <a:off x="3898080" y="8830080"/>
            <a:ext cx="2981880" cy="466200"/>
          </a:xfrm>
          <a:prstGeom prst="rect">
            <a:avLst/>
          </a:prstGeom>
          <a:noFill/>
          <a:ln>
            <a:noFill/>
          </a:ln>
        </p:spPr>
        <p:txBody>
          <a:bodyPr lIns="92520" rIns="92520" tIns="46080" bIns="46080" anchor="b">
            <a:noAutofit/>
          </a:bodyPr>
          <a:p>
            <a:pPr algn="r">
              <a:lnSpc>
                <a:spcPct val="100000"/>
              </a:lnSpc>
            </a:pPr>
            <a:fld id="{E8737773-830E-4C00-A136-7BD3DB2778BC}" type="slidenum">
              <a:rPr b="0" lang="fi-FI" sz="1200" spc="-1" strike="noStrike">
                <a:solidFill>
                  <a:srgbClr val="000000"/>
                </a:solidFill>
                <a:latin typeface="+mn-lt"/>
                <a:ea typeface="+mn-ea"/>
              </a:rPr>
              <a:t>&lt;numero&gt;</a:t>
            </a:fld>
            <a:endParaRPr b="0" lang="fi-FI"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1147320" y="195192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28" name="PlaceHolder 3"/>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1"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2"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3" name="PlaceHolder 5"/>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11473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6" name="PlaceHolder 3"/>
          <p:cNvSpPr>
            <a:spLocks noGrp="1"/>
          </p:cNvSpPr>
          <p:nvPr>
            <p:ph type="body"/>
          </p:nvPr>
        </p:nvSpPr>
        <p:spPr>
          <a:xfrm>
            <a:off x="44215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7" name="PlaceHolder 4"/>
          <p:cNvSpPr>
            <a:spLocks noGrp="1"/>
          </p:cNvSpPr>
          <p:nvPr>
            <p:ph type="body"/>
          </p:nvPr>
        </p:nvSpPr>
        <p:spPr>
          <a:xfrm>
            <a:off x="76957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8" name="PlaceHolder 5"/>
          <p:cNvSpPr>
            <a:spLocks noGrp="1"/>
          </p:cNvSpPr>
          <p:nvPr>
            <p:ph type="body"/>
          </p:nvPr>
        </p:nvSpPr>
        <p:spPr>
          <a:xfrm>
            <a:off x="11473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39" name="PlaceHolder 6"/>
          <p:cNvSpPr>
            <a:spLocks noGrp="1"/>
          </p:cNvSpPr>
          <p:nvPr>
            <p:ph type="body"/>
          </p:nvPr>
        </p:nvSpPr>
        <p:spPr>
          <a:xfrm>
            <a:off x="44215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40" name="PlaceHolder 7"/>
          <p:cNvSpPr>
            <a:spLocks noGrp="1"/>
          </p:cNvSpPr>
          <p:nvPr>
            <p:ph type="body"/>
          </p:nvPr>
        </p:nvSpPr>
        <p:spPr>
          <a:xfrm>
            <a:off x="76957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48" name="PlaceHolder 2"/>
          <p:cNvSpPr>
            <a:spLocks noGrp="1"/>
          </p:cNvSpPr>
          <p:nvPr>
            <p:ph type="subTitle"/>
          </p:nvPr>
        </p:nvSpPr>
        <p:spPr>
          <a:xfrm>
            <a:off x="1147320" y="1951920"/>
            <a:ext cx="9684000" cy="400968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0" name="PlaceHolder 2"/>
          <p:cNvSpPr>
            <a:spLocks noGrp="1"/>
          </p:cNvSpPr>
          <p:nvPr>
            <p:ph type="body"/>
          </p:nvPr>
        </p:nvSpPr>
        <p:spPr>
          <a:xfrm>
            <a:off x="1147320" y="1951920"/>
            <a:ext cx="968400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2"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53"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66320" y="365040"/>
            <a:ext cx="11645640" cy="320040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57"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58"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59"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1147320" y="1951920"/>
            <a:ext cx="9684000" cy="400968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1"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62"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63" name="PlaceHolder 4"/>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5"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66"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67" name="PlaceHolder 4"/>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69" name="PlaceHolder 2"/>
          <p:cNvSpPr>
            <a:spLocks noGrp="1"/>
          </p:cNvSpPr>
          <p:nvPr>
            <p:ph type="body"/>
          </p:nvPr>
        </p:nvSpPr>
        <p:spPr>
          <a:xfrm>
            <a:off x="1147320" y="195192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0" name="PlaceHolder 3"/>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2"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3"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4"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5" name="PlaceHolder 5"/>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77" name="PlaceHolder 2"/>
          <p:cNvSpPr>
            <a:spLocks noGrp="1"/>
          </p:cNvSpPr>
          <p:nvPr>
            <p:ph type="body"/>
          </p:nvPr>
        </p:nvSpPr>
        <p:spPr>
          <a:xfrm>
            <a:off x="11473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8" name="PlaceHolder 3"/>
          <p:cNvSpPr>
            <a:spLocks noGrp="1"/>
          </p:cNvSpPr>
          <p:nvPr>
            <p:ph type="body"/>
          </p:nvPr>
        </p:nvSpPr>
        <p:spPr>
          <a:xfrm>
            <a:off x="44215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79" name="PlaceHolder 4"/>
          <p:cNvSpPr>
            <a:spLocks noGrp="1"/>
          </p:cNvSpPr>
          <p:nvPr>
            <p:ph type="body"/>
          </p:nvPr>
        </p:nvSpPr>
        <p:spPr>
          <a:xfrm>
            <a:off x="76957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80" name="PlaceHolder 5"/>
          <p:cNvSpPr>
            <a:spLocks noGrp="1"/>
          </p:cNvSpPr>
          <p:nvPr>
            <p:ph type="body"/>
          </p:nvPr>
        </p:nvSpPr>
        <p:spPr>
          <a:xfrm>
            <a:off x="11473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81" name="PlaceHolder 6"/>
          <p:cNvSpPr>
            <a:spLocks noGrp="1"/>
          </p:cNvSpPr>
          <p:nvPr>
            <p:ph type="body"/>
          </p:nvPr>
        </p:nvSpPr>
        <p:spPr>
          <a:xfrm>
            <a:off x="44215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82" name="PlaceHolder 7"/>
          <p:cNvSpPr>
            <a:spLocks noGrp="1"/>
          </p:cNvSpPr>
          <p:nvPr>
            <p:ph type="body"/>
          </p:nvPr>
        </p:nvSpPr>
        <p:spPr>
          <a:xfrm>
            <a:off x="76957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9" name="PlaceHolder 2"/>
          <p:cNvSpPr>
            <a:spLocks noGrp="1"/>
          </p:cNvSpPr>
          <p:nvPr>
            <p:ph type="subTitle"/>
          </p:nvPr>
        </p:nvSpPr>
        <p:spPr>
          <a:xfrm>
            <a:off x="1147320" y="1951920"/>
            <a:ext cx="9684000" cy="400968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1" name="PlaceHolder 2"/>
          <p:cNvSpPr>
            <a:spLocks noGrp="1"/>
          </p:cNvSpPr>
          <p:nvPr>
            <p:ph type="body"/>
          </p:nvPr>
        </p:nvSpPr>
        <p:spPr>
          <a:xfrm>
            <a:off x="1147320" y="1951920"/>
            <a:ext cx="968400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3"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94"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1147320" y="1951920"/>
            <a:ext cx="968400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66320" y="365040"/>
            <a:ext cx="11645640" cy="320040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98"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99"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00"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2"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03"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04" name="PlaceHolder 4"/>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6"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07"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08" name="PlaceHolder 4"/>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0" name="PlaceHolder 2"/>
          <p:cNvSpPr>
            <a:spLocks noGrp="1"/>
          </p:cNvSpPr>
          <p:nvPr>
            <p:ph type="body"/>
          </p:nvPr>
        </p:nvSpPr>
        <p:spPr>
          <a:xfrm>
            <a:off x="1147320" y="195192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11" name="PlaceHolder 3"/>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3"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14"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15"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16" name="PlaceHolder 5"/>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18" name="PlaceHolder 2"/>
          <p:cNvSpPr>
            <a:spLocks noGrp="1"/>
          </p:cNvSpPr>
          <p:nvPr>
            <p:ph type="body"/>
          </p:nvPr>
        </p:nvSpPr>
        <p:spPr>
          <a:xfrm>
            <a:off x="11473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19" name="PlaceHolder 3"/>
          <p:cNvSpPr>
            <a:spLocks noGrp="1"/>
          </p:cNvSpPr>
          <p:nvPr>
            <p:ph type="body"/>
          </p:nvPr>
        </p:nvSpPr>
        <p:spPr>
          <a:xfrm>
            <a:off x="44215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20" name="PlaceHolder 4"/>
          <p:cNvSpPr>
            <a:spLocks noGrp="1"/>
          </p:cNvSpPr>
          <p:nvPr>
            <p:ph type="body"/>
          </p:nvPr>
        </p:nvSpPr>
        <p:spPr>
          <a:xfrm>
            <a:off x="76957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21" name="PlaceHolder 5"/>
          <p:cNvSpPr>
            <a:spLocks noGrp="1"/>
          </p:cNvSpPr>
          <p:nvPr>
            <p:ph type="body"/>
          </p:nvPr>
        </p:nvSpPr>
        <p:spPr>
          <a:xfrm>
            <a:off x="11473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22" name="PlaceHolder 6"/>
          <p:cNvSpPr>
            <a:spLocks noGrp="1"/>
          </p:cNvSpPr>
          <p:nvPr>
            <p:ph type="body"/>
          </p:nvPr>
        </p:nvSpPr>
        <p:spPr>
          <a:xfrm>
            <a:off x="44215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23" name="PlaceHolder 7"/>
          <p:cNvSpPr>
            <a:spLocks noGrp="1"/>
          </p:cNvSpPr>
          <p:nvPr>
            <p:ph type="body"/>
          </p:nvPr>
        </p:nvSpPr>
        <p:spPr>
          <a:xfrm>
            <a:off x="76957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29" name="PlaceHolder 2"/>
          <p:cNvSpPr>
            <a:spLocks noGrp="1"/>
          </p:cNvSpPr>
          <p:nvPr>
            <p:ph type="subTitle"/>
          </p:nvPr>
        </p:nvSpPr>
        <p:spPr>
          <a:xfrm>
            <a:off x="1147320" y="1951920"/>
            <a:ext cx="9684000" cy="400968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1" name="PlaceHolder 2"/>
          <p:cNvSpPr>
            <a:spLocks noGrp="1"/>
          </p:cNvSpPr>
          <p:nvPr>
            <p:ph type="body"/>
          </p:nvPr>
        </p:nvSpPr>
        <p:spPr>
          <a:xfrm>
            <a:off x="1147320" y="1951920"/>
            <a:ext cx="968400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1"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3"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34"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166320" y="365040"/>
            <a:ext cx="11645640" cy="320040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38"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39"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40"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42"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43"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44" name="PlaceHolder 4"/>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46"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47"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48" name="PlaceHolder 4"/>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0" name="PlaceHolder 2"/>
          <p:cNvSpPr>
            <a:spLocks noGrp="1"/>
          </p:cNvSpPr>
          <p:nvPr>
            <p:ph type="body"/>
          </p:nvPr>
        </p:nvSpPr>
        <p:spPr>
          <a:xfrm>
            <a:off x="1147320" y="195192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51" name="PlaceHolder 3"/>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3"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54"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55"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56" name="PlaceHolder 5"/>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8" name="PlaceHolder 2"/>
          <p:cNvSpPr>
            <a:spLocks noGrp="1"/>
          </p:cNvSpPr>
          <p:nvPr>
            <p:ph type="body"/>
          </p:nvPr>
        </p:nvSpPr>
        <p:spPr>
          <a:xfrm>
            <a:off x="11473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59" name="PlaceHolder 3"/>
          <p:cNvSpPr>
            <a:spLocks noGrp="1"/>
          </p:cNvSpPr>
          <p:nvPr>
            <p:ph type="body"/>
          </p:nvPr>
        </p:nvSpPr>
        <p:spPr>
          <a:xfrm>
            <a:off x="44215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60" name="PlaceHolder 4"/>
          <p:cNvSpPr>
            <a:spLocks noGrp="1"/>
          </p:cNvSpPr>
          <p:nvPr>
            <p:ph type="body"/>
          </p:nvPr>
        </p:nvSpPr>
        <p:spPr>
          <a:xfrm>
            <a:off x="7695720" y="195192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61" name="PlaceHolder 5"/>
          <p:cNvSpPr>
            <a:spLocks noGrp="1"/>
          </p:cNvSpPr>
          <p:nvPr>
            <p:ph type="body"/>
          </p:nvPr>
        </p:nvSpPr>
        <p:spPr>
          <a:xfrm>
            <a:off x="11473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62" name="PlaceHolder 6"/>
          <p:cNvSpPr>
            <a:spLocks noGrp="1"/>
          </p:cNvSpPr>
          <p:nvPr>
            <p:ph type="body"/>
          </p:nvPr>
        </p:nvSpPr>
        <p:spPr>
          <a:xfrm>
            <a:off x="44215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63" name="PlaceHolder 7"/>
          <p:cNvSpPr>
            <a:spLocks noGrp="1"/>
          </p:cNvSpPr>
          <p:nvPr>
            <p:ph type="body"/>
          </p:nvPr>
        </p:nvSpPr>
        <p:spPr>
          <a:xfrm>
            <a:off x="7695720" y="4046400"/>
            <a:ext cx="311796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66320" y="365040"/>
            <a:ext cx="11645640" cy="3200400"/>
          </a:xfrm>
          <a:prstGeom prst="rect">
            <a:avLst/>
          </a:prstGeom>
        </p:spPr>
        <p:txBody>
          <a:bodyPr lIns="0" rIns="0" tIns="0" bIns="0" anchor="ctr">
            <a:spAutoFit/>
          </a:bodyPr>
          <a:p>
            <a:pPr algn="ctr"/>
            <a:endParaRPr b="0" lang="fi-FI"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16" name="PlaceHolder 3"/>
          <p:cNvSpPr>
            <a:spLocks noGrp="1"/>
          </p:cNvSpPr>
          <p:nvPr>
            <p:ph type="body"/>
          </p:nvPr>
        </p:nvSpPr>
        <p:spPr>
          <a:xfrm>
            <a:off x="610956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17" name="PlaceHolder 4"/>
          <p:cNvSpPr>
            <a:spLocks noGrp="1"/>
          </p:cNvSpPr>
          <p:nvPr>
            <p:ph type="body"/>
          </p:nvPr>
        </p:nvSpPr>
        <p:spPr>
          <a:xfrm>
            <a:off x="114732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1147320" y="1951920"/>
            <a:ext cx="4725720" cy="4009680"/>
          </a:xfrm>
          <a:prstGeom prst="rect">
            <a:avLst/>
          </a:prstGeom>
        </p:spPr>
        <p:txBody>
          <a:bodyPr lIns="0" rIns="0" tIns="0" bIns="0">
            <a:normAutofit/>
          </a:bodyPr>
          <a:p>
            <a:endParaRPr b="0" lang="en-US" sz="2400" spc="-1" strike="noStrike">
              <a:solidFill>
                <a:srgbClr val="595959"/>
              </a:solidFill>
              <a:latin typeface="Arial"/>
            </a:endParaRPr>
          </a:p>
        </p:txBody>
      </p:sp>
      <p:sp>
        <p:nvSpPr>
          <p:cNvPr id="20"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21" name="PlaceHolder 4"/>
          <p:cNvSpPr>
            <a:spLocks noGrp="1"/>
          </p:cNvSpPr>
          <p:nvPr>
            <p:ph type="body"/>
          </p:nvPr>
        </p:nvSpPr>
        <p:spPr>
          <a:xfrm>
            <a:off x="6109560" y="404640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66320" y="365040"/>
            <a:ext cx="11645640" cy="690120"/>
          </a:xfrm>
          <a:prstGeom prst="rect">
            <a:avLst/>
          </a:prstGeom>
        </p:spPr>
        <p:txBody>
          <a:bodyPr lIns="0" rIns="0" tIns="0" bIns="0" anchor="ctr">
            <a:sp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114732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24" name="PlaceHolder 3"/>
          <p:cNvSpPr>
            <a:spLocks noGrp="1"/>
          </p:cNvSpPr>
          <p:nvPr>
            <p:ph type="body"/>
          </p:nvPr>
        </p:nvSpPr>
        <p:spPr>
          <a:xfrm>
            <a:off x="6109560" y="1951920"/>
            <a:ext cx="4725720" cy="1912320"/>
          </a:xfrm>
          <a:prstGeom prst="rect">
            <a:avLst/>
          </a:prstGeom>
        </p:spPr>
        <p:txBody>
          <a:bodyPr lIns="0" rIns="0" tIns="0" bIns="0">
            <a:normAutofit/>
          </a:bodyPr>
          <a:p>
            <a:endParaRPr b="0" lang="en-US" sz="2400" spc="-1" strike="noStrike">
              <a:solidFill>
                <a:srgbClr val="595959"/>
              </a:solidFill>
              <a:latin typeface="Arial"/>
            </a:endParaRPr>
          </a:p>
        </p:txBody>
      </p:sp>
      <p:sp>
        <p:nvSpPr>
          <p:cNvPr id="25" name="PlaceHolder 4"/>
          <p:cNvSpPr>
            <a:spLocks noGrp="1"/>
          </p:cNvSpPr>
          <p:nvPr>
            <p:ph type="body"/>
          </p:nvPr>
        </p:nvSpPr>
        <p:spPr>
          <a:xfrm>
            <a:off x="1147320" y="4046400"/>
            <a:ext cx="9684000" cy="1912320"/>
          </a:xfrm>
          <a:prstGeom prst="rect">
            <a:avLst/>
          </a:prstGeom>
        </p:spPr>
        <p:txBody>
          <a:bodyPr lIns="0" rIns="0" tIns="0" bIns="0">
            <a:normAutofit/>
          </a:bodyPr>
          <a:p>
            <a:endParaRPr b="0" lang="en-US" sz="2400" spc="-1" strike="noStrike">
              <a:solidFill>
                <a:srgbClr val="595959"/>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4" descr=""/>
          <p:cNvPicPr/>
          <p:nvPr/>
        </p:nvPicPr>
        <p:blipFill>
          <a:blip r:embed="rId2"/>
          <a:stretch/>
        </p:blipFill>
        <p:spPr>
          <a:xfrm>
            <a:off x="0" y="0"/>
            <a:ext cx="12191760" cy="6857640"/>
          </a:xfrm>
          <a:prstGeom prst="rect">
            <a:avLst/>
          </a:prstGeom>
          <a:ln>
            <a:noFill/>
          </a:ln>
        </p:spPr>
      </p:pic>
      <p:sp>
        <p:nvSpPr>
          <p:cNvPr id="1" name="CustomShape 1"/>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052C673C-6FFD-4572-8062-44C8D0C93D2E}" type="slidenum">
              <a:rPr b="0" lang="fi-FI" sz="800" spc="-1" strike="noStrike">
                <a:solidFill>
                  <a:srgbClr val="595959"/>
                </a:solidFill>
                <a:latin typeface="Calibri"/>
              </a:rPr>
              <a:t>&lt;numero&gt;</a:t>
            </a:fld>
            <a:endParaRPr b="0" lang="fi-FI" sz="800" spc="-1" strike="noStrike">
              <a:latin typeface="Arial"/>
            </a:endParaRPr>
          </a:p>
        </p:txBody>
      </p:sp>
      <p:sp>
        <p:nvSpPr>
          <p:cNvPr id="2" name="PlaceHolder 2"/>
          <p:cNvSpPr>
            <a:spLocks noGrp="1"/>
          </p:cNvSpPr>
          <p:nvPr>
            <p:ph type="title"/>
          </p:nvPr>
        </p:nvSpPr>
        <p:spPr>
          <a:xfrm>
            <a:off x="166320" y="285480"/>
            <a:ext cx="11645640" cy="690120"/>
          </a:xfrm>
          <a:prstGeom prst="rect">
            <a:avLst/>
          </a:prstGeom>
        </p:spPr>
        <p:txBody>
          <a:bodyPr anchor="ctr">
            <a:normAutofit/>
          </a:bodyPr>
          <a:p>
            <a:pPr algn="ctr">
              <a:lnSpc>
                <a:spcPct val="90000"/>
              </a:lnSpc>
            </a:pPr>
            <a:r>
              <a:rPr b="0" lang="en-US" sz="4000" spc="-1" strike="noStrike">
                <a:solidFill>
                  <a:srgbClr val="ffffff"/>
                </a:solidFill>
                <a:latin typeface="Arial"/>
              </a:rPr>
              <a:t>Click to edit Master title style</a:t>
            </a:r>
            <a:endParaRPr b="0" lang="en-US" sz="4000" spc="-1" strike="noStrike">
              <a:solidFill>
                <a:srgbClr val="000000"/>
              </a:solidFill>
              <a:latin typeface="Calibri"/>
            </a:endParaRPr>
          </a:p>
        </p:txBody>
      </p:sp>
      <p:sp>
        <p:nvSpPr>
          <p:cNvPr id="3" name="PlaceHolder 3"/>
          <p:cNvSpPr>
            <a:spLocks noGrp="1"/>
          </p:cNvSpPr>
          <p:nvPr>
            <p:ph type="body"/>
          </p:nvPr>
        </p:nvSpPr>
        <p:spPr>
          <a:xfrm>
            <a:off x="1147320" y="1951920"/>
            <a:ext cx="9684000" cy="4009680"/>
          </a:xfrm>
          <a:prstGeom prst="rect">
            <a:avLst/>
          </a:prstGeom>
        </p:spPr>
        <p:txBody>
          <a:bodyPr>
            <a:noAutofit/>
          </a:bodyPr>
          <a:p>
            <a:pPr marL="228600" indent="-228240">
              <a:lnSpc>
                <a:spcPct val="90000"/>
              </a:lnSpc>
              <a:spcAft>
                <a:spcPts val="1199"/>
              </a:spcAft>
              <a:buClr>
                <a:srgbClr val="467bbf"/>
              </a:buClr>
              <a:buSzPct val="105000"/>
              <a:buFont typeface="Arial"/>
              <a:buChar char="•"/>
            </a:pPr>
            <a:r>
              <a:rPr b="0" lang="en-US" sz="2400" spc="-1" strike="noStrike">
                <a:solidFill>
                  <a:srgbClr val="000000"/>
                </a:solidFill>
                <a:latin typeface="Arial"/>
              </a:rPr>
              <a:t>Click to edit Master text styles</a:t>
            </a:r>
            <a:endParaRPr b="0" lang="en-US" sz="2400" spc="-1" strike="noStrike">
              <a:solidFill>
                <a:srgbClr val="595959"/>
              </a:solidFill>
              <a:latin typeface="Arial"/>
            </a:endParaRPr>
          </a:p>
          <a:p>
            <a:pPr lvl="1" marL="685800" indent="-228240">
              <a:lnSpc>
                <a:spcPct val="90000"/>
              </a:lnSpc>
              <a:spcAft>
                <a:spcPts val="1199"/>
              </a:spcAft>
              <a:buClr>
                <a:srgbClr val="467bbf"/>
              </a:buClr>
              <a:buSzPct val="105000"/>
              <a:buFont typeface="Arial"/>
              <a:buChar char="̶"/>
            </a:pPr>
            <a:r>
              <a:rPr b="0" lang="en-US" sz="2000" spc="-1" strike="noStrike">
                <a:solidFill>
                  <a:srgbClr val="000000"/>
                </a:solidFill>
                <a:latin typeface="Arial"/>
              </a:rPr>
              <a:t>Second level</a:t>
            </a:r>
            <a:endParaRPr b="0" lang="en-US" sz="2000" spc="-1" strike="noStrike">
              <a:solidFill>
                <a:srgbClr val="595959"/>
              </a:solidFill>
              <a:latin typeface="Arial"/>
            </a:endParaRPr>
          </a:p>
          <a:p>
            <a:pPr lvl="2" marL="1143000" indent="-228240">
              <a:lnSpc>
                <a:spcPct val="90000"/>
              </a:lnSpc>
              <a:spcAft>
                <a:spcPts val="1199"/>
              </a:spcAft>
              <a:buClr>
                <a:srgbClr val="467bbf"/>
              </a:buClr>
              <a:buSzPct val="90000"/>
              <a:buFont typeface="Wingdings" charset="2"/>
              <a:buChar char=""/>
            </a:pPr>
            <a:r>
              <a:rPr b="0" lang="en-US" sz="1800" spc="-1" strike="noStrike">
                <a:solidFill>
                  <a:srgbClr val="000000"/>
                </a:solidFill>
                <a:latin typeface="Arial"/>
              </a:rPr>
              <a:t>Third level</a:t>
            </a:r>
            <a:endParaRPr b="0" lang="en-US" sz="1800" spc="-1" strike="noStrike">
              <a:solidFill>
                <a:srgbClr val="595959"/>
              </a:solidFill>
              <a:latin typeface="Arial"/>
            </a:endParaRPr>
          </a:p>
          <a:p>
            <a:pPr lvl="3" marL="1600200" indent="-228240">
              <a:lnSpc>
                <a:spcPct val="90000"/>
              </a:lnSpc>
              <a:spcAft>
                <a:spcPts val="1199"/>
              </a:spcAft>
              <a:buClr>
                <a:srgbClr val="467bbf"/>
              </a:buClr>
              <a:buFont typeface="Arial"/>
              <a:buChar char="•"/>
            </a:pPr>
            <a:r>
              <a:rPr b="0" lang="en-US" sz="1600" spc="-1" strike="noStrike">
                <a:solidFill>
                  <a:srgbClr val="000000"/>
                </a:solidFill>
                <a:latin typeface="Arial"/>
              </a:rPr>
              <a:t>Fourth level</a:t>
            </a:r>
            <a:endParaRPr b="0" lang="en-US" sz="1600" spc="-1" strike="noStrike">
              <a:solidFill>
                <a:srgbClr val="595959"/>
              </a:solidFill>
              <a:latin typeface="Arial"/>
            </a:endParaRPr>
          </a:p>
          <a:p>
            <a:pPr lvl="4" marL="2057400" indent="-228240">
              <a:lnSpc>
                <a:spcPct val="90000"/>
              </a:lnSpc>
              <a:spcAft>
                <a:spcPts val="1199"/>
              </a:spcAft>
              <a:buClr>
                <a:srgbClr val="467bbf"/>
              </a:buClr>
              <a:buSzPct val="95000"/>
              <a:buFont typeface="Arial"/>
              <a:buChar char="̶"/>
            </a:pPr>
            <a:r>
              <a:rPr b="0" lang="en-US" sz="1400" spc="-1" strike="noStrike">
                <a:solidFill>
                  <a:srgbClr val="000000"/>
                </a:solidFill>
                <a:latin typeface="Arial"/>
              </a:rPr>
              <a:t>Fifth level</a:t>
            </a:r>
            <a:endParaRPr b="0" lang="en-US" sz="1400" spc="-1" strike="noStrike">
              <a:solidFill>
                <a:srgbClr val="595959"/>
              </a:solidFill>
              <a:latin typeface="Arial"/>
            </a:endParaRPr>
          </a:p>
        </p:txBody>
      </p:sp>
      <p:sp>
        <p:nvSpPr>
          <p:cNvPr id="4" name="CustomShape 4"/>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7E291EB1-815B-4F33-B6AC-4040E3C4C19D}" type="slidenum">
              <a:rPr b="0" lang="fi-FI" sz="800" spc="-1" strike="noStrike">
                <a:solidFill>
                  <a:srgbClr val="595959"/>
                </a:solidFill>
                <a:latin typeface="Calibri"/>
              </a:rPr>
              <a:t>&lt;numero&gt;</a:t>
            </a:fld>
            <a:endParaRPr b="0" lang="fi-FI" sz="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 name="Picture 4" descr=""/>
          <p:cNvPicPr/>
          <p:nvPr/>
        </p:nvPicPr>
        <p:blipFill>
          <a:blip r:embed="rId2"/>
          <a:stretch/>
        </p:blipFill>
        <p:spPr>
          <a:xfrm>
            <a:off x="0" y="0"/>
            <a:ext cx="12191760" cy="6857640"/>
          </a:xfrm>
          <a:prstGeom prst="rect">
            <a:avLst/>
          </a:prstGeom>
          <a:ln>
            <a:noFill/>
          </a:ln>
        </p:spPr>
      </p:pic>
      <p:sp>
        <p:nvSpPr>
          <p:cNvPr id="42" name="CustomShape 1"/>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3A61A34A-4AC8-466E-9A82-403E2995C1BB}" type="slidenum">
              <a:rPr b="0" lang="fi-FI" sz="800" spc="-1" strike="noStrike">
                <a:solidFill>
                  <a:srgbClr val="595959"/>
                </a:solidFill>
                <a:latin typeface="Calibri"/>
              </a:rPr>
              <a:t>&lt;numero&gt;</a:t>
            </a:fld>
            <a:endParaRPr b="0" lang="fi-FI" sz="800" spc="-1" strike="noStrike">
              <a:latin typeface="Arial"/>
            </a:endParaRPr>
          </a:p>
        </p:txBody>
      </p:sp>
      <p:pic>
        <p:nvPicPr>
          <p:cNvPr id="43" name="Picture 4" descr=""/>
          <p:cNvPicPr/>
          <p:nvPr/>
        </p:nvPicPr>
        <p:blipFill>
          <a:blip r:embed="rId3"/>
          <a:stretch/>
        </p:blipFill>
        <p:spPr>
          <a:xfrm>
            <a:off x="0" y="0"/>
            <a:ext cx="12191760" cy="6857640"/>
          </a:xfrm>
          <a:prstGeom prst="rect">
            <a:avLst/>
          </a:prstGeom>
          <a:ln>
            <a:noFill/>
          </a:ln>
        </p:spPr>
      </p:pic>
      <p:sp>
        <p:nvSpPr>
          <p:cNvPr id="44" name="PlaceHolder 2"/>
          <p:cNvSpPr>
            <a:spLocks noGrp="1"/>
          </p:cNvSpPr>
          <p:nvPr>
            <p:ph type="title"/>
          </p:nvPr>
        </p:nvSpPr>
        <p:spPr>
          <a:xfrm>
            <a:off x="166320" y="365040"/>
            <a:ext cx="11645640" cy="690120"/>
          </a:xfrm>
          <a:prstGeom prst="rect">
            <a:avLst/>
          </a:prstGeom>
        </p:spPr>
        <p:txBody>
          <a:bodyPr anchor="ctr">
            <a:noAutofit/>
          </a:bodyPr>
          <a:p>
            <a:pPr algn="ctr">
              <a:lnSpc>
                <a:spcPct val="90000"/>
              </a:lnSpc>
            </a:pPr>
            <a:r>
              <a:rPr b="0" lang="en-US" sz="4400" spc="-1" strike="noStrike">
                <a:solidFill>
                  <a:srgbClr val="467bbf"/>
                </a:solidFill>
                <a:latin typeface="Arial"/>
              </a:rPr>
              <a:t>Click to edit Master title style</a:t>
            </a:r>
            <a:endParaRPr b="0" lang="en-US" sz="4400" spc="-1" strike="noStrike">
              <a:solidFill>
                <a:srgbClr val="000000"/>
              </a:solidFill>
              <a:latin typeface="Calibri"/>
            </a:endParaRPr>
          </a:p>
        </p:txBody>
      </p:sp>
      <p:sp>
        <p:nvSpPr>
          <p:cNvPr id="45" name="PlaceHolder 3"/>
          <p:cNvSpPr>
            <a:spLocks noGrp="1"/>
          </p:cNvSpPr>
          <p:nvPr>
            <p:ph type="body"/>
          </p:nvPr>
        </p:nvSpPr>
        <p:spPr>
          <a:xfrm>
            <a:off x="1147320" y="1951920"/>
            <a:ext cx="9684000" cy="4009680"/>
          </a:xfrm>
          <a:prstGeom prst="rect">
            <a:avLst/>
          </a:prstGeom>
        </p:spPr>
        <p:txBody>
          <a:bodyPr>
            <a:noAutofit/>
          </a:bodyPr>
          <a:p>
            <a:pPr marL="228600" indent="-228240">
              <a:lnSpc>
                <a:spcPct val="90000"/>
              </a:lnSpc>
              <a:spcBef>
                <a:spcPts val="1001"/>
              </a:spcBef>
              <a:buClr>
                <a:srgbClr val="467bbf"/>
              </a:buClr>
              <a:buSzPct val="105000"/>
              <a:buFont typeface="Arial"/>
              <a:buChar char="•"/>
            </a:pPr>
            <a:r>
              <a:rPr b="0" lang="en-US" sz="2400" spc="-1" strike="noStrike">
                <a:solidFill>
                  <a:srgbClr val="595959"/>
                </a:solidFill>
                <a:latin typeface="Arial"/>
              </a:rPr>
              <a:t>Click to edit Master text styles</a:t>
            </a:r>
            <a:endParaRPr b="0" lang="en-US" sz="2400" spc="-1" strike="noStrike">
              <a:solidFill>
                <a:srgbClr val="595959"/>
              </a:solidFill>
              <a:latin typeface="Arial"/>
            </a:endParaRPr>
          </a:p>
          <a:p>
            <a:pPr lvl="1" marL="685800" indent="-228240">
              <a:lnSpc>
                <a:spcPct val="90000"/>
              </a:lnSpc>
              <a:spcBef>
                <a:spcPts val="499"/>
              </a:spcBef>
              <a:buClr>
                <a:srgbClr val="467bbf"/>
              </a:buClr>
              <a:buSzPct val="105000"/>
              <a:buFont typeface="Arial"/>
              <a:buChar char="̶"/>
            </a:pPr>
            <a:r>
              <a:rPr b="0" lang="en-US" sz="2000" spc="-1" strike="noStrike">
                <a:solidFill>
                  <a:srgbClr val="595959"/>
                </a:solidFill>
                <a:latin typeface="Arial"/>
              </a:rPr>
              <a:t>Second level</a:t>
            </a:r>
            <a:endParaRPr b="0" lang="en-US" sz="2000" spc="-1" strike="noStrike">
              <a:solidFill>
                <a:srgbClr val="595959"/>
              </a:solidFill>
              <a:latin typeface="Arial"/>
            </a:endParaRPr>
          </a:p>
          <a:p>
            <a:pPr lvl="2" marL="1143000" indent="-228240">
              <a:lnSpc>
                <a:spcPct val="90000"/>
              </a:lnSpc>
              <a:spcBef>
                <a:spcPts val="499"/>
              </a:spcBef>
              <a:buClr>
                <a:srgbClr val="467bbf"/>
              </a:buClr>
              <a:buSzPct val="90000"/>
              <a:buFont typeface="Wingdings" charset="2"/>
              <a:buChar char=""/>
            </a:pPr>
            <a:r>
              <a:rPr b="0" lang="en-US" sz="1800" spc="-1" strike="noStrike">
                <a:solidFill>
                  <a:srgbClr val="595959"/>
                </a:solidFill>
                <a:latin typeface="Arial"/>
              </a:rPr>
              <a:t>Third level</a:t>
            </a:r>
            <a:endParaRPr b="0" lang="en-US" sz="1800" spc="-1" strike="noStrike">
              <a:solidFill>
                <a:srgbClr val="595959"/>
              </a:solidFill>
              <a:latin typeface="Arial"/>
            </a:endParaRPr>
          </a:p>
          <a:p>
            <a:pPr lvl="3" marL="1600200" indent="-228240">
              <a:lnSpc>
                <a:spcPct val="90000"/>
              </a:lnSpc>
              <a:spcBef>
                <a:spcPts val="499"/>
              </a:spcBef>
              <a:buClr>
                <a:srgbClr val="467bbf"/>
              </a:buClr>
              <a:buFont typeface="Arial"/>
              <a:buChar char="•"/>
            </a:pPr>
            <a:r>
              <a:rPr b="0" lang="en-US" sz="1600" spc="-1" strike="noStrike">
                <a:solidFill>
                  <a:srgbClr val="595959"/>
                </a:solidFill>
                <a:latin typeface="Arial"/>
              </a:rPr>
              <a:t>Fourth level</a:t>
            </a:r>
            <a:endParaRPr b="0" lang="en-US" sz="1600" spc="-1" strike="noStrike">
              <a:solidFill>
                <a:srgbClr val="595959"/>
              </a:solidFill>
              <a:latin typeface="Arial"/>
            </a:endParaRPr>
          </a:p>
          <a:p>
            <a:pPr lvl="4" marL="2057400" indent="-228240">
              <a:lnSpc>
                <a:spcPct val="90000"/>
              </a:lnSpc>
              <a:spcBef>
                <a:spcPts val="499"/>
              </a:spcBef>
              <a:buClr>
                <a:srgbClr val="467bbf"/>
              </a:buClr>
              <a:buSzPct val="95000"/>
              <a:buFont typeface="Arial"/>
              <a:buChar char="̶"/>
            </a:pPr>
            <a:r>
              <a:rPr b="0" lang="en-US" sz="1400" spc="-1" strike="noStrike">
                <a:solidFill>
                  <a:srgbClr val="595959"/>
                </a:solidFill>
                <a:latin typeface="Arial"/>
              </a:rPr>
              <a:t>Fifth level</a:t>
            </a:r>
            <a:endParaRPr b="0" lang="en-US" sz="1400" spc="-1" strike="noStrike">
              <a:solidFill>
                <a:srgbClr val="595959"/>
              </a:solidFill>
              <a:latin typeface="Arial"/>
            </a:endParaRPr>
          </a:p>
        </p:txBody>
      </p:sp>
      <p:sp>
        <p:nvSpPr>
          <p:cNvPr id="46" name="CustomShape 4"/>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6D2FC9AD-7DE6-4C49-A699-993D06356C39}" type="slidenum">
              <a:rPr b="0" lang="fi-FI" sz="800" spc="-1" strike="noStrike">
                <a:solidFill>
                  <a:srgbClr val="595959"/>
                </a:solidFill>
                <a:latin typeface="Calibri"/>
              </a:rPr>
              <a:t>&lt;numero&gt;</a:t>
            </a:fld>
            <a:endParaRPr b="0" lang="fi-FI" sz="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3" name="Picture 4" descr=""/>
          <p:cNvPicPr/>
          <p:nvPr/>
        </p:nvPicPr>
        <p:blipFill>
          <a:blip r:embed="rId2"/>
          <a:stretch/>
        </p:blipFill>
        <p:spPr>
          <a:xfrm>
            <a:off x="0" y="0"/>
            <a:ext cx="12191760" cy="6857640"/>
          </a:xfrm>
          <a:prstGeom prst="rect">
            <a:avLst/>
          </a:prstGeom>
          <a:ln>
            <a:noFill/>
          </a:ln>
        </p:spPr>
      </p:pic>
      <p:sp>
        <p:nvSpPr>
          <p:cNvPr id="84" name="CustomShape 1"/>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A7D23F73-1B50-433A-A077-FBAD57331DBC}" type="slidenum">
              <a:rPr b="0" lang="fi-FI" sz="800" spc="-1" strike="noStrike">
                <a:solidFill>
                  <a:srgbClr val="595959"/>
                </a:solidFill>
                <a:latin typeface="Calibri"/>
              </a:rPr>
              <a:t>&lt;numero&gt;</a:t>
            </a:fld>
            <a:endParaRPr b="0" lang="fi-FI" sz="800" spc="-1" strike="noStrike">
              <a:latin typeface="Arial"/>
            </a:endParaRPr>
          </a:p>
        </p:txBody>
      </p:sp>
      <p:pic>
        <p:nvPicPr>
          <p:cNvPr id="85" name="Picture 4" descr=""/>
          <p:cNvPicPr/>
          <p:nvPr/>
        </p:nvPicPr>
        <p:blipFill>
          <a:blip r:embed="rId3"/>
          <a:stretch/>
        </p:blipFill>
        <p:spPr>
          <a:xfrm>
            <a:off x="0" y="0"/>
            <a:ext cx="12191760" cy="6857640"/>
          </a:xfrm>
          <a:prstGeom prst="rect">
            <a:avLst/>
          </a:prstGeom>
          <a:ln>
            <a:noFill/>
          </a:ln>
        </p:spPr>
      </p:pic>
      <p:sp>
        <p:nvSpPr>
          <p:cNvPr id="86" name="PlaceHolder 2"/>
          <p:cNvSpPr>
            <a:spLocks noGrp="1"/>
          </p:cNvSpPr>
          <p:nvPr>
            <p:ph type="title"/>
          </p:nvPr>
        </p:nvSpPr>
        <p:spPr>
          <a:xfrm>
            <a:off x="5054040" y="2337840"/>
            <a:ext cx="6093000" cy="1776600"/>
          </a:xfrm>
          <a:prstGeom prst="rect">
            <a:avLst/>
          </a:prstGeom>
        </p:spPr>
        <p:txBody>
          <a:bodyPr>
            <a:normAutofit/>
          </a:bodyPr>
          <a:p>
            <a:pPr algn="ctr">
              <a:lnSpc>
                <a:spcPct val="90000"/>
              </a:lnSpc>
            </a:pPr>
            <a:r>
              <a:rPr b="0" lang="en-US" sz="5400" spc="-1" strike="noStrike">
                <a:solidFill>
                  <a:srgbClr val="467bbf"/>
                </a:solidFill>
                <a:latin typeface="Arial"/>
              </a:rPr>
              <a:t>Click to edit Master title style</a:t>
            </a:r>
            <a:endParaRPr b="0" lang="en-US" sz="5400" spc="-1" strike="noStrike">
              <a:solidFill>
                <a:srgbClr val="000000"/>
              </a:solidFill>
              <a:latin typeface="Calibri"/>
            </a:endParaRPr>
          </a:p>
        </p:txBody>
      </p:sp>
      <p:sp>
        <p:nvSpPr>
          <p:cNvPr id="87"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595959"/>
                </a:solidFill>
                <a:latin typeface="Arial"/>
              </a:rPr>
              <a:t>Muokkaa jäsennyksen tekstimuotoa napsauttamalla</a:t>
            </a:r>
            <a:endParaRPr b="0" lang="en-US" sz="2400" spc="-1" strike="noStrike">
              <a:solidFill>
                <a:srgbClr val="595959"/>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595959"/>
                </a:solidFill>
                <a:latin typeface="Arial"/>
              </a:rPr>
              <a:t>Toinen jäsennystaso</a:t>
            </a:r>
            <a:endParaRPr b="0" lang="en-US" sz="1800" spc="-1" strike="noStrike">
              <a:solidFill>
                <a:srgbClr val="595959"/>
              </a:solidFill>
              <a:latin typeface="Arial"/>
            </a:endParaRPr>
          </a:p>
          <a:p>
            <a:pPr lvl="2" marL="1296000" indent="-288000">
              <a:spcBef>
                <a:spcPts val="850"/>
              </a:spcBef>
              <a:buClr>
                <a:srgbClr val="000000"/>
              </a:buClr>
              <a:buSzPct val="45000"/>
              <a:buFont typeface="Wingdings" charset="2"/>
              <a:buChar char=""/>
            </a:pPr>
            <a:r>
              <a:rPr b="0" lang="en-US" sz="1600" spc="-1" strike="noStrike">
                <a:solidFill>
                  <a:srgbClr val="595959"/>
                </a:solidFill>
                <a:latin typeface="Arial"/>
              </a:rPr>
              <a:t>Kolmas jäsennystaso</a:t>
            </a:r>
            <a:endParaRPr b="0" lang="en-US" sz="1600" spc="-1" strike="noStrike">
              <a:solidFill>
                <a:srgbClr val="595959"/>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595959"/>
                </a:solidFill>
                <a:latin typeface="Arial"/>
              </a:rPr>
              <a:t>Neljäs jäsennystaso</a:t>
            </a:r>
            <a:endParaRPr b="0" lang="en-US" sz="1400" spc="-1" strike="noStrike">
              <a:solidFill>
                <a:srgbClr val="595959"/>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595959"/>
                </a:solidFill>
                <a:latin typeface="Arial"/>
              </a:rPr>
              <a:t>Viides jäsennystaso</a:t>
            </a:r>
            <a:endParaRPr b="0" lang="en-US" sz="2000" spc="-1" strike="noStrike">
              <a:solidFill>
                <a:srgbClr val="595959"/>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595959"/>
                </a:solidFill>
                <a:latin typeface="Arial"/>
              </a:rPr>
              <a:t>Kuudes jäsennystaso</a:t>
            </a:r>
            <a:endParaRPr b="0" lang="en-US" sz="2000" spc="-1" strike="noStrike">
              <a:solidFill>
                <a:srgbClr val="595959"/>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595959"/>
                </a:solidFill>
                <a:latin typeface="Arial"/>
              </a:rPr>
              <a:t>Seitsemäs jäsennystaso</a:t>
            </a:r>
            <a:endParaRPr b="0" lang="en-US" sz="2000" spc="-1" strike="noStrike">
              <a:solidFill>
                <a:srgbClr val="595959"/>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4" name="Picture 4" descr=""/>
          <p:cNvPicPr/>
          <p:nvPr/>
        </p:nvPicPr>
        <p:blipFill>
          <a:blip r:embed="rId2"/>
          <a:stretch/>
        </p:blipFill>
        <p:spPr>
          <a:xfrm>
            <a:off x="0" y="0"/>
            <a:ext cx="12191760" cy="6857640"/>
          </a:xfrm>
          <a:prstGeom prst="rect">
            <a:avLst/>
          </a:prstGeom>
          <a:ln>
            <a:noFill/>
          </a:ln>
        </p:spPr>
      </p:pic>
      <p:sp>
        <p:nvSpPr>
          <p:cNvPr id="125" name="CustomShape 1"/>
          <p:cNvSpPr/>
          <p:nvPr/>
        </p:nvSpPr>
        <p:spPr>
          <a:xfrm>
            <a:off x="24840" y="6671160"/>
            <a:ext cx="473400" cy="212040"/>
          </a:xfrm>
          <a:prstGeom prst="rect">
            <a:avLst/>
          </a:prstGeom>
          <a:noFill/>
          <a:ln>
            <a:noFill/>
          </a:ln>
        </p:spPr>
        <p:style>
          <a:lnRef idx="0"/>
          <a:fillRef idx="0"/>
          <a:effectRef idx="0"/>
          <a:fontRef idx="minor"/>
        </p:style>
        <p:txBody>
          <a:bodyPr lIns="90000" rIns="90000" tIns="45000" bIns="45000">
            <a:spAutoFit/>
          </a:bodyPr>
          <a:p>
            <a:pPr algn="ctr">
              <a:lnSpc>
                <a:spcPct val="100000"/>
              </a:lnSpc>
            </a:pPr>
            <a:fld id="{5AA8F6F5-BBF8-4C88-9C1E-63A4C3E01993}" type="slidenum">
              <a:rPr b="0" lang="fi-FI" sz="800" spc="-1" strike="noStrike">
                <a:solidFill>
                  <a:srgbClr val="595959"/>
                </a:solidFill>
                <a:latin typeface="Calibri"/>
              </a:rPr>
              <a:t>&lt;numero&gt;</a:t>
            </a:fld>
            <a:endParaRPr b="0" lang="fi-FI" sz="800" spc="-1" strike="noStrike">
              <a:latin typeface="Arial"/>
            </a:endParaRPr>
          </a:p>
        </p:txBody>
      </p:sp>
      <p:sp>
        <p:nvSpPr>
          <p:cNvPr id="126" name="PlaceHolder 2"/>
          <p:cNvSpPr>
            <a:spLocks noGrp="1"/>
          </p:cNvSpPr>
          <p:nvPr>
            <p:ph type="title"/>
          </p:nvPr>
        </p:nvSpPr>
        <p:spPr>
          <a:xfrm>
            <a:off x="166320" y="285480"/>
            <a:ext cx="11645640" cy="690120"/>
          </a:xfrm>
          <a:prstGeom prst="rect">
            <a:avLst/>
          </a:prstGeom>
        </p:spPr>
        <p:txBody>
          <a:bodyPr anchor="ctr">
            <a:noAutofit/>
          </a:bodyPr>
          <a:p>
            <a:pPr algn="ctr">
              <a:lnSpc>
                <a:spcPct val="90000"/>
              </a:lnSpc>
            </a:pPr>
            <a:r>
              <a:rPr b="0" lang="en-US" sz="4400" spc="-1" strike="noStrike">
                <a:solidFill>
                  <a:srgbClr val="ffffff"/>
                </a:solidFill>
                <a:latin typeface="Arial"/>
              </a:rPr>
              <a:t>Click to edit Master title style</a:t>
            </a:r>
            <a:endParaRPr b="0" lang="en-US" sz="4400" spc="-1" strike="noStrike">
              <a:solidFill>
                <a:srgbClr val="000000"/>
              </a:solidFill>
              <a:latin typeface="Calibri"/>
            </a:endParaRPr>
          </a:p>
        </p:txBody>
      </p:sp>
      <p:sp>
        <p:nvSpPr>
          <p:cNvPr id="127"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595959"/>
                </a:solidFill>
                <a:latin typeface="Arial"/>
              </a:rPr>
              <a:t>Muokkaa jäsennyksen tekstimuotoa napsauttamalla</a:t>
            </a:r>
            <a:endParaRPr b="0" lang="en-US" sz="2400" spc="-1" strike="noStrike">
              <a:solidFill>
                <a:srgbClr val="595959"/>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595959"/>
                </a:solidFill>
                <a:latin typeface="Arial"/>
              </a:rPr>
              <a:t>Toinen jäsennystaso</a:t>
            </a:r>
            <a:endParaRPr b="0" lang="en-US" sz="1800" spc="-1" strike="noStrike">
              <a:solidFill>
                <a:srgbClr val="595959"/>
              </a:solidFill>
              <a:latin typeface="Arial"/>
            </a:endParaRPr>
          </a:p>
          <a:p>
            <a:pPr lvl="2" marL="1296000" indent="-288000">
              <a:spcBef>
                <a:spcPts val="850"/>
              </a:spcBef>
              <a:buClr>
                <a:srgbClr val="000000"/>
              </a:buClr>
              <a:buSzPct val="45000"/>
              <a:buFont typeface="Wingdings" charset="2"/>
              <a:buChar char=""/>
            </a:pPr>
            <a:r>
              <a:rPr b="0" lang="en-US" sz="1600" spc="-1" strike="noStrike">
                <a:solidFill>
                  <a:srgbClr val="595959"/>
                </a:solidFill>
                <a:latin typeface="Arial"/>
              </a:rPr>
              <a:t>Kolmas jäsennystaso</a:t>
            </a:r>
            <a:endParaRPr b="0" lang="en-US" sz="1600" spc="-1" strike="noStrike">
              <a:solidFill>
                <a:srgbClr val="595959"/>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595959"/>
                </a:solidFill>
                <a:latin typeface="Arial"/>
              </a:rPr>
              <a:t>Neljäs jäsennystaso</a:t>
            </a:r>
            <a:endParaRPr b="0" lang="en-US" sz="1400" spc="-1" strike="noStrike">
              <a:solidFill>
                <a:srgbClr val="595959"/>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595959"/>
                </a:solidFill>
                <a:latin typeface="Arial"/>
              </a:rPr>
              <a:t>Viides jäsennystaso</a:t>
            </a:r>
            <a:endParaRPr b="0" lang="en-US" sz="2000" spc="-1" strike="noStrike">
              <a:solidFill>
                <a:srgbClr val="595959"/>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595959"/>
                </a:solidFill>
                <a:latin typeface="Arial"/>
              </a:rPr>
              <a:t>Kuudes jäsennystaso</a:t>
            </a:r>
            <a:endParaRPr b="0" lang="en-US" sz="2000" spc="-1" strike="noStrike">
              <a:solidFill>
                <a:srgbClr val="595959"/>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595959"/>
                </a:solidFill>
                <a:latin typeface="Arial"/>
              </a:rPr>
              <a:t>Seitsemäs jäsennystaso</a:t>
            </a:r>
            <a:endParaRPr b="0" lang="en-US" sz="2000" spc="-1" strike="noStrike">
              <a:solidFill>
                <a:srgbClr val="595959"/>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20.jpeg"/><Relationship Id="rId1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image" Target="../media/image56.jpeg"/><Relationship Id="rId4" Type="http://schemas.openxmlformats.org/officeDocument/2006/relationships/slideLayout" Target="../slideLayouts/slideLayout41.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4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slideLayout" Target="../slideLayouts/slideLayout1.xml"/><Relationship Id="rId7"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hyperlink" Target="http://www.lcif.org/be100" TargetMode="External"/><Relationship Id="rId2" Type="http://schemas.openxmlformats.org/officeDocument/2006/relationships/hyperlink" Target="http://www.lcif.org/EN/resources/publications.php" TargetMode="External"/><Relationship Id="rId3" Type="http://schemas.openxmlformats.org/officeDocument/2006/relationships/hyperlink" Target="http://www.lcif.org/EN/resources/publications.php" TargetMode="External"/><Relationship Id="rId4" Type="http://schemas.openxmlformats.org/officeDocument/2006/relationships/slideLayout" Target="../slideLayouts/slideLayout1.xml"/><Relationship Id="rId5"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hyperlink" Target="mailto:kirsti.seppala@lions.fi" TargetMode="External"/><Relationship Id="rId2" Type="http://schemas.openxmlformats.org/officeDocument/2006/relationships/hyperlink" Target="mailto:kimmo.markkanen@lions.fi" TargetMode="External"/><Relationship Id="rId3" Type="http://schemas.openxmlformats.org/officeDocument/2006/relationships/hyperlink" Target="mailto:kaisa.vainio1967@gmail.com" TargetMode="External"/><Relationship Id="rId4" Type="http://schemas.openxmlformats.org/officeDocument/2006/relationships/hyperlink" Target="mailto:unto.kiljunen@pp.inet.fi" TargetMode="External"/><Relationship Id="rId5" Type="http://schemas.openxmlformats.org/officeDocument/2006/relationships/hyperlink" Target="mailto:anita.tihverainen@lions.fi" TargetMode="External"/><Relationship Id="rId6" Type="http://schemas.openxmlformats.org/officeDocument/2006/relationships/hyperlink" Target="mailto:matti.vaarasto@wartsila.com" TargetMode="External"/><Relationship Id="rId7" Type="http://schemas.openxmlformats.org/officeDocument/2006/relationships/hyperlink" Target="mailto:kyosti.mikkonen@lions.fi" TargetMode="External"/><Relationship Id="rId8" Type="http://schemas.openxmlformats.org/officeDocument/2006/relationships/hyperlink" Target="mailto:juhani.kautonen@lions.fi" TargetMode="External"/><Relationship Id="rId9" Type="http://schemas.openxmlformats.org/officeDocument/2006/relationships/hyperlink" Target="mailto:kari.salmela@lions.fi" TargetMode="External"/><Relationship Id="rId10" Type="http://schemas.openxmlformats.org/officeDocument/2006/relationships/hyperlink" Target="mailto:pekka.leskinen@lions.fi" TargetMode="External"/><Relationship Id="rId11" Type="http://schemas.openxmlformats.org/officeDocument/2006/relationships/hyperlink" Target="mailto:matti.malkia@lions.fi" TargetMode="External"/><Relationship Id="rId12" Type="http://schemas.openxmlformats.org/officeDocument/2006/relationships/hyperlink" Target="mailto:veli-matti.andersson@hotmail.com" TargetMode="External"/><Relationship Id="rId13" Type="http://schemas.openxmlformats.org/officeDocument/2006/relationships/hyperlink" Target="mailto:markku@vesikallio.com" TargetMode="External"/><Relationship Id="rId14" Type="http://schemas.openxmlformats.org/officeDocument/2006/relationships/hyperlink" Target="mailto:heikki.hemmila@pp.fimnet.fi" TargetMode="External"/><Relationship Id="rId15" Type="http://schemas.openxmlformats.org/officeDocument/2006/relationships/slideLayout" Target="../slideLayouts/slideLayout41.xml"/>
</Relationships>
</file>

<file path=ppt/slides/_rels/slide36.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jpe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Kuva 3" descr=""/>
          <p:cNvPicPr/>
          <p:nvPr/>
        </p:nvPicPr>
        <p:blipFill>
          <a:blip r:embed="rId1"/>
          <a:stretch/>
        </p:blipFill>
        <p:spPr>
          <a:xfrm>
            <a:off x="8290440" y="3188880"/>
            <a:ext cx="3687840" cy="2383920"/>
          </a:xfrm>
          <a:prstGeom prst="rect">
            <a:avLst/>
          </a:prstGeom>
          <a:ln>
            <a:noFill/>
          </a:ln>
        </p:spPr>
      </p:pic>
      <p:pic>
        <p:nvPicPr>
          <p:cNvPr id="171" name="Kuva 4" descr=""/>
          <p:cNvPicPr/>
          <p:nvPr/>
        </p:nvPicPr>
        <p:blipFill>
          <a:blip r:embed="rId2"/>
          <a:stretch/>
        </p:blipFill>
        <p:spPr>
          <a:xfrm>
            <a:off x="228600" y="1464120"/>
            <a:ext cx="3215160" cy="2948400"/>
          </a:xfrm>
          <a:prstGeom prst="rect">
            <a:avLst/>
          </a:prstGeom>
          <a:ln>
            <a:noFill/>
          </a:ln>
          <a:scene3d>
            <a:camera prst="orthographicFront">
              <a:rot lat="0" lon="0" rev="60000"/>
            </a:camera>
            <a:lightRig dir="t" rig="threePt"/>
          </a:scene3d>
        </p:spPr>
      </p:pic>
      <p:sp>
        <p:nvSpPr>
          <p:cNvPr id="172" name="CustomShape 1"/>
          <p:cNvSpPr/>
          <p:nvPr/>
        </p:nvSpPr>
        <p:spPr>
          <a:xfrm>
            <a:off x="1356480" y="0"/>
            <a:ext cx="949428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7200" spc="-1" strike="noStrike">
                <a:solidFill>
                  <a:srgbClr val="ffffff"/>
                </a:solidFill>
                <a:latin typeface="Arial Black"/>
              </a:rPr>
              <a:t>LCIF, Mikä se on?</a:t>
            </a:r>
            <a:endParaRPr b="0" lang="fi-FI" sz="7200" spc="-1" strike="noStrike">
              <a:latin typeface="Arial"/>
            </a:endParaRPr>
          </a:p>
        </p:txBody>
      </p:sp>
      <p:sp>
        <p:nvSpPr>
          <p:cNvPr id="173" name="CustomShape 2"/>
          <p:cNvSpPr/>
          <p:nvPr/>
        </p:nvSpPr>
        <p:spPr>
          <a:xfrm>
            <a:off x="2727360" y="-1879560"/>
            <a:ext cx="9098640" cy="118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7200" spc="-1" strike="noStrike">
                <a:solidFill>
                  <a:srgbClr val="4472c4"/>
                </a:solidFill>
                <a:latin typeface="Arial Black"/>
              </a:rPr>
              <a:t>LCIF, Mikä se on?</a:t>
            </a:r>
            <a:endParaRPr b="0" lang="fi-FI" sz="7200" spc="-1" strike="noStrike">
              <a:latin typeface="Arial"/>
            </a:endParaRPr>
          </a:p>
        </p:txBody>
      </p:sp>
      <p:pic>
        <p:nvPicPr>
          <p:cNvPr id="174" name="Kuva 7" descr=""/>
          <p:cNvPicPr/>
          <p:nvPr/>
        </p:nvPicPr>
        <p:blipFill>
          <a:blip r:embed="rId3"/>
          <a:stretch/>
        </p:blipFill>
        <p:spPr>
          <a:xfrm>
            <a:off x="7673760" y="1454400"/>
            <a:ext cx="4761720" cy="1540440"/>
          </a:xfrm>
          <a:prstGeom prst="rect">
            <a:avLst/>
          </a:prstGeom>
          <a:ln>
            <a:noFill/>
          </a:ln>
        </p:spPr>
      </p:pic>
      <p:pic>
        <p:nvPicPr>
          <p:cNvPr id="175" name="Kuva 10" descr=""/>
          <p:cNvPicPr/>
          <p:nvPr/>
        </p:nvPicPr>
        <p:blipFill>
          <a:blip r:embed="rId4"/>
          <a:stretch/>
        </p:blipFill>
        <p:spPr>
          <a:xfrm>
            <a:off x="240840" y="4947480"/>
            <a:ext cx="1892520" cy="1347480"/>
          </a:xfrm>
          <a:prstGeom prst="rect">
            <a:avLst/>
          </a:prstGeom>
          <a:ln>
            <a:noFill/>
          </a:ln>
        </p:spPr>
      </p:pic>
      <p:pic>
        <p:nvPicPr>
          <p:cNvPr id="176" name="Kuva 12" descr=""/>
          <p:cNvPicPr/>
          <p:nvPr/>
        </p:nvPicPr>
        <p:blipFill>
          <a:blip r:embed="rId5"/>
          <a:stretch/>
        </p:blipFill>
        <p:spPr>
          <a:xfrm>
            <a:off x="2140200" y="4504320"/>
            <a:ext cx="2333160" cy="2085480"/>
          </a:xfrm>
          <a:prstGeom prst="rect">
            <a:avLst/>
          </a:prstGeom>
          <a:ln>
            <a:noFill/>
          </a:ln>
        </p:spPr>
      </p:pic>
      <p:pic>
        <p:nvPicPr>
          <p:cNvPr id="177" name="Kuva 13" descr=""/>
          <p:cNvPicPr/>
          <p:nvPr/>
        </p:nvPicPr>
        <p:blipFill>
          <a:blip r:embed="rId6"/>
          <a:stretch/>
        </p:blipFill>
        <p:spPr>
          <a:xfrm>
            <a:off x="3825360" y="1602720"/>
            <a:ext cx="646560" cy="774360"/>
          </a:xfrm>
          <a:prstGeom prst="rect">
            <a:avLst/>
          </a:prstGeom>
          <a:ln>
            <a:noFill/>
          </a:ln>
        </p:spPr>
      </p:pic>
      <p:pic>
        <p:nvPicPr>
          <p:cNvPr id="178" name="Kuva 11" descr=""/>
          <p:cNvPicPr/>
          <p:nvPr/>
        </p:nvPicPr>
        <p:blipFill>
          <a:blip r:embed="rId7"/>
          <a:stretch/>
        </p:blipFill>
        <p:spPr>
          <a:xfrm>
            <a:off x="6624000" y="2971800"/>
            <a:ext cx="1422360" cy="1238400"/>
          </a:xfrm>
          <a:prstGeom prst="rect">
            <a:avLst/>
          </a:prstGeom>
          <a:ln>
            <a:noFill/>
          </a:ln>
        </p:spPr>
      </p:pic>
      <p:pic>
        <p:nvPicPr>
          <p:cNvPr id="179" name="Kuva 14" descr=""/>
          <p:cNvPicPr/>
          <p:nvPr/>
        </p:nvPicPr>
        <p:blipFill>
          <a:blip r:embed="rId8"/>
          <a:stretch/>
        </p:blipFill>
        <p:spPr>
          <a:xfrm>
            <a:off x="4541760" y="1585080"/>
            <a:ext cx="669960" cy="966600"/>
          </a:xfrm>
          <a:prstGeom prst="rect">
            <a:avLst/>
          </a:prstGeom>
          <a:ln>
            <a:noFill/>
          </a:ln>
        </p:spPr>
      </p:pic>
      <p:pic>
        <p:nvPicPr>
          <p:cNvPr id="180" name="Kuva 15" descr=""/>
          <p:cNvPicPr/>
          <p:nvPr/>
        </p:nvPicPr>
        <p:blipFill>
          <a:blip r:embed="rId9"/>
          <a:stretch/>
        </p:blipFill>
        <p:spPr>
          <a:xfrm>
            <a:off x="5292000" y="1554480"/>
            <a:ext cx="666720" cy="969120"/>
          </a:xfrm>
          <a:prstGeom prst="rect">
            <a:avLst/>
          </a:prstGeom>
          <a:ln>
            <a:noFill/>
          </a:ln>
        </p:spPr>
      </p:pic>
      <p:pic>
        <p:nvPicPr>
          <p:cNvPr id="181" name="Kuva 16" descr=""/>
          <p:cNvPicPr/>
          <p:nvPr/>
        </p:nvPicPr>
        <p:blipFill>
          <a:blip r:embed="rId10"/>
          <a:stretch/>
        </p:blipFill>
        <p:spPr>
          <a:xfrm>
            <a:off x="6083640" y="1600200"/>
            <a:ext cx="621720" cy="944640"/>
          </a:xfrm>
          <a:prstGeom prst="rect">
            <a:avLst/>
          </a:prstGeom>
          <a:ln>
            <a:noFill/>
          </a:ln>
        </p:spPr>
      </p:pic>
      <p:pic>
        <p:nvPicPr>
          <p:cNvPr id="182" name="Kuva 17" descr=""/>
          <p:cNvPicPr/>
          <p:nvPr/>
        </p:nvPicPr>
        <p:blipFill>
          <a:blip r:embed="rId11"/>
          <a:stretch/>
        </p:blipFill>
        <p:spPr>
          <a:xfrm>
            <a:off x="4144320" y="2865240"/>
            <a:ext cx="2271240" cy="1962720"/>
          </a:xfrm>
          <a:prstGeom prst="rect">
            <a:avLst/>
          </a:prstGeom>
          <a:ln>
            <a:noFill/>
          </a:ln>
        </p:spPr>
      </p:pic>
      <p:pic>
        <p:nvPicPr>
          <p:cNvPr id="183" name="Kuva 18" descr=""/>
          <p:cNvPicPr/>
          <p:nvPr/>
        </p:nvPicPr>
        <p:blipFill>
          <a:blip r:embed="rId12"/>
          <a:stretch/>
        </p:blipFill>
        <p:spPr>
          <a:xfrm>
            <a:off x="5498640" y="5135760"/>
            <a:ext cx="1206720" cy="1103760"/>
          </a:xfrm>
          <a:prstGeom prst="rect">
            <a:avLst/>
          </a:prstGeom>
          <a:ln>
            <a:noFill/>
          </a:ln>
        </p:spPr>
      </p:pic>
      <p:pic>
        <p:nvPicPr>
          <p:cNvPr id="184" name="Kuva 19" descr=""/>
          <p:cNvPicPr/>
          <p:nvPr/>
        </p:nvPicPr>
        <p:blipFill>
          <a:blip r:embed="rId13"/>
          <a:stretch/>
        </p:blipFill>
        <p:spPr>
          <a:xfrm>
            <a:off x="4279320" y="5157000"/>
            <a:ext cx="1161000" cy="1062000"/>
          </a:xfrm>
          <a:prstGeom prst="rect">
            <a:avLst/>
          </a:prstGeom>
          <a:ln>
            <a:noFill/>
          </a:ln>
        </p:spPr>
      </p:pic>
      <p:pic>
        <p:nvPicPr>
          <p:cNvPr id="185" name="Kuva 20" descr=""/>
          <p:cNvPicPr/>
          <p:nvPr/>
        </p:nvPicPr>
        <p:blipFill>
          <a:blip r:embed="rId14"/>
          <a:stretch/>
        </p:blipFill>
        <p:spPr>
          <a:xfrm>
            <a:off x="6751440" y="5131080"/>
            <a:ext cx="1189080" cy="10879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0" name="Kuva 3" descr=""/>
          <p:cNvPicPr/>
          <p:nvPr/>
        </p:nvPicPr>
        <p:blipFill>
          <a:blip r:embed="rId1"/>
          <a:stretch/>
        </p:blipFill>
        <p:spPr>
          <a:xfrm>
            <a:off x="259200" y="243720"/>
            <a:ext cx="1142640" cy="1047960"/>
          </a:xfrm>
          <a:prstGeom prst="rect">
            <a:avLst/>
          </a:prstGeom>
          <a:ln>
            <a:noFill/>
          </a:ln>
          <a:scene3d>
            <a:camera prst="orthographicFront">
              <a:rot lat="0" lon="0" rev="60000"/>
            </a:camera>
            <a:lightRig dir="t" rig="threePt"/>
          </a:scene3d>
        </p:spPr>
      </p:pic>
      <p:sp>
        <p:nvSpPr>
          <p:cNvPr id="231" name="TextShape 1"/>
          <p:cNvSpPr txBox="1"/>
          <p:nvPr/>
        </p:nvSpPr>
        <p:spPr>
          <a:xfrm>
            <a:off x="2362320" y="365040"/>
            <a:ext cx="7314840" cy="690120"/>
          </a:xfrm>
          <a:prstGeom prst="rect">
            <a:avLst/>
          </a:prstGeom>
          <a:noFill/>
          <a:ln>
            <a:noFill/>
          </a:ln>
        </p:spPr>
        <p:txBody>
          <a:bodyPr anchor="ctr">
            <a:noAutofit/>
          </a:bodyPr>
          <a:p>
            <a:pPr algn="ctr">
              <a:lnSpc>
                <a:spcPct val="90000"/>
              </a:lnSpc>
            </a:pPr>
            <a:r>
              <a:rPr b="1" lang="en-US" sz="4400" spc="-1" strike="noStrike">
                <a:solidFill>
                  <a:srgbClr val="467bbf"/>
                </a:solidFill>
                <a:latin typeface="Arial Black"/>
              </a:rPr>
              <a:t>LCIF SUOMESSA</a:t>
            </a:r>
            <a:endParaRPr b="0" lang="en-US" sz="4400" spc="-1" strike="noStrike">
              <a:solidFill>
                <a:srgbClr val="000000"/>
              </a:solidFill>
              <a:latin typeface="Calibri"/>
            </a:endParaRPr>
          </a:p>
        </p:txBody>
      </p:sp>
      <p:pic>
        <p:nvPicPr>
          <p:cNvPr id="232" name="Kuva 5" descr=""/>
          <p:cNvPicPr/>
          <p:nvPr/>
        </p:nvPicPr>
        <p:blipFill>
          <a:blip r:embed="rId2"/>
          <a:stretch/>
        </p:blipFill>
        <p:spPr>
          <a:xfrm>
            <a:off x="0" y="3627000"/>
            <a:ext cx="3015000" cy="3230640"/>
          </a:xfrm>
          <a:prstGeom prst="rect">
            <a:avLst/>
          </a:prstGeom>
          <a:ln>
            <a:noFill/>
          </a:ln>
        </p:spPr>
      </p:pic>
      <p:pic>
        <p:nvPicPr>
          <p:cNvPr id="233" name="Kuva 6" descr=""/>
          <p:cNvPicPr/>
          <p:nvPr/>
        </p:nvPicPr>
        <p:blipFill>
          <a:blip r:embed="rId3"/>
          <a:stretch/>
        </p:blipFill>
        <p:spPr>
          <a:xfrm>
            <a:off x="2978640" y="3840480"/>
            <a:ext cx="4928760" cy="3017160"/>
          </a:xfrm>
          <a:prstGeom prst="rect">
            <a:avLst/>
          </a:prstGeom>
          <a:ln>
            <a:noFill/>
          </a:ln>
        </p:spPr>
      </p:pic>
      <p:pic>
        <p:nvPicPr>
          <p:cNvPr id="234" name="Kuva 7" descr=""/>
          <p:cNvPicPr/>
          <p:nvPr/>
        </p:nvPicPr>
        <p:blipFill>
          <a:blip r:embed="rId4"/>
          <a:stretch/>
        </p:blipFill>
        <p:spPr>
          <a:xfrm>
            <a:off x="7878960" y="3623400"/>
            <a:ext cx="4312440" cy="3234240"/>
          </a:xfrm>
          <a:prstGeom prst="rect">
            <a:avLst/>
          </a:prstGeom>
          <a:ln>
            <a:noFill/>
          </a:ln>
        </p:spPr>
      </p:pic>
      <p:sp>
        <p:nvSpPr>
          <p:cNvPr id="235" name="CustomShape 2"/>
          <p:cNvSpPr/>
          <p:nvPr/>
        </p:nvSpPr>
        <p:spPr>
          <a:xfrm>
            <a:off x="2849760" y="1097280"/>
            <a:ext cx="646128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i-FI" sz="4000" spc="-1" strike="noStrike">
                <a:solidFill>
                  <a:srgbClr val="4472c4"/>
                </a:solidFill>
                <a:latin typeface="Calibri"/>
              </a:rPr>
              <a:t>Lahjoitukset </a:t>
            </a:r>
            <a:r>
              <a:rPr b="1" lang="fi-FI" sz="4000" spc="-1" strike="noStrike">
                <a:solidFill>
                  <a:srgbClr val="ff0000"/>
                </a:solidFill>
                <a:latin typeface="Calibri"/>
              </a:rPr>
              <a:t>8,6</a:t>
            </a:r>
            <a:r>
              <a:rPr b="1" lang="fi-FI" sz="4000" spc="-1" strike="noStrike">
                <a:solidFill>
                  <a:srgbClr val="4472c4"/>
                </a:solidFill>
                <a:latin typeface="Calibri"/>
              </a:rPr>
              <a:t> miljoonaa $</a:t>
            </a:r>
            <a:endParaRPr b="0" lang="fi-FI" sz="4000" spc="-1" strike="noStrike">
              <a:latin typeface="Arial"/>
            </a:endParaRPr>
          </a:p>
          <a:p>
            <a:pPr algn="ctr">
              <a:lnSpc>
                <a:spcPct val="100000"/>
              </a:lnSpc>
            </a:pPr>
            <a:r>
              <a:rPr b="1" lang="fi-FI" sz="4000" spc="-1" strike="noStrike">
                <a:solidFill>
                  <a:srgbClr val="4472c4"/>
                </a:solidFill>
                <a:latin typeface="Calibri"/>
              </a:rPr>
              <a:t>Apurahat </a:t>
            </a:r>
            <a:r>
              <a:rPr b="1" lang="fi-FI" sz="4000" spc="-1" strike="noStrike">
                <a:solidFill>
                  <a:srgbClr val="ff0000"/>
                </a:solidFill>
                <a:latin typeface="Calibri"/>
              </a:rPr>
              <a:t>1,4</a:t>
            </a:r>
            <a:r>
              <a:rPr b="1" lang="fi-FI" sz="4000" spc="-1" strike="noStrike">
                <a:solidFill>
                  <a:srgbClr val="4472c4"/>
                </a:solidFill>
                <a:latin typeface="Calibri"/>
              </a:rPr>
              <a:t> miljoonaa $</a:t>
            </a:r>
            <a:endParaRPr b="0" lang="fi-FI" sz="4000" spc="-1" strike="noStrike">
              <a:latin typeface="Arial"/>
            </a:endParaRPr>
          </a:p>
        </p:txBody>
      </p:sp>
      <p:sp>
        <p:nvSpPr>
          <p:cNvPr id="236" name="CustomShape 3"/>
          <p:cNvSpPr/>
          <p:nvPr/>
        </p:nvSpPr>
        <p:spPr>
          <a:xfrm>
            <a:off x="0" y="2468880"/>
            <a:ext cx="12191760" cy="943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2800" spc="-1" strike="noStrike">
                <a:solidFill>
                  <a:srgbClr val="000000"/>
                </a:solidFill>
                <a:latin typeface="Calibri"/>
              </a:rPr>
              <a:t>Ecuadorin silmäklinikka</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Lions Quest tutkimus </a:t>
            </a:r>
            <a:endParaRPr b="0" lang="fi-FI" sz="2800" spc="-1" strike="noStrike">
              <a:latin typeface="Arial"/>
            </a:endParaRPr>
          </a:p>
          <a:p>
            <a:pPr>
              <a:lnSpc>
                <a:spcPct val="100000"/>
              </a:lnSpc>
            </a:pP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100.000 $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500.000 $ </a:t>
            </a:r>
            <a:endParaRPr b="0" lang="fi-FI" sz="2800" spc="-1" strike="noStrike">
              <a:latin typeface="Arial"/>
            </a:endParaRPr>
          </a:p>
        </p:txBody>
      </p:sp>
      <p:sp>
        <p:nvSpPr>
          <p:cNvPr id="237" name="CustomShape 4"/>
          <p:cNvSpPr/>
          <p:nvPr/>
        </p:nvSpPr>
        <p:spPr>
          <a:xfrm>
            <a:off x="3002400" y="2956680"/>
            <a:ext cx="4983120" cy="943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i-FI" sz="2800" spc="-1" strike="noStrike">
                <a:solidFill>
                  <a:srgbClr val="000000"/>
                </a:solidFill>
                <a:latin typeface="Calibri"/>
              </a:rPr>
              <a:t>O-piirin silmänpohjakamera 14.000 </a:t>
            </a:r>
            <a:r>
              <a:rPr b="1" lang="fi-FI" sz="2400" spc="-1" strike="noStrike">
                <a:solidFill>
                  <a:srgbClr val="000000"/>
                </a:solidFill>
                <a:latin typeface="Calibri"/>
              </a:rPr>
              <a:t>$</a:t>
            </a:r>
            <a:endParaRPr b="0" lang="fi-FI" sz="2400" spc="-1" strike="noStrike">
              <a:latin typeface="Arial"/>
            </a:endParaRPr>
          </a:p>
        </p:txBody>
      </p:sp>
      <p:pic>
        <p:nvPicPr>
          <p:cNvPr id="238" name="Kuva 11" descr=""/>
          <p:cNvPicPr/>
          <p:nvPr/>
        </p:nvPicPr>
        <p:blipFill>
          <a:blip r:embed="rId5"/>
          <a:stretch/>
        </p:blipFill>
        <p:spPr>
          <a:xfrm>
            <a:off x="10221480" y="335160"/>
            <a:ext cx="1589040" cy="2179080"/>
          </a:xfrm>
          <a:prstGeom prst="rect">
            <a:avLst/>
          </a:prstGeom>
          <a:ln>
            <a:noFill/>
          </a:ln>
          <a:scene3d>
            <a:camera prst="orthographicFront">
              <a:rot lat="0" lon="0" rev="300000"/>
            </a:camera>
            <a:lightRig dir="t" rig="threePt"/>
          </a:scene3d>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TextShape 1"/>
          <p:cNvSpPr txBox="1"/>
          <p:nvPr/>
        </p:nvSpPr>
        <p:spPr>
          <a:xfrm>
            <a:off x="4709160" y="2516400"/>
            <a:ext cx="7482600" cy="1776600"/>
          </a:xfrm>
          <a:prstGeom prst="rect">
            <a:avLst/>
          </a:prstGeom>
          <a:noFill/>
          <a:ln>
            <a:noFill/>
          </a:ln>
        </p:spPr>
        <p:txBody>
          <a:bodyPr>
            <a:noAutofit/>
          </a:bodyPr>
          <a:p>
            <a:pPr algn="ctr">
              <a:lnSpc>
                <a:spcPct val="90000"/>
              </a:lnSpc>
            </a:pPr>
            <a:r>
              <a:rPr b="1" lang="en-US" sz="4400" spc="-1" strike="noStrike">
                <a:solidFill>
                  <a:srgbClr val="467bbf"/>
                </a:solidFill>
                <a:latin typeface="Arial"/>
              </a:rPr>
              <a:t>Kampanja 100</a:t>
            </a:r>
            <a:br/>
            <a:r>
              <a:rPr b="1" lang="en-US" sz="4400" spc="-1" strike="noStrike">
                <a:solidFill>
                  <a:srgbClr val="467bbf"/>
                </a:solidFill>
                <a:latin typeface="Arial"/>
              </a:rPr>
              <a:t>LCIF: Palveluvoimaa</a:t>
            </a:r>
            <a:br/>
            <a:endParaRPr b="0" lang="en-US"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extShape 1"/>
          <p:cNvSpPr txBox="1"/>
          <p:nvPr/>
        </p:nvSpPr>
        <p:spPr>
          <a:xfrm>
            <a:off x="960120" y="365040"/>
            <a:ext cx="10851840" cy="690120"/>
          </a:xfrm>
          <a:prstGeom prst="rect">
            <a:avLst/>
          </a:prstGeom>
          <a:noFill/>
          <a:ln>
            <a:noFill/>
          </a:ln>
        </p:spPr>
        <p:txBody>
          <a:bodyPr anchor="ctr">
            <a:noAutofit/>
          </a:bodyPr>
          <a:p>
            <a:pPr algn="ctr">
              <a:lnSpc>
                <a:spcPct val="90000"/>
              </a:lnSpc>
            </a:pPr>
            <a:r>
              <a:rPr b="1" lang="en-US" sz="4400" spc="-1" strike="noStrike">
                <a:solidFill>
                  <a:srgbClr val="467bbf"/>
                </a:solidFill>
                <a:latin typeface="Arial Black"/>
              </a:rPr>
              <a:t>MAAILMA  AVUN  TARPEESSA</a:t>
            </a:r>
            <a:endParaRPr b="0" lang="en-US" sz="4400" spc="-1" strike="noStrike">
              <a:solidFill>
                <a:srgbClr val="000000"/>
              </a:solidFill>
              <a:latin typeface="Calibri"/>
            </a:endParaRPr>
          </a:p>
        </p:txBody>
      </p:sp>
      <p:sp>
        <p:nvSpPr>
          <p:cNvPr id="241" name="CustomShape 2"/>
          <p:cNvSpPr/>
          <p:nvPr/>
        </p:nvSpPr>
        <p:spPr>
          <a:xfrm>
            <a:off x="868680" y="1386720"/>
            <a:ext cx="10758960" cy="49662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000" spc="-1" strike="noStrike">
                <a:solidFill>
                  <a:srgbClr val="4472c4"/>
                </a:solidFill>
                <a:latin typeface="Calibri"/>
              </a:rPr>
              <a:t>245</a:t>
            </a:r>
            <a:r>
              <a:rPr b="1" lang="fi-FI" sz="3200" spc="-1" strike="noStrike">
                <a:solidFill>
                  <a:srgbClr val="000000"/>
                </a:solidFill>
                <a:latin typeface="Calibri"/>
              </a:rPr>
              <a:t> Ihmistä kuolee </a:t>
            </a:r>
            <a:r>
              <a:rPr b="1" lang="fi-FI" sz="3200" spc="-1" strike="noStrike">
                <a:solidFill>
                  <a:srgbClr val="c00000"/>
                </a:solidFill>
                <a:latin typeface="Calibri"/>
              </a:rPr>
              <a:t>tuhkarokkoon</a:t>
            </a:r>
            <a:r>
              <a:rPr b="1" lang="fi-FI" sz="3200" spc="-1" strike="noStrike">
                <a:solidFill>
                  <a:srgbClr val="000000"/>
                </a:solidFill>
                <a:latin typeface="Calibri"/>
              </a:rPr>
              <a:t> päivittäin – turhaan!</a:t>
            </a:r>
            <a:endParaRPr b="0" lang="fi-FI" sz="3200" spc="-1" strike="noStrike">
              <a:latin typeface="Arial"/>
            </a:endParaRPr>
          </a:p>
          <a:p>
            <a:pPr>
              <a:lnSpc>
                <a:spcPct val="100000"/>
              </a:lnSpc>
            </a:pPr>
            <a:r>
              <a:rPr b="1" lang="fi-FI" sz="3200" spc="-1" strike="noStrike">
                <a:solidFill>
                  <a:srgbClr val="c00000"/>
                </a:solidFill>
                <a:latin typeface="Calibri"/>
              </a:rPr>
              <a:t>Luonnonkatastrofit</a:t>
            </a:r>
            <a:r>
              <a:rPr b="1" lang="fi-FI" sz="3200" spc="-1" strike="noStrike">
                <a:solidFill>
                  <a:srgbClr val="000000"/>
                </a:solidFill>
                <a:latin typeface="Calibri"/>
              </a:rPr>
              <a:t> lisääntyvät </a:t>
            </a:r>
            <a:r>
              <a:rPr b="1" lang="fi-FI" sz="4000" spc="-1" strike="noStrike">
                <a:solidFill>
                  <a:srgbClr val="4472c4"/>
                </a:solidFill>
                <a:latin typeface="Calibri"/>
              </a:rPr>
              <a:t>15%</a:t>
            </a:r>
            <a:r>
              <a:rPr b="1" lang="fi-FI" sz="3200" spc="-1" strike="noStrike">
                <a:solidFill>
                  <a:srgbClr val="000000"/>
                </a:solidFill>
                <a:latin typeface="Calibri"/>
              </a:rPr>
              <a:t> vuosittain</a:t>
            </a:r>
            <a:endParaRPr b="0" lang="fi-FI" sz="3200" spc="-1" strike="noStrike">
              <a:latin typeface="Arial"/>
            </a:endParaRPr>
          </a:p>
          <a:p>
            <a:pPr>
              <a:lnSpc>
                <a:spcPct val="100000"/>
              </a:lnSpc>
            </a:pPr>
            <a:r>
              <a:rPr b="1" lang="fi-FI" sz="4000" spc="-1" strike="noStrike">
                <a:solidFill>
                  <a:srgbClr val="4472c4"/>
                </a:solidFill>
                <a:latin typeface="Calibri"/>
              </a:rPr>
              <a:t>800</a:t>
            </a:r>
            <a:r>
              <a:rPr b="1" lang="fi-FI" sz="3200" spc="-1" strike="noStrike">
                <a:solidFill>
                  <a:srgbClr val="000000"/>
                </a:solidFill>
                <a:latin typeface="Calibri"/>
              </a:rPr>
              <a:t> miljoonaa lasta menee nukkumaan </a:t>
            </a:r>
            <a:r>
              <a:rPr b="1" lang="fi-FI" sz="3200" spc="-1" strike="noStrike">
                <a:solidFill>
                  <a:srgbClr val="c00000"/>
                </a:solidFill>
                <a:latin typeface="Calibri"/>
              </a:rPr>
              <a:t>nälkäisenä</a:t>
            </a:r>
            <a:endParaRPr b="0" lang="fi-FI" sz="3200" spc="-1" strike="noStrike">
              <a:latin typeface="Arial"/>
            </a:endParaRPr>
          </a:p>
          <a:p>
            <a:pPr>
              <a:lnSpc>
                <a:spcPct val="100000"/>
              </a:lnSpc>
            </a:pPr>
            <a:r>
              <a:rPr b="1" lang="fi-FI" sz="3200" spc="-1" strike="noStrike">
                <a:solidFill>
                  <a:srgbClr val="000000"/>
                </a:solidFill>
                <a:latin typeface="Calibri"/>
              </a:rPr>
              <a:t>Vuonna 2025 jo </a:t>
            </a:r>
            <a:r>
              <a:rPr b="1" lang="fi-FI" sz="4000" spc="-1" strike="noStrike">
                <a:solidFill>
                  <a:srgbClr val="4472c4"/>
                </a:solidFill>
                <a:latin typeface="Calibri"/>
              </a:rPr>
              <a:t>PUOLET </a:t>
            </a:r>
            <a:r>
              <a:rPr b="1" lang="fi-FI" sz="3200" spc="-1" strike="noStrike">
                <a:solidFill>
                  <a:srgbClr val="000000"/>
                </a:solidFill>
                <a:latin typeface="Calibri"/>
              </a:rPr>
              <a:t>maailman väestä kärsii </a:t>
            </a:r>
            <a:r>
              <a:rPr b="1" lang="fi-FI" sz="3200" spc="-1" strike="noStrike">
                <a:solidFill>
                  <a:srgbClr val="c00000"/>
                </a:solidFill>
                <a:latin typeface="Calibri"/>
              </a:rPr>
              <a:t>vesipulasta</a:t>
            </a:r>
            <a:endParaRPr b="0" lang="fi-FI" sz="3200" spc="-1" strike="noStrike">
              <a:latin typeface="Arial"/>
            </a:endParaRPr>
          </a:p>
          <a:p>
            <a:pPr>
              <a:lnSpc>
                <a:spcPct val="100000"/>
              </a:lnSpc>
            </a:pPr>
            <a:r>
              <a:rPr b="1" lang="fi-FI" sz="4000" spc="-1" strike="noStrike">
                <a:solidFill>
                  <a:srgbClr val="4472c4"/>
                </a:solidFill>
                <a:latin typeface="Calibri"/>
              </a:rPr>
              <a:t>400</a:t>
            </a:r>
            <a:r>
              <a:rPr b="1" lang="fi-FI" sz="3200" spc="-1" strike="noStrike">
                <a:solidFill>
                  <a:srgbClr val="000000"/>
                </a:solidFill>
                <a:latin typeface="Calibri"/>
              </a:rPr>
              <a:t> miljoonaa sairastaa </a:t>
            </a:r>
            <a:r>
              <a:rPr b="1" lang="fi-FI" sz="3200" spc="-1" strike="noStrike">
                <a:solidFill>
                  <a:srgbClr val="c00000"/>
                </a:solidFill>
                <a:latin typeface="Calibri"/>
              </a:rPr>
              <a:t>diabetesta</a:t>
            </a:r>
            <a:endParaRPr b="0" lang="fi-FI" sz="3200" spc="-1" strike="noStrike">
              <a:latin typeface="Arial"/>
            </a:endParaRPr>
          </a:p>
          <a:p>
            <a:pPr>
              <a:lnSpc>
                <a:spcPct val="100000"/>
              </a:lnSpc>
            </a:pPr>
            <a:r>
              <a:rPr b="1" lang="fi-FI" sz="4000" spc="-1" strike="noStrike">
                <a:solidFill>
                  <a:srgbClr val="4472c4"/>
                </a:solidFill>
                <a:latin typeface="Calibri"/>
              </a:rPr>
              <a:t>253</a:t>
            </a:r>
            <a:r>
              <a:rPr b="1" lang="fi-FI" sz="3200" spc="-1" strike="noStrike">
                <a:solidFill>
                  <a:srgbClr val="000000"/>
                </a:solidFill>
                <a:latin typeface="Calibri"/>
              </a:rPr>
              <a:t> miljoonalla on </a:t>
            </a:r>
            <a:r>
              <a:rPr b="1" lang="fi-FI" sz="3200" spc="-1" strike="noStrike">
                <a:solidFill>
                  <a:srgbClr val="c00000"/>
                </a:solidFill>
                <a:latin typeface="Calibri"/>
              </a:rPr>
              <a:t>näkövamma</a:t>
            </a:r>
            <a:endParaRPr b="0" lang="fi-FI" sz="3200" spc="-1" strike="noStrike">
              <a:latin typeface="Arial"/>
            </a:endParaRPr>
          </a:p>
          <a:p>
            <a:pPr>
              <a:lnSpc>
                <a:spcPct val="100000"/>
              </a:lnSpc>
            </a:pPr>
            <a:r>
              <a:rPr b="1" lang="fi-FI" sz="4000" spc="-1" strike="noStrike">
                <a:solidFill>
                  <a:srgbClr val="4472c4"/>
                </a:solidFill>
                <a:latin typeface="Calibri"/>
              </a:rPr>
              <a:t>2/3 </a:t>
            </a:r>
            <a:r>
              <a:rPr b="1" lang="fi-FI" sz="3200" spc="-1" strike="noStrike">
                <a:solidFill>
                  <a:srgbClr val="000000"/>
                </a:solidFill>
                <a:latin typeface="Calibri"/>
              </a:rPr>
              <a:t>osaa lapsista joutuu </a:t>
            </a:r>
            <a:r>
              <a:rPr b="1" lang="fi-FI" sz="3200" spc="-1" strike="noStrike">
                <a:solidFill>
                  <a:srgbClr val="c00000"/>
                </a:solidFill>
                <a:latin typeface="Calibri"/>
              </a:rPr>
              <a:t>kiusatuksi</a:t>
            </a:r>
            <a:endParaRPr b="0" lang="fi-FI" sz="3200" spc="-1" strike="noStrike">
              <a:latin typeface="Arial"/>
            </a:endParaRPr>
          </a:p>
          <a:p>
            <a:pPr>
              <a:lnSpc>
                <a:spcPct val="100000"/>
              </a:lnSpc>
            </a:pPr>
            <a:r>
              <a:rPr b="1" lang="fi-FI" sz="4000" spc="-1" strike="noStrike">
                <a:solidFill>
                  <a:srgbClr val="4472c4"/>
                </a:solidFill>
                <a:latin typeface="Calibri"/>
              </a:rPr>
              <a:t>2</a:t>
            </a:r>
            <a:r>
              <a:rPr b="1" lang="fi-FI" sz="3200" spc="-1" strike="noStrike">
                <a:solidFill>
                  <a:srgbClr val="000000"/>
                </a:solidFill>
                <a:latin typeface="Calibri"/>
              </a:rPr>
              <a:t> minuutin välein joku lapsi saa </a:t>
            </a:r>
            <a:r>
              <a:rPr b="1" lang="fi-FI" sz="3200" spc="-1" strike="noStrike">
                <a:solidFill>
                  <a:srgbClr val="c00000"/>
                </a:solidFill>
                <a:latin typeface="Calibri"/>
              </a:rPr>
              <a:t>syövän</a:t>
            </a:r>
            <a:endParaRPr b="0" lang="fi-FI" sz="3200" spc="-1" strike="noStrike">
              <a:latin typeface="Arial"/>
            </a:endParaRPr>
          </a:p>
        </p:txBody>
      </p:sp>
      <p:pic>
        <p:nvPicPr>
          <p:cNvPr id="242" name="Kuva 3" descr=""/>
          <p:cNvPicPr/>
          <p:nvPr/>
        </p:nvPicPr>
        <p:blipFill>
          <a:blip r:embed="rId1"/>
          <a:stretch/>
        </p:blipFill>
        <p:spPr>
          <a:xfrm>
            <a:off x="8402760" y="4015800"/>
            <a:ext cx="3789000" cy="284184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TextShape 1"/>
          <p:cNvSpPr txBox="1"/>
          <p:nvPr/>
        </p:nvSpPr>
        <p:spPr>
          <a:xfrm>
            <a:off x="166320" y="365040"/>
            <a:ext cx="11645640" cy="690120"/>
          </a:xfrm>
          <a:prstGeom prst="rect">
            <a:avLst/>
          </a:prstGeom>
          <a:noFill/>
          <a:ln>
            <a:noFill/>
          </a:ln>
        </p:spPr>
        <p:txBody>
          <a:bodyPr anchor="ctr">
            <a:noAutofit/>
          </a:bodyPr>
          <a:p>
            <a:pPr algn="ctr">
              <a:lnSpc>
                <a:spcPct val="90000"/>
              </a:lnSpc>
            </a:pPr>
            <a:r>
              <a:rPr b="1" lang="en-US" sz="4400" spc="-1" strike="noStrike">
                <a:solidFill>
                  <a:srgbClr val="467bbf"/>
                </a:solidFill>
                <a:latin typeface="Arial Black"/>
              </a:rPr>
              <a:t>LCI Forward</a:t>
            </a:r>
            <a:endParaRPr b="0" lang="en-US" sz="4400" spc="-1" strike="noStrike">
              <a:solidFill>
                <a:srgbClr val="000000"/>
              </a:solidFill>
              <a:latin typeface="Calibri"/>
            </a:endParaRPr>
          </a:p>
        </p:txBody>
      </p:sp>
      <p:sp>
        <p:nvSpPr>
          <p:cNvPr id="244" name="CustomShape 2"/>
          <p:cNvSpPr/>
          <p:nvPr/>
        </p:nvSpPr>
        <p:spPr>
          <a:xfrm>
            <a:off x="289440" y="1234440"/>
            <a:ext cx="11688840" cy="252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000" spc="-1" strike="noStrike">
                <a:solidFill>
                  <a:srgbClr val="4472c4"/>
                </a:solidFill>
                <a:latin typeface="Calibri"/>
              </a:rPr>
              <a:t>Maailmanlaajuinen jäsenkysely 2015 &gt;&gt;</a:t>
            </a:r>
            <a:endParaRPr b="0" lang="fi-FI" sz="4000" spc="-1" strike="noStrike">
              <a:latin typeface="Arial"/>
            </a:endParaRPr>
          </a:p>
          <a:p>
            <a:pPr>
              <a:lnSpc>
                <a:spcPct val="100000"/>
              </a:lnSpc>
            </a:pPr>
            <a:r>
              <a:rPr b="1" lang="fi-FI" sz="4000" spc="-1" strike="noStrike">
                <a:solidFill>
                  <a:srgbClr val="4472c4"/>
                </a:solidFill>
                <a:latin typeface="Calibri"/>
              </a:rPr>
              <a:t>Uudet 100-vuotishaasteet: DIABETES ja LASTEN SYÖPÄ</a:t>
            </a:r>
            <a:endParaRPr b="0" lang="fi-FI" sz="4000" spc="-1" strike="noStrike">
              <a:latin typeface="Arial"/>
            </a:endParaRPr>
          </a:p>
          <a:p>
            <a:pPr>
              <a:lnSpc>
                <a:spcPct val="100000"/>
              </a:lnSpc>
            </a:pPr>
            <a:r>
              <a:rPr b="1" lang="fi-FI" sz="4000" spc="-1" strike="noStrike">
                <a:solidFill>
                  <a:srgbClr val="4472c4"/>
                </a:solidFill>
                <a:latin typeface="Calibri"/>
              </a:rPr>
              <a:t>Halu palvella 200 miljoonaa ihmistä joka vuosi</a:t>
            </a:r>
            <a:endParaRPr b="0" lang="fi-FI" sz="4000" spc="-1" strike="noStrike">
              <a:latin typeface="Arial"/>
            </a:endParaRPr>
          </a:p>
          <a:p>
            <a:pPr>
              <a:lnSpc>
                <a:spcPct val="100000"/>
              </a:lnSpc>
            </a:pPr>
            <a:r>
              <a:rPr b="1" lang="fi-FI" sz="4000" spc="-1" strike="noStrike">
                <a:solidFill>
                  <a:srgbClr val="4472c4"/>
                </a:solidFill>
                <a:latin typeface="Calibri"/>
              </a:rPr>
              <a:t>Tavoitteeksi hävittää tuhkarokko</a:t>
            </a:r>
            <a:endParaRPr b="0" lang="fi-FI" sz="4000" spc="-1" strike="noStrike">
              <a:latin typeface="Arial"/>
            </a:endParaRPr>
          </a:p>
        </p:txBody>
      </p:sp>
      <p:pic>
        <p:nvPicPr>
          <p:cNvPr id="245" name="Kuva 4" descr=""/>
          <p:cNvPicPr/>
          <p:nvPr/>
        </p:nvPicPr>
        <p:blipFill>
          <a:blip r:embed="rId1"/>
          <a:stretch/>
        </p:blipFill>
        <p:spPr>
          <a:xfrm>
            <a:off x="351720" y="3897360"/>
            <a:ext cx="10575000" cy="201924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LCIF-säätiö: 50v juhlavuosi</a:t>
            </a:r>
            <a:endParaRPr b="0" lang="en-US" sz="4400" spc="-1" strike="noStrike">
              <a:solidFill>
                <a:srgbClr val="000000"/>
              </a:solidFill>
              <a:latin typeface="Calibri"/>
            </a:endParaRPr>
          </a:p>
        </p:txBody>
      </p:sp>
      <p:graphicFrame>
        <p:nvGraphicFramePr>
          <p:cNvPr id="247" name="Table 2"/>
          <p:cNvGraphicFramePr/>
          <p:nvPr/>
        </p:nvGraphicFramePr>
        <p:xfrm>
          <a:off x="0" y="1249560"/>
          <a:ext cx="12182760" cy="5608080"/>
        </p:xfrm>
        <a:graphic>
          <a:graphicData uri="http://schemas.openxmlformats.org/drawingml/2006/table">
            <a:tbl>
              <a:tblPr/>
              <a:tblGrid>
                <a:gridCol w="2941200"/>
                <a:gridCol w="3852000"/>
                <a:gridCol w="5389560"/>
              </a:tblGrid>
              <a:tr h="934560">
                <a:tc>
                  <a:txBody>
                    <a:bodyPr anchor="ctr">
                      <a:noAutofit/>
                    </a:bodyPr>
                    <a:p>
                      <a:pPr algn="ctr">
                        <a:lnSpc>
                          <a:spcPct val="100000"/>
                        </a:lnSpc>
                      </a:pPr>
                      <a:r>
                        <a:rPr b="1" lang="fi-FI" sz="2400" spc="-1" strike="noStrike">
                          <a:solidFill>
                            <a:srgbClr val="ffffff"/>
                          </a:solidFill>
                          <a:latin typeface="Calibri"/>
                        </a:rPr>
                        <a:t>ALUE / REGION</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chor="ctr">
                      <a:noAutofit/>
                    </a:bodyPr>
                    <a:p>
                      <a:pPr algn="ctr">
                        <a:lnSpc>
                          <a:spcPct val="100000"/>
                        </a:lnSpc>
                      </a:pPr>
                      <a:r>
                        <a:rPr b="1" lang="fi-FI" sz="2400" spc="-1" strike="noStrike">
                          <a:solidFill>
                            <a:srgbClr val="ffffff"/>
                          </a:solidFill>
                          <a:latin typeface="Calibri"/>
                        </a:rPr>
                        <a:t>KERÄYS/INSAMLING  (USD)</a:t>
                      </a:r>
                      <a:endParaRPr b="0" lang="fi-FI" sz="2400" spc="-1" strike="noStrike">
                        <a:latin typeface="Arial"/>
                      </a:endParaRPr>
                    </a:p>
                    <a:p>
                      <a:pPr algn="ctr">
                        <a:lnSpc>
                          <a:spcPct val="100000"/>
                        </a:lnSpc>
                      </a:pPr>
                      <a:r>
                        <a:rPr b="1" lang="fi-FI" sz="2400" spc="-1" strike="noStrike">
                          <a:solidFill>
                            <a:srgbClr val="ffffff"/>
                          </a:solidFill>
                          <a:latin typeface="Calibri"/>
                        </a:rPr>
                        <a:t>1.7.2017-30.6.2018*</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nchor="ctr">
                      <a:noAutofit/>
                    </a:bodyPr>
                    <a:p>
                      <a:pPr algn="ctr">
                        <a:lnSpc>
                          <a:spcPct val="100000"/>
                        </a:lnSpc>
                      </a:pPr>
                      <a:r>
                        <a:rPr b="1" lang="fi-FI" sz="2400" spc="-1" strike="noStrike">
                          <a:solidFill>
                            <a:srgbClr val="ffffff"/>
                          </a:solidFill>
                          <a:latin typeface="Calibri"/>
                        </a:rPr>
                        <a:t>AVUSTUKSET/DONERING (USD) </a:t>
                      </a:r>
                      <a:endParaRPr b="0" lang="fi-FI" sz="2400" spc="-1" strike="noStrike">
                        <a:latin typeface="Arial"/>
                      </a:endParaRPr>
                    </a:p>
                    <a:p>
                      <a:pPr algn="ctr">
                        <a:lnSpc>
                          <a:spcPct val="100000"/>
                        </a:lnSpc>
                      </a:pPr>
                      <a:r>
                        <a:rPr b="1" lang="fi-FI" sz="2400" spc="-1" strike="noStrike">
                          <a:solidFill>
                            <a:srgbClr val="ffffff"/>
                          </a:solidFill>
                          <a:latin typeface="Calibri"/>
                        </a:rPr>
                        <a:t>1.7.2017-30.6.2018</a:t>
                      </a:r>
                      <a:r>
                        <a:rPr b="1" lang="fi-FI" sz="1800" spc="-1" strike="noStrike">
                          <a:solidFill>
                            <a:srgbClr val="ffffff"/>
                          </a:solidFill>
                          <a:latin typeface="Calibri"/>
                        </a:rPr>
                        <a:t>*</a:t>
                      </a:r>
                      <a:endParaRPr b="0" lang="fi-FI" sz="1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I     (USA)</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6.732.337</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6.363.816</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II    (Canada)</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476.578</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664.361</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III    (FOLAC)</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818.775</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2.728.685</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19120">
                <a:tc>
                  <a:txBody>
                    <a:bodyPr anchor="ctr">
                      <a:noAutofit/>
                    </a:bodyPr>
                    <a:p>
                      <a:pPr>
                        <a:lnSpc>
                          <a:spcPct val="100000"/>
                        </a:lnSpc>
                      </a:pPr>
                      <a:r>
                        <a:rPr b="1" lang="fi-FI" sz="2400" spc="-1" strike="noStrike">
                          <a:solidFill>
                            <a:srgbClr val="c55a11"/>
                          </a:solidFill>
                          <a:latin typeface="Calibri"/>
                        </a:rPr>
                        <a:t>     </a:t>
                      </a:r>
                      <a:r>
                        <a:rPr b="1" lang="fi-FI" sz="2400" spc="-1" strike="noStrike">
                          <a:solidFill>
                            <a:srgbClr val="c55a11"/>
                          </a:solidFill>
                          <a:latin typeface="Calibri"/>
                        </a:rPr>
                        <a:t>IV    (EU)</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1" lang="fi-FI" sz="2400" spc="-1" strike="noStrike">
                          <a:solidFill>
                            <a:srgbClr val="c55a11"/>
                          </a:solidFill>
                          <a:latin typeface="Calibri"/>
                        </a:rPr>
                        <a:t>   </a:t>
                      </a:r>
                      <a:r>
                        <a:rPr b="1" lang="fi-FI" sz="2400" spc="-1" strike="noStrike">
                          <a:solidFill>
                            <a:srgbClr val="c55a11"/>
                          </a:solidFill>
                          <a:latin typeface="Calibri"/>
                        </a:rPr>
                        <a:t>4.150.426</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1" lang="fi-FI" sz="2400" spc="-1" strike="noStrike">
                          <a:solidFill>
                            <a:srgbClr val="c55a11"/>
                          </a:solidFill>
                          <a:latin typeface="Calibri"/>
                        </a:rPr>
                        <a:t>  </a:t>
                      </a:r>
                      <a:r>
                        <a:rPr b="1" lang="fi-FI" sz="2400" spc="-1" strike="noStrike">
                          <a:solidFill>
                            <a:srgbClr val="c55a11"/>
                          </a:solidFill>
                          <a:latin typeface="Calibri"/>
                        </a:rPr>
                        <a:t>5.506.895</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V     (OSEAL)</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22.758.944</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5.783.987</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VI  (ISAAME+Afr)</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3.050.110</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15.689.881</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VII   (ANZI)</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944.039</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1.282.932</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519120">
                <a:tc>
                  <a:txBody>
                    <a:bodyPr anchor="ctr">
                      <a:noAutofit/>
                    </a:bodyPr>
                    <a:p>
                      <a:pP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Non-Affiliated</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2.449.019</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c>
                  <a:txBody>
                    <a:bodyPr anchor="ctr">
                      <a:noAutofit/>
                    </a:bodyPr>
                    <a:p>
                      <a:pPr algn="ctr">
                        <a:lnSpc>
                          <a:spcPct val="100000"/>
                        </a:lnSpc>
                      </a:pPr>
                      <a:r>
                        <a:rPr b="0" lang="fi-FI" sz="2400" spc="-1" strike="noStrike">
                          <a:solidFill>
                            <a:srgbClr val="000000"/>
                          </a:solidFill>
                          <a:latin typeface="Calibri"/>
                        </a:rPr>
                        <a:t>   </a:t>
                      </a:r>
                      <a:r>
                        <a:rPr b="0" lang="fi-FI" sz="2400" spc="-1" strike="noStrike">
                          <a:solidFill>
                            <a:srgbClr val="000000"/>
                          </a:solidFill>
                          <a:latin typeface="Calibri"/>
                        </a:rPr>
                        <a:t>8.264.034</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520560">
                <a:tc>
                  <a:txBody>
                    <a:bodyPr anchor="ctr">
                      <a:noAutofit/>
                    </a:bodyPr>
                    <a:p>
                      <a:pPr>
                        <a:lnSpc>
                          <a:spcPct val="100000"/>
                        </a:lnSpc>
                      </a:pPr>
                      <a:r>
                        <a:rPr b="1" lang="fi-FI" sz="2400" spc="-1" strike="noStrike">
                          <a:solidFill>
                            <a:srgbClr val="000000"/>
                          </a:solidFill>
                          <a:latin typeface="Calibri"/>
                        </a:rPr>
                        <a:t>    </a:t>
                      </a:r>
                      <a:r>
                        <a:rPr b="1" lang="fi-FI" sz="2400" spc="-1" strike="noStrike">
                          <a:solidFill>
                            <a:srgbClr val="000000"/>
                          </a:solidFill>
                          <a:latin typeface="Calibri"/>
                        </a:rPr>
                        <a:t>TOTALS</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1" lang="fi-FI" sz="2400" spc="-1" strike="noStrike">
                          <a:solidFill>
                            <a:srgbClr val="000000"/>
                          </a:solidFill>
                          <a:latin typeface="Calibri"/>
                        </a:rPr>
                        <a:t>41.379.829</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c>
                  <a:txBody>
                    <a:bodyPr anchor="ctr">
                      <a:noAutofit/>
                    </a:bodyPr>
                    <a:p>
                      <a:pPr algn="ctr">
                        <a:lnSpc>
                          <a:spcPct val="100000"/>
                        </a:lnSpc>
                      </a:pPr>
                      <a:r>
                        <a:rPr b="1" lang="fi-FI" sz="2400" spc="-1" strike="noStrike">
                          <a:solidFill>
                            <a:srgbClr val="000000"/>
                          </a:solidFill>
                          <a:latin typeface="Calibri"/>
                        </a:rPr>
                        <a:t>46.284.590</a:t>
                      </a:r>
                      <a:endParaRPr b="0" lang="fi-FI"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sp>
        <p:nvSpPr>
          <p:cNvPr id="248" name="CustomShape 3"/>
          <p:cNvSpPr/>
          <p:nvPr/>
        </p:nvSpPr>
        <p:spPr>
          <a:xfrm>
            <a:off x="1375200" y="6372720"/>
            <a:ext cx="447624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i="1" lang="fi-FI" sz="2000" spc="-1" strike="noStrike">
                <a:solidFill>
                  <a:srgbClr val="000000"/>
                </a:solidFill>
                <a:latin typeface="Arial"/>
              </a:rPr>
              <a:t>*tilanne  17.7. 2018</a:t>
            </a:r>
            <a:endParaRPr b="0" lang="fi-FI"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LCIF-säätiö: Seuraavat 50v</a:t>
            </a:r>
            <a:endParaRPr b="0" lang="en-US" sz="4400" spc="-1" strike="noStrike">
              <a:solidFill>
                <a:srgbClr val="000000"/>
              </a:solidFill>
              <a:latin typeface="Calibri"/>
            </a:endParaRPr>
          </a:p>
        </p:txBody>
      </p:sp>
      <p:sp>
        <p:nvSpPr>
          <p:cNvPr id="250" name="TextShape 2"/>
          <p:cNvSpPr txBox="1"/>
          <p:nvPr/>
        </p:nvSpPr>
        <p:spPr>
          <a:xfrm>
            <a:off x="457200" y="1508760"/>
            <a:ext cx="11490480" cy="475452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4000" spc="-1" strike="noStrike">
                <a:solidFill>
                  <a:srgbClr val="2e75b6"/>
                </a:solidFill>
                <a:latin typeface="Arial"/>
              </a:rPr>
              <a:t>Kampanja 100: LCIF Palveluvoimaa </a:t>
            </a:r>
            <a:r>
              <a:rPr b="1" lang="en-US" sz="2800" spc="-1" strike="noStrike">
                <a:solidFill>
                  <a:srgbClr val="000000"/>
                </a:solidFill>
                <a:latin typeface="Arial"/>
              </a:rPr>
              <a:t>on säätiön kolmas globaali kampanja SightFirst ja SightFirst2  jälkeen</a:t>
            </a:r>
            <a:endParaRPr b="0" lang="en-US" sz="28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2800" spc="-1" strike="noStrike">
                <a:solidFill>
                  <a:srgbClr val="000000"/>
                </a:solidFill>
                <a:latin typeface="Arial"/>
              </a:rPr>
              <a:t>Tavoite: </a:t>
            </a:r>
            <a:r>
              <a:rPr b="1" lang="en-US" sz="4000" spc="-1" strike="noStrike">
                <a:solidFill>
                  <a:srgbClr val="4472c4"/>
                </a:solidFill>
                <a:latin typeface="Arial"/>
              </a:rPr>
              <a:t>300 miljoonaa USD </a:t>
            </a:r>
            <a:r>
              <a:rPr b="1" lang="en-US" sz="2800" spc="-1" strike="noStrike">
                <a:solidFill>
                  <a:srgbClr val="000000"/>
                </a:solidFill>
                <a:latin typeface="Arial"/>
              </a:rPr>
              <a:t>kolmessa vuodessa</a:t>
            </a:r>
            <a:endParaRPr b="0" lang="en-US" sz="28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2800" spc="-1" strike="noStrike">
                <a:solidFill>
                  <a:srgbClr val="000000"/>
                </a:solidFill>
                <a:latin typeface="Arial"/>
              </a:rPr>
              <a:t>&gt;&gt; Lahjoitusten taso jää pysyvästi korkeammalle tasolle</a:t>
            </a:r>
            <a:endParaRPr b="0" lang="en-US" sz="2800" spc="-1" strike="noStrike">
              <a:solidFill>
                <a:srgbClr val="595959"/>
              </a:solidFill>
              <a:latin typeface="Arial"/>
            </a:endParaRPr>
          </a:p>
          <a:p>
            <a:pPr>
              <a:lnSpc>
                <a:spcPct val="90000"/>
              </a:lnSpc>
              <a:spcAft>
                <a:spcPts val="1199"/>
              </a:spcAft>
            </a:pPr>
            <a:endParaRPr b="0" lang="en-US" sz="2800" spc="-1" strike="noStrike">
              <a:solidFill>
                <a:srgbClr val="595959"/>
              </a:solidFill>
              <a:latin typeface="Arial"/>
            </a:endParaRPr>
          </a:p>
        </p:txBody>
      </p:sp>
      <p:grpSp>
        <p:nvGrpSpPr>
          <p:cNvPr id="251" name="Group 3"/>
          <p:cNvGrpSpPr/>
          <p:nvPr/>
        </p:nvGrpSpPr>
        <p:grpSpPr>
          <a:xfrm>
            <a:off x="1112400" y="3962520"/>
            <a:ext cx="9509400" cy="1782720"/>
            <a:chOff x="1112400" y="3962520"/>
            <a:chExt cx="9509400" cy="1782720"/>
          </a:xfrm>
        </p:grpSpPr>
        <p:sp>
          <p:nvSpPr>
            <p:cNvPr id="252" name="CustomShape 4"/>
            <p:cNvSpPr/>
            <p:nvPr/>
          </p:nvSpPr>
          <p:spPr>
            <a:xfrm>
              <a:off x="1112400" y="3962520"/>
              <a:ext cx="2971440" cy="1782720"/>
            </a:xfrm>
            <a:prstGeom prst="rect">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Lisäämme palvelumme vaikuttavuutta</a:t>
              </a:r>
              <a:endParaRPr b="0" lang="fi-FI" sz="2800" spc="-1" strike="noStrike">
                <a:latin typeface="Arial"/>
              </a:endParaRPr>
            </a:p>
          </p:txBody>
        </p:sp>
        <p:sp>
          <p:nvSpPr>
            <p:cNvPr id="253" name="CustomShape 5"/>
            <p:cNvSpPr/>
            <p:nvPr/>
          </p:nvSpPr>
          <p:spPr>
            <a:xfrm>
              <a:off x="4381560" y="3962520"/>
              <a:ext cx="2971440" cy="1782720"/>
            </a:xfrm>
            <a:prstGeom prst="rect">
              <a:avLst/>
            </a:prstGeom>
            <a:solidFill>
              <a:schemeClr val="accent5">
                <a:hueOff val="-3379271"/>
                <a:satOff val="-8710"/>
                <a:lumOff val="-5883"/>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Voitamme  diabeteksen</a:t>
              </a:r>
              <a:endParaRPr b="0" lang="fi-FI" sz="2800" spc="-1" strike="noStrike">
                <a:latin typeface="Arial"/>
              </a:endParaRPr>
            </a:p>
          </p:txBody>
        </p:sp>
        <p:sp>
          <p:nvSpPr>
            <p:cNvPr id="254" name="CustomShape 6"/>
            <p:cNvSpPr/>
            <p:nvPr/>
          </p:nvSpPr>
          <p:spPr>
            <a:xfrm>
              <a:off x="7650360" y="3962520"/>
              <a:ext cx="2971440" cy="1782720"/>
            </a:xfrm>
            <a:prstGeom prst="rect">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Hävitämme tuhkarokon maailmasta</a:t>
              </a:r>
              <a:endParaRPr b="0" lang="fi-FI" sz="2800" spc="-1" strike="noStrike">
                <a:latin typeface="Arial"/>
              </a:endParaRPr>
            </a:p>
          </p:txBody>
        </p:sp>
      </p:grpSp>
      <p:grpSp>
        <p:nvGrpSpPr>
          <p:cNvPr id="255" name="Group 7"/>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Nimensä mukaisesti</a:t>
            </a:r>
            <a:endParaRPr b="0" lang="en-US" sz="4400" spc="-1" strike="noStrike">
              <a:solidFill>
                <a:srgbClr val="000000"/>
              </a:solidFill>
              <a:latin typeface="Calibri"/>
            </a:endParaRPr>
          </a:p>
        </p:txBody>
      </p:sp>
      <p:pic>
        <p:nvPicPr>
          <p:cNvPr id="257" name="Content Placeholder 3" descr=""/>
          <p:cNvPicPr/>
          <p:nvPr/>
        </p:nvPicPr>
        <p:blipFill>
          <a:blip r:embed="rId1"/>
          <a:stretch/>
        </p:blipFill>
        <p:spPr>
          <a:xfrm>
            <a:off x="3846960" y="1557000"/>
            <a:ext cx="4284360" cy="2684520"/>
          </a:xfrm>
          <a:prstGeom prst="rect">
            <a:avLst/>
          </a:prstGeom>
          <a:ln>
            <a:noFill/>
          </a:ln>
        </p:spPr>
      </p:pic>
      <p:grpSp>
        <p:nvGrpSpPr>
          <p:cNvPr id="258" name="Group 2"/>
          <p:cNvGrpSpPr/>
          <p:nvPr/>
        </p:nvGrpSpPr>
        <p:grpSpPr>
          <a:xfrm>
            <a:off x="1462320" y="4425840"/>
            <a:ext cx="8808840" cy="1258200"/>
            <a:chOff x="1462320" y="4425840"/>
            <a:chExt cx="8808840" cy="1258200"/>
          </a:xfrm>
        </p:grpSpPr>
        <p:sp>
          <p:nvSpPr>
            <p:cNvPr id="259" name="CustomShape 3"/>
            <p:cNvSpPr/>
            <p:nvPr/>
          </p:nvSpPr>
          <p:spPr>
            <a:xfrm>
              <a:off x="1462320" y="4425840"/>
              <a:ext cx="3145680" cy="1258200"/>
            </a:xfrm>
            <a:prstGeom prst="chevron">
              <a:avLst>
                <a:gd name="adj" fmla="val 50000"/>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19880" rIns="39960" tIns="39960" bIns="39960" anchor="ctr">
              <a:noAutofit/>
            </a:bodyPr>
            <a:p>
              <a:pPr algn="ctr">
                <a:lnSpc>
                  <a:spcPct val="90000"/>
                </a:lnSpc>
                <a:spcAft>
                  <a:spcPts val="1049"/>
                </a:spcAft>
              </a:pPr>
              <a:r>
                <a:rPr b="1" lang="fi-FI" sz="3000" spc="-1" strike="noStrike">
                  <a:solidFill>
                    <a:srgbClr val="ffffff"/>
                  </a:solidFill>
                  <a:latin typeface="Calibri"/>
                </a:rPr>
                <a:t>100 vuotta palvelua</a:t>
              </a:r>
              <a:endParaRPr b="0" lang="fi-FI" sz="3000" spc="-1" strike="noStrike">
                <a:latin typeface="Arial"/>
              </a:endParaRPr>
            </a:p>
          </p:txBody>
        </p:sp>
        <p:sp>
          <p:nvSpPr>
            <p:cNvPr id="260" name="CustomShape 4"/>
            <p:cNvSpPr/>
            <p:nvPr/>
          </p:nvSpPr>
          <p:spPr>
            <a:xfrm>
              <a:off x="4294080" y="4425840"/>
              <a:ext cx="3145680" cy="1258200"/>
            </a:xfrm>
            <a:prstGeom prst="chevron">
              <a:avLst>
                <a:gd name="adj" fmla="val 50000"/>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19880" rIns="39960" tIns="39960" bIns="39960" anchor="ctr">
              <a:noAutofit/>
            </a:bodyPr>
            <a:p>
              <a:pPr algn="ctr">
                <a:lnSpc>
                  <a:spcPct val="90000"/>
                </a:lnSpc>
                <a:spcAft>
                  <a:spcPts val="1049"/>
                </a:spcAft>
              </a:pPr>
              <a:r>
                <a:rPr b="1" lang="fi-FI" sz="3000" spc="-1" strike="noStrike">
                  <a:solidFill>
                    <a:srgbClr val="ffffff"/>
                  </a:solidFill>
                  <a:latin typeface="Calibri"/>
                </a:rPr>
                <a:t>100% osallistuu</a:t>
              </a:r>
              <a:endParaRPr b="0" lang="fi-FI" sz="3000" spc="-1" strike="noStrike">
                <a:latin typeface="Arial"/>
              </a:endParaRPr>
            </a:p>
          </p:txBody>
        </p:sp>
        <p:sp>
          <p:nvSpPr>
            <p:cNvPr id="261" name="CustomShape 5"/>
            <p:cNvSpPr/>
            <p:nvPr/>
          </p:nvSpPr>
          <p:spPr>
            <a:xfrm>
              <a:off x="7125480" y="4425840"/>
              <a:ext cx="3145680" cy="1258200"/>
            </a:xfrm>
            <a:prstGeom prst="chevron">
              <a:avLst>
                <a:gd name="adj" fmla="val 50000"/>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19880" rIns="39960" tIns="39960" bIns="39960" anchor="ctr">
              <a:noAutofit/>
            </a:bodyPr>
            <a:p>
              <a:pPr algn="ctr">
                <a:lnSpc>
                  <a:spcPct val="90000"/>
                </a:lnSpc>
                <a:spcAft>
                  <a:spcPts val="1049"/>
                </a:spcAft>
              </a:pPr>
              <a:r>
                <a:rPr b="1" lang="fi-FI" sz="3000" spc="-1" strike="noStrike">
                  <a:solidFill>
                    <a:srgbClr val="ffffff"/>
                  </a:solidFill>
                  <a:latin typeface="Calibri"/>
                </a:rPr>
                <a:t>100 USD joka vuosi</a:t>
              </a:r>
              <a:endParaRPr b="0" lang="fi-FI" sz="3000" spc="-1" strike="noStrike">
                <a:latin typeface="Arial"/>
              </a:endParaRPr>
            </a:p>
          </p:txBody>
        </p:sp>
      </p:grpSp>
      <p:grpSp>
        <p:nvGrpSpPr>
          <p:cNvPr id="262" name="Group 6"/>
          <p:cNvGrpSpPr/>
          <p:nvPr/>
        </p:nvGrpSpPr>
        <p:grpSpPr>
          <a:xfrm>
            <a:off x="0" y="0"/>
            <a:ext cx="36000" cy="36000"/>
            <a:chOff x="0" y="0"/>
            <a:chExt cx="36000" cy="36000"/>
          </a:xfrm>
        </p:grpSpPr>
      </p:grpSp>
      <p:sp>
        <p:nvSpPr>
          <p:cNvPr id="263" name="CustomShape 7"/>
          <p:cNvSpPr/>
          <p:nvPr/>
        </p:nvSpPr>
        <p:spPr>
          <a:xfrm>
            <a:off x="1463040" y="5867280"/>
            <a:ext cx="856440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3600" spc="-1" strike="noStrike">
                <a:solidFill>
                  <a:srgbClr val="4472c4"/>
                </a:solidFill>
                <a:latin typeface="Calibri"/>
              </a:rPr>
              <a:t>JA </a:t>
            </a:r>
            <a:r>
              <a:rPr b="1" lang="fi-FI" sz="3600" spc="-1" strike="noStrike">
                <a:solidFill>
                  <a:srgbClr val="ff0000"/>
                </a:solidFill>
                <a:latin typeface="Calibri"/>
              </a:rPr>
              <a:t>100%</a:t>
            </a:r>
            <a:r>
              <a:rPr b="1" lang="fi-FI" sz="3600" spc="-1" strike="noStrike">
                <a:solidFill>
                  <a:srgbClr val="4472c4"/>
                </a:solidFill>
                <a:latin typeface="Calibri"/>
              </a:rPr>
              <a:t> TÄSTÄ RAHASTA MENEE PERILLE!!!</a:t>
            </a:r>
            <a:endParaRPr b="0" lang="fi-FI" sz="36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166320" y="285480"/>
            <a:ext cx="530532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Kampanja100</a:t>
            </a:r>
            <a:endParaRPr b="0" lang="en-US" sz="4400" spc="-1" strike="noStrike">
              <a:solidFill>
                <a:srgbClr val="000000"/>
              </a:solidFill>
              <a:latin typeface="Calibri"/>
            </a:endParaRPr>
          </a:p>
        </p:txBody>
      </p:sp>
      <p:sp>
        <p:nvSpPr>
          <p:cNvPr id="265" name="TextShape 2"/>
          <p:cNvSpPr txBox="1"/>
          <p:nvPr/>
        </p:nvSpPr>
        <p:spPr>
          <a:xfrm>
            <a:off x="565920" y="1588320"/>
            <a:ext cx="10387800" cy="397332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2800" spc="-1" strike="noStrike">
                <a:solidFill>
                  <a:srgbClr val="000000"/>
                </a:solidFill>
                <a:latin typeface="Arial"/>
              </a:rPr>
              <a:t>Mitä 100 taalalla saa?</a:t>
            </a:r>
            <a:endParaRPr b="0" lang="en-US" sz="2800" spc="-1" strike="noStrike">
              <a:solidFill>
                <a:srgbClr val="595959"/>
              </a:solidFill>
              <a:latin typeface="Arial"/>
            </a:endParaRPr>
          </a:p>
          <a:p>
            <a:pPr>
              <a:lnSpc>
                <a:spcPct val="90000"/>
              </a:lnSpc>
              <a:spcAft>
                <a:spcPts val="1199"/>
              </a:spcAft>
            </a:pPr>
            <a:endParaRPr b="0" lang="en-US" sz="2800" spc="-1" strike="noStrike">
              <a:solidFill>
                <a:srgbClr val="595959"/>
              </a:solidFill>
              <a:latin typeface="Arial"/>
            </a:endParaRPr>
          </a:p>
        </p:txBody>
      </p:sp>
      <p:grpSp>
        <p:nvGrpSpPr>
          <p:cNvPr id="266" name="Group 3"/>
          <p:cNvGrpSpPr/>
          <p:nvPr/>
        </p:nvGrpSpPr>
        <p:grpSpPr>
          <a:xfrm>
            <a:off x="-30600" y="2306880"/>
            <a:ext cx="11189160" cy="4233600"/>
            <a:chOff x="-30600" y="2306880"/>
            <a:chExt cx="11189160" cy="4233600"/>
          </a:xfrm>
        </p:grpSpPr>
        <p:sp>
          <p:nvSpPr>
            <p:cNvPr id="267" name="CustomShape 4"/>
            <p:cNvSpPr/>
            <p:nvPr/>
          </p:nvSpPr>
          <p:spPr>
            <a:xfrm>
              <a:off x="3642480" y="2348640"/>
              <a:ext cx="7516080" cy="958680"/>
            </a:xfrm>
            <a:prstGeom prst="rightArrow">
              <a:avLst>
                <a:gd name="adj1" fmla="val 75000"/>
                <a:gd name="adj2" fmla="val 50000"/>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ln>
          </p:spPr>
          <p:style>
            <a:lnRef idx="2"/>
            <a:fillRef idx="0"/>
            <a:effectRef idx="0"/>
            <a:fontRef idx="minor"/>
          </p:style>
          <p:txBody>
            <a:bodyPr lIns="17640" rIns="17640" tIns="17640" bIns="17640" anchor="ctr">
              <a:noAutofit/>
            </a:bodyPr>
            <a:p>
              <a:pPr lvl="1" marL="285840" indent="-285480">
                <a:lnSpc>
                  <a:spcPct val="90000"/>
                </a:lnSpc>
                <a:spcAft>
                  <a:spcPts val="420"/>
                </a:spcAft>
                <a:buClr>
                  <a:srgbClr val="000000"/>
                </a:buClr>
                <a:buFont typeface="Arial"/>
                <a:buChar char="•"/>
              </a:pPr>
              <a:r>
                <a:rPr b="1" lang="fi-FI" sz="2800" spc="-1" strike="noStrike">
                  <a:solidFill>
                    <a:srgbClr val="000000"/>
                  </a:solidFill>
                  <a:latin typeface="Calibri"/>
                </a:rPr>
                <a:t>2 kaihileikkausta</a:t>
              </a:r>
              <a:endParaRPr b="0" lang="fi-FI" sz="2800" spc="-1" strike="noStrike">
                <a:latin typeface="Arial"/>
              </a:endParaRPr>
            </a:p>
          </p:txBody>
        </p:sp>
        <p:sp>
          <p:nvSpPr>
            <p:cNvPr id="268" name="CustomShape 5"/>
            <p:cNvSpPr/>
            <p:nvPr/>
          </p:nvSpPr>
          <p:spPr>
            <a:xfrm>
              <a:off x="0" y="2306880"/>
              <a:ext cx="3505320" cy="101880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41120" tIns="95400" bIns="95400" anchor="ctr">
              <a:noAutofit/>
            </a:bodyPr>
            <a:p>
              <a:pPr algn="ctr">
                <a:lnSpc>
                  <a:spcPct val="90000"/>
                </a:lnSpc>
                <a:spcAft>
                  <a:spcPts val="839"/>
                </a:spcAft>
              </a:pPr>
              <a:r>
                <a:rPr b="1" lang="fi-FI" sz="2400" spc="-1" strike="noStrike">
                  <a:solidFill>
                    <a:srgbClr val="ffffff"/>
                  </a:solidFill>
                  <a:latin typeface="Calibri"/>
                </a:rPr>
                <a:t>NÄKÖ</a:t>
              </a:r>
              <a:endParaRPr b="0" lang="fi-FI" sz="2400" spc="-1" strike="noStrike">
                <a:latin typeface="Arial"/>
              </a:endParaRPr>
            </a:p>
          </p:txBody>
        </p:sp>
        <p:sp>
          <p:nvSpPr>
            <p:cNvPr id="269" name="CustomShape 6"/>
            <p:cNvSpPr/>
            <p:nvPr/>
          </p:nvSpPr>
          <p:spPr>
            <a:xfrm>
              <a:off x="3684960" y="3435480"/>
              <a:ext cx="7394400" cy="958680"/>
            </a:xfrm>
            <a:prstGeom prst="rightArrow">
              <a:avLst>
                <a:gd name="adj1" fmla="val 75000"/>
                <a:gd name="adj2" fmla="val 50000"/>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ln>
          </p:spPr>
          <p:style>
            <a:lnRef idx="2"/>
            <a:fillRef idx="0"/>
            <a:effectRef idx="0"/>
            <a:fontRef idx="minor"/>
          </p:style>
          <p:txBody>
            <a:bodyPr lIns="17640" rIns="17640" tIns="17640" bIns="17640" anchor="ctr">
              <a:noAutofit/>
            </a:bodyPr>
            <a:p>
              <a:pPr>
                <a:lnSpc>
                  <a:spcPct val="100000"/>
                </a:lnSpc>
                <a:buClr>
                  <a:srgbClr val="000000"/>
                </a:buClr>
                <a:buFont typeface="Arial"/>
                <a:buChar char="•"/>
              </a:pPr>
              <a:r>
                <a:rPr b="1" lang="fi-FI" sz="2800" spc="-1" strike="noStrike">
                  <a:solidFill>
                    <a:srgbClr val="000000"/>
                  </a:solidFill>
                  <a:latin typeface="Calibri"/>
                </a:rPr>
                <a:t>Lions Quest –toiminta koululuokalle vuodeksi</a:t>
              </a:r>
              <a:endParaRPr b="0" lang="fi-FI" sz="2800" spc="-1" strike="noStrike">
                <a:latin typeface="Arial"/>
              </a:endParaRPr>
            </a:p>
          </p:txBody>
        </p:sp>
        <p:sp>
          <p:nvSpPr>
            <p:cNvPr id="270" name="CustomShape 7"/>
            <p:cNvSpPr/>
            <p:nvPr/>
          </p:nvSpPr>
          <p:spPr>
            <a:xfrm>
              <a:off x="0" y="3429000"/>
              <a:ext cx="3468240" cy="9586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38240" tIns="92520" bIns="92520" anchor="ctr">
              <a:noAutofit/>
            </a:bodyPr>
            <a:p>
              <a:pPr algn="ctr">
                <a:lnSpc>
                  <a:spcPct val="90000"/>
                </a:lnSpc>
                <a:spcAft>
                  <a:spcPts val="839"/>
                </a:spcAft>
              </a:pPr>
              <a:r>
                <a:rPr b="1" lang="fi-FI" sz="2400" spc="-1" strike="noStrike">
                  <a:solidFill>
                    <a:srgbClr val="ffffff"/>
                  </a:solidFill>
                  <a:latin typeface="Calibri"/>
                </a:rPr>
                <a:t>NUORISO</a:t>
              </a:r>
              <a:endParaRPr b="0" lang="fi-FI" sz="2400" spc="-1" strike="noStrike">
                <a:latin typeface="Arial"/>
              </a:endParaRPr>
            </a:p>
          </p:txBody>
        </p:sp>
        <p:sp>
          <p:nvSpPr>
            <p:cNvPr id="271" name="CustomShape 8"/>
            <p:cNvSpPr/>
            <p:nvPr/>
          </p:nvSpPr>
          <p:spPr>
            <a:xfrm>
              <a:off x="3627000" y="4434480"/>
              <a:ext cx="7486200" cy="1039680"/>
            </a:xfrm>
            <a:prstGeom prst="rightArrow">
              <a:avLst>
                <a:gd name="adj1" fmla="val 75000"/>
                <a:gd name="adj2" fmla="val 50000"/>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ln>
          </p:spPr>
          <p:style>
            <a:lnRef idx="2"/>
            <a:fillRef idx="0"/>
            <a:effectRef idx="0"/>
            <a:fontRef idx="minor"/>
          </p:style>
          <p:txBody>
            <a:bodyPr lIns="12600" rIns="12600" tIns="12600" bIns="12600" anchor="ctr">
              <a:noAutofit/>
            </a:bodyPr>
            <a:p>
              <a:pPr>
                <a:lnSpc>
                  <a:spcPct val="100000"/>
                </a:lnSpc>
                <a:buClr>
                  <a:srgbClr val="000000"/>
                </a:buClr>
                <a:buFont typeface="Arial"/>
                <a:buChar char="•"/>
              </a:pPr>
              <a:r>
                <a:rPr b="0" lang="fi-FI" sz="2000" spc="-1" strike="noStrike">
                  <a:solidFill>
                    <a:srgbClr val="000000"/>
                  </a:solidFill>
                  <a:latin typeface="Calibri"/>
                </a:rPr>
                <a:t> </a:t>
              </a:r>
              <a:r>
                <a:rPr b="1" lang="fi-FI" sz="2800" spc="-1" strike="noStrike">
                  <a:solidFill>
                    <a:srgbClr val="000000"/>
                  </a:solidFill>
                  <a:latin typeface="Calibri"/>
                </a:rPr>
                <a:t>Diabetes-seulonta 18:lle riskihenkilölle </a:t>
              </a:r>
              <a:endParaRPr b="0" lang="fi-FI" sz="2800" spc="-1" strike="noStrike">
                <a:latin typeface="Arial"/>
              </a:endParaRPr>
            </a:p>
          </p:txBody>
        </p:sp>
        <p:sp>
          <p:nvSpPr>
            <p:cNvPr id="272" name="CustomShape 9"/>
            <p:cNvSpPr/>
            <p:nvPr/>
          </p:nvSpPr>
          <p:spPr>
            <a:xfrm>
              <a:off x="0" y="4473720"/>
              <a:ext cx="3440880" cy="9586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38240" tIns="92520" bIns="92520" anchor="ctr">
              <a:noAutofit/>
            </a:bodyPr>
            <a:p>
              <a:pPr algn="ctr">
                <a:lnSpc>
                  <a:spcPct val="90000"/>
                </a:lnSpc>
                <a:spcAft>
                  <a:spcPts val="839"/>
                </a:spcAft>
              </a:pPr>
              <a:r>
                <a:rPr b="1" lang="fi-FI" sz="2400" spc="-1" strike="noStrike">
                  <a:solidFill>
                    <a:srgbClr val="ffffff"/>
                  </a:solidFill>
                  <a:latin typeface="Calibri"/>
                </a:rPr>
                <a:t>DIABETES</a:t>
              </a:r>
              <a:endParaRPr b="0" lang="fi-FI" sz="2400" spc="-1" strike="noStrike">
                <a:latin typeface="Arial"/>
              </a:endParaRPr>
            </a:p>
          </p:txBody>
        </p:sp>
        <p:sp>
          <p:nvSpPr>
            <p:cNvPr id="273" name="CustomShape 10"/>
            <p:cNvSpPr/>
            <p:nvPr/>
          </p:nvSpPr>
          <p:spPr>
            <a:xfrm>
              <a:off x="3657600" y="5581800"/>
              <a:ext cx="7427880" cy="958680"/>
            </a:xfrm>
            <a:prstGeom prst="rightArrow">
              <a:avLst>
                <a:gd name="adj1" fmla="val 75000"/>
                <a:gd name="adj2" fmla="val 50000"/>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ln>
          </p:spPr>
          <p:style>
            <a:lnRef idx="2"/>
            <a:fillRef idx="0"/>
            <a:effectRef idx="0"/>
            <a:fontRef idx="minor"/>
          </p:style>
          <p:txBody>
            <a:bodyPr lIns="12600" rIns="12600" tIns="12600" bIns="12600" anchor="ctr">
              <a:noAutofit/>
            </a:bodyPr>
            <a:p>
              <a:pPr>
                <a:lnSpc>
                  <a:spcPct val="100000"/>
                </a:lnSpc>
                <a:buClr>
                  <a:srgbClr val="000000"/>
                </a:buClr>
                <a:buFont typeface="Arial"/>
                <a:buChar char="•"/>
              </a:pPr>
              <a:r>
                <a:rPr b="0" lang="fi-FI" sz="2000" spc="-1" strike="noStrike">
                  <a:solidFill>
                    <a:srgbClr val="000000"/>
                  </a:solidFill>
                  <a:latin typeface="Calibri"/>
                </a:rPr>
                <a:t> </a:t>
              </a:r>
              <a:r>
                <a:rPr b="1" lang="fi-FI" sz="2800" spc="-1" strike="noStrike">
                  <a:solidFill>
                    <a:srgbClr val="000000"/>
                  </a:solidFill>
                  <a:latin typeface="Calibri"/>
                </a:rPr>
                <a:t>Tuhkarokkorokotus 100 lapselle</a:t>
              </a:r>
              <a:endParaRPr b="0" lang="fi-FI" sz="2800" spc="-1" strike="noStrike">
                <a:latin typeface="Arial"/>
              </a:endParaRPr>
            </a:p>
          </p:txBody>
        </p:sp>
        <p:sp>
          <p:nvSpPr>
            <p:cNvPr id="274" name="CustomShape 11"/>
            <p:cNvSpPr/>
            <p:nvPr/>
          </p:nvSpPr>
          <p:spPr>
            <a:xfrm>
              <a:off x="-30600" y="5561640"/>
              <a:ext cx="3447360" cy="9586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38240" tIns="92520" bIns="92520" anchor="ctr">
              <a:noAutofit/>
            </a:bodyPr>
            <a:p>
              <a:pPr algn="ctr">
                <a:lnSpc>
                  <a:spcPct val="90000"/>
                </a:lnSpc>
                <a:spcAft>
                  <a:spcPts val="839"/>
                </a:spcAft>
              </a:pPr>
              <a:r>
                <a:rPr b="1" lang="fi-FI" sz="2400" spc="-1" strike="noStrike">
                  <a:solidFill>
                    <a:srgbClr val="ffffff"/>
                  </a:solidFill>
                  <a:latin typeface="Calibri"/>
                </a:rPr>
                <a:t>HUMANITAARINEN APU</a:t>
              </a:r>
              <a:endParaRPr b="0" lang="fi-FI" sz="2400" spc="-1" strike="noStrike">
                <a:latin typeface="Arial"/>
              </a:endParaRPr>
            </a:p>
          </p:txBody>
        </p:sp>
      </p:grpSp>
      <p:grpSp>
        <p:nvGrpSpPr>
          <p:cNvPr id="275" name="Group 12"/>
          <p:cNvGrpSpPr/>
          <p:nvPr/>
        </p:nvGrpSpPr>
        <p:grpSpPr>
          <a:xfrm>
            <a:off x="0" y="0"/>
            <a:ext cx="36000" cy="36000"/>
            <a:chOff x="0" y="0"/>
            <a:chExt cx="36000" cy="36000"/>
          </a:xfrm>
        </p:grpSpPr>
      </p:grpSp>
      <p:pic>
        <p:nvPicPr>
          <p:cNvPr id="276" name="Kuva 5" descr=""/>
          <p:cNvPicPr/>
          <p:nvPr/>
        </p:nvPicPr>
        <p:blipFill>
          <a:blip r:embed="rId1"/>
          <a:stretch/>
        </p:blipFill>
        <p:spPr>
          <a:xfrm>
            <a:off x="5653080" y="285480"/>
            <a:ext cx="6640200" cy="2815560"/>
          </a:xfrm>
          <a:prstGeom prst="rect">
            <a:avLst/>
          </a:prstGeom>
          <a:ln>
            <a:noFill/>
          </a:ln>
          <a:scene3d>
            <a:camera prst="orthographicFront">
              <a:rot lat="0" lon="0" rev="20699999"/>
            </a:camera>
            <a:lightRig dir="t" rig="threePt"/>
          </a:scene3d>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Vähimmäistavoite</a:t>
            </a:r>
            <a:endParaRPr b="0" lang="en-US" sz="4400" spc="-1" strike="noStrike">
              <a:solidFill>
                <a:srgbClr val="000000"/>
              </a:solidFill>
              <a:latin typeface="Calibri"/>
            </a:endParaRPr>
          </a:p>
        </p:txBody>
      </p:sp>
      <p:sp>
        <p:nvSpPr>
          <p:cNvPr id="278" name="TextShape 2"/>
          <p:cNvSpPr txBox="1"/>
          <p:nvPr/>
        </p:nvSpPr>
        <p:spPr>
          <a:xfrm>
            <a:off x="609480" y="1950840"/>
            <a:ext cx="11202480" cy="4621680"/>
          </a:xfrm>
          <a:prstGeom prst="rect">
            <a:avLst/>
          </a:prstGeom>
          <a:noFill/>
          <a:ln>
            <a:noFill/>
          </a:ln>
        </p:spPr>
        <p:txBody>
          <a:bodyPr>
            <a:normAutofit/>
          </a:bodyPr>
          <a:p>
            <a:pPr>
              <a:lnSpc>
                <a:spcPct val="90000"/>
              </a:lnSpc>
              <a:spcAft>
                <a:spcPts val="1199"/>
              </a:spcAft>
            </a:pPr>
            <a:r>
              <a:rPr b="1" lang="en-US" sz="3200" spc="-1" strike="noStrike">
                <a:solidFill>
                  <a:srgbClr val="000000"/>
                </a:solidFill>
                <a:latin typeface="Arial"/>
              </a:rPr>
              <a:t>Vähimmäistavoite = </a:t>
            </a:r>
            <a:r>
              <a:rPr b="1" lang="en-US" sz="3200" spc="-1" strike="noStrike">
                <a:solidFill>
                  <a:srgbClr val="4472c4"/>
                </a:solidFill>
                <a:latin typeface="Arial"/>
              </a:rPr>
              <a:t>250 USD</a:t>
            </a:r>
            <a:r>
              <a:rPr b="1" lang="en-US" sz="3200" spc="-1" strike="noStrike">
                <a:solidFill>
                  <a:srgbClr val="000000"/>
                </a:solidFill>
                <a:latin typeface="Arial"/>
              </a:rPr>
              <a:t>/jäsen/3v!</a:t>
            </a:r>
            <a:endParaRPr b="0" lang="en-US" sz="3200" spc="-1" strike="noStrike">
              <a:solidFill>
                <a:srgbClr val="595959"/>
              </a:solidFill>
              <a:latin typeface="Arial"/>
            </a:endParaRPr>
          </a:p>
          <a:p>
            <a:pPr>
              <a:lnSpc>
                <a:spcPct val="90000"/>
              </a:lnSpc>
              <a:spcAft>
                <a:spcPts val="1199"/>
              </a:spcAft>
            </a:pPr>
            <a:endParaRPr b="0" lang="en-US" sz="3200" spc="-1" strike="noStrike">
              <a:solidFill>
                <a:srgbClr val="595959"/>
              </a:solidFill>
              <a:latin typeface="Arial"/>
            </a:endParaRPr>
          </a:p>
          <a:p>
            <a:pPr>
              <a:lnSpc>
                <a:spcPct val="90000"/>
              </a:lnSpc>
              <a:spcAft>
                <a:spcPts val="1199"/>
              </a:spcAft>
            </a:pPr>
            <a:endParaRPr b="0" lang="en-US" sz="3200" spc="-1" strike="noStrike">
              <a:solidFill>
                <a:srgbClr val="595959"/>
              </a:solidFill>
              <a:latin typeface="Arial"/>
            </a:endParaRPr>
          </a:p>
          <a:p>
            <a:pPr>
              <a:lnSpc>
                <a:spcPct val="90000"/>
              </a:lnSpc>
              <a:spcAft>
                <a:spcPts val="1199"/>
              </a:spcAft>
            </a:pPr>
            <a:endParaRPr b="0" lang="en-US" sz="3200" spc="-1" strike="noStrike">
              <a:solidFill>
                <a:srgbClr val="595959"/>
              </a:solidFill>
              <a:latin typeface="Arial"/>
            </a:endParaRPr>
          </a:p>
          <a:p>
            <a:pPr>
              <a:lnSpc>
                <a:spcPct val="90000"/>
              </a:lnSpc>
              <a:spcAft>
                <a:spcPts val="1199"/>
              </a:spcAft>
            </a:pPr>
            <a:endParaRPr b="0" lang="en-US" sz="32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0" lang="en-US" sz="2800" spc="-1" strike="noStrike">
                <a:solidFill>
                  <a:srgbClr val="000000"/>
                </a:solidFill>
                <a:latin typeface="Arial"/>
              </a:rPr>
              <a:t>Vuositavoite = yo. tulos jaettuna kolmella</a:t>
            </a:r>
            <a:endParaRPr b="0" lang="en-US" sz="2800" spc="-1" strike="noStrike">
              <a:solidFill>
                <a:srgbClr val="595959"/>
              </a:solidFill>
              <a:latin typeface="Arial"/>
            </a:endParaRPr>
          </a:p>
          <a:p>
            <a:pPr>
              <a:lnSpc>
                <a:spcPct val="90000"/>
              </a:lnSpc>
              <a:spcAft>
                <a:spcPts val="1199"/>
              </a:spcAft>
            </a:pPr>
            <a:r>
              <a:rPr b="0" lang="en-US" sz="2400" spc="-1" strike="noStrike">
                <a:solidFill>
                  <a:srgbClr val="000000"/>
                </a:solidFill>
                <a:latin typeface="Arial"/>
              </a:rPr>
              <a:t>    </a:t>
            </a:r>
            <a:r>
              <a:rPr b="1" lang="en-US" sz="2800" spc="-1" strike="noStrike">
                <a:solidFill>
                  <a:srgbClr val="000000"/>
                </a:solidFill>
                <a:latin typeface="Arial"/>
              </a:rPr>
              <a:t>siis 250/3 = 83 USD ~=75 €/jäsen/vuosi    </a:t>
            </a:r>
            <a:r>
              <a:rPr b="1" lang="en-US" sz="2400" spc="-1" strike="noStrike">
                <a:solidFill>
                  <a:srgbClr val="000000"/>
                </a:solidFill>
                <a:latin typeface="Arial"/>
              </a:rPr>
              <a:t>&gt; &gt; </a:t>
            </a:r>
            <a:r>
              <a:rPr b="1" lang="en-US" sz="2800" spc="-1" strike="noStrike">
                <a:solidFill>
                  <a:srgbClr val="000000"/>
                </a:solidFill>
                <a:latin typeface="Arial"/>
              </a:rPr>
              <a:t>&gt;</a:t>
            </a:r>
            <a:r>
              <a:rPr b="0" lang="en-US" sz="3600" spc="-1" strike="noStrike">
                <a:solidFill>
                  <a:srgbClr val="000000"/>
                </a:solidFill>
                <a:latin typeface="Arial"/>
              </a:rPr>
              <a:t> </a:t>
            </a:r>
            <a:r>
              <a:rPr b="1" lang="en-US" sz="3600" spc="-1" strike="noStrike">
                <a:solidFill>
                  <a:srgbClr val="000000"/>
                </a:solidFill>
                <a:latin typeface="Arial"/>
              </a:rPr>
              <a:t>6.25 €/kk</a:t>
            </a:r>
            <a:r>
              <a:rPr b="0" lang="en-US" sz="3600" spc="-1" strike="noStrike">
                <a:solidFill>
                  <a:srgbClr val="000000"/>
                </a:solidFill>
                <a:latin typeface="Arial"/>
              </a:rPr>
              <a:t>.</a:t>
            </a:r>
            <a:endParaRPr b="0" lang="en-US" sz="3600" spc="-1" strike="noStrike">
              <a:solidFill>
                <a:srgbClr val="595959"/>
              </a:solidFill>
              <a:latin typeface="Arial"/>
            </a:endParaRPr>
          </a:p>
          <a:p>
            <a:pPr>
              <a:lnSpc>
                <a:spcPct val="90000"/>
              </a:lnSpc>
              <a:spcAft>
                <a:spcPts val="1199"/>
              </a:spcAft>
            </a:pPr>
            <a:r>
              <a:rPr b="0" lang="en-US" sz="3600" spc="-1" strike="noStrike">
                <a:solidFill>
                  <a:srgbClr val="c55a11"/>
                </a:solidFill>
                <a:latin typeface="Arial"/>
              </a:rPr>
              <a:t>=~ </a:t>
            </a:r>
            <a:r>
              <a:rPr b="0" i="1" lang="en-US" sz="3600" spc="-1" strike="noStrike">
                <a:solidFill>
                  <a:srgbClr val="c55a11"/>
                </a:solidFill>
                <a:latin typeface="Arial"/>
              </a:rPr>
              <a:t>pullakaffi/kk ~~ 1.5 kiloa/vuosi</a:t>
            </a:r>
            <a:endParaRPr b="0" lang="en-US" sz="3600" spc="-1" strike="noStrike">
              <a:solidFill>
                <a:srgbClr val="595959"/>
              </a:solidFill>
              <a:latin typeface="Arial"/>
            </a:endParaRPr>
          </a:p>
        </p:txBody>
      </p:sp>
      <p:sp>
        <p:nvSpPr>
          <p:cNvPr id="279" name="CustomShape 3"/>
          <p:cNvSpPr/>
          <p:nvPr/>
        </p:nvSpPr>
        <p:spPr>
          <a:xfrm>
            <a:off x="609480" y="2814840"/>
            <a:ext cx="3207240" cy="14086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fi-FI" sz="3200" spc="-1" strike="noStrike">
                <a:solidFill>
                  <a:srgbClr val="ffffff"/>
                </a:solidFill>
                <a:latin typeface="Calibri"/>
              </a:rPr>
              <a:t>Klubin / Piirin jäsenmäärä</a:t>
            </a:r>
            <a:endParaRPr b="0" lang="fi-FI" sz="3200" spc="-1" strike="noStrike">
              <a:latin typeface="Arial"/>
            </a:endParaRPr>
          </a:p>
        </p:txBody>
      </p:sp>
      <p:sp>
        <p:nvSpPr>
          <p:cNvPr id="280" name="CustomShape 4"/>
          <p:cNvSpPr/>
          <p:nvPr/>
        </p:nvSpPr>
        <p:spPr>
          <a:xfrm>
            <a:off x="4054320" y="3240000"/>
            <a:ext cx="602640" cy="684000"/>
          </a:xfrm>
          <a:prstGeom prst="mathMultiply">
            <a:avLst>
              <a:gd name="adj1" fmla="val 23520"/>
            </a:avLst>
          </a:prstGeom>
          <a:ln/>
        </p:spPr>
        <p:style>
          <a:lnRef idx="2">
            <a:schemeClr val="accent1">
              <a:shade val="50000"/>
            </a:schemeClr>
          </a:lnRef>
          <a:fillRef idx="1">
            <a:schemeClr val="accent1"/>
          </a:fillRef>
          <a:effectRef idx="0">
            <a:schemeClr val="accent1"/>
          </a:effectRef>
          <a:fontRef idx="minor"/>
        </p:style>
      </p:sp>
      <p:sp>
        <p:nvSpPr>
          <p:cNvPr id="281" name="CustomShape 5"/>
          <p:cNvSpPr/>
          <p:nvPr/>
        </p:nvSpPr>
        <p:spPr>
          <a:xfrm>
            <a:off x="4894560" y="2814840"/>
            <a:ext cx="2914560" cy="1408680"/>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p:style>
        <p:txBody>
          <a:bodyPr lIns="90000" rIns="90000" tIns="45000" bIns="45000" anchor="ctr">
            <a:noAutofit/>
          </a:bodyPr>
          <a:p>
            <a:pPr algn="ctr">
              <a:lnSpc>
                <a:spcPct val="100000"/>
              </a:lnSpc>
            </a:pPr>
            <a:r>
              <a:rPr b="1" lang="fi-FI" sz="3200" spc="-1" strike="noStrike">
                <a:solidFill>
                  <a:srgbClr val="ffffff"/>
                </a:solidFill>
                <a:latin typeface="Calibri"/>
              </a:rPr>
              <a:t>250 USD</a:t>
            </a:r>
            <a:endParaRPr b="0" lang="fi-FI" sz="3200" spc="-1" strike="noStrike">
              <a:latin typeface="Arial"/>
            </a:endParaRPr>
          </a:p>
        </p:txBody>
      </p:sp>
      <p:sp>
        <p:nvSpPr>
          <p:cNvPr id="282" name="CustomShape 6"/>
          <p:cNvSpPr/>
          <p:nvPr/>
        </p:nvSpPr>
        <p:spPr>
          <a:xfrm>
            <a:off x="7968600" y="3322080"/>
            <a:ext cx="1004400" cy="518400"/>
          </a:xfrm>
          <a:prstGeom prst="mathEqual">
            <a:avLst>
              <a:gd name="adj1" fmla="val 23520"/>
              <a:gd name="adj2" fmla="val 11760"/>
            </a:avLst>
          </a:prstGeom>
          <a:ln>
            <a:solidFill>
              <a:schemeClr val="accent4"/>
            </a:solidFill>
          </a:ln>
        </p:spPr>
        <p:style>
          <a:lnRef idx="2">
            <a:schemeClr val="accent4">
              <a:shade val="50000"/>
            </a:schemeClr>
          </a:lnRef>
          <a:fillRef idx="1">
            <a:schemeClr val="accent4"/>
          </a:fillRef>
          <a:effectRef idx="0">
            <a:schemeClr val="accent4"/>
          </a:effectRef>
          <a:fontRef idx="minor"/>
        </p:style>
      </p:sp>
      <p:sp>
        <p:nvSpPr>
          <p:cNvPr id="283" name="CustomShape 7"/>
          <p:cNvSpPr/>
          <p:nvPr/>
        </p:nvSpPr>
        <p:spPr>
          <a:xfrm>
            <a:off x="9132120" y="2814840"/>
            <a:ext cx="2679840" cy="138384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fi-FI" sz="3200" spc="-1" strike="noStrike">
                <a:solidFill>
                  <a:srgbClr val="ffffff"/>
                </a:solidFill>
                <a:latin typeface="Calibri"/>
              </a:rPr>
              <a:t>Klubin / Piirin TAVOITE</a:t>
            </a:r>
            <a:endParaRPr b="0" lang="fi-FI" sz="3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Muu hyöty</a:t>
            </a:r>
            <a:endParaRPr b="0" lang="en-US" sz="4400" spc="-1" strike="noStrike">
              <a:solidFill>
                <a:srgbClr val="000000"/>
              </a:solidFill>
              <a:latin typeface="Calibri"/>
            </a:endParaRPr>
          </a:p>
        </p:txBody>
      </p:sp>
      <p:grpSp>
        <p:nvGrpSpPr>
          <p:cNvPr id="285" name="Group 2"/>
          <p:cNvGrpSpPr/>
          <p:nvPr/>
        </p:nvGrpSpPr>
        <p:grpSpPr>
          <a:xfrm>
            <a:off x="-4164840" y="783720"/>
            <a:ext cx="15472440" cy="5996160"/>
            <a:chOff x="-4164840" y="783720"/>
            <a:chExt cx="15472440" cy="5996160"/>
          </a:xfrm>
        </p:grpSpPr>
        <p:sp>
          <p:nvSpPr>
            <p:cNvPr id="286" name="CustomShape 3"/>
            <p:cNvSpPr/>
            <p:nvPr/>
          </p:nvSpPr>
          <p:spPr>
            <a:xfrm>
              <a:off x="-4164840" y="783720"/>
              <a:ext cx="5996160" cy="5996160"/>
            </a:xfrm>
            <a:prstGeom prst="blockArc">
              <a:avLst>
                <a:gd name="adj1" fmla="val 18900000"/>
                <a:gd name="adj2" fmla="val 2700000"/>
                <a:gd name="adj3" fmla="val 360"/>
              </a:avLst>
            </a:prstGeom>
            <a:noFill/>
            <a:ln>
              <a:solidFill>
                <a:schemeClr val="accent6">
                  <a:hueOff val="0"/>
                  <a:satOff val="0"/>
                  <a:lumOff val="0"/>
                  <a:alphaOff val="0"/>
                </a:schemeClr>
              </a:solidFill>
            </a:ln>
          </p:spPr>
          <p:style>
            <a:lnRef idx="2"/>
            <a:fillRef idx="0"/>
            <a:effectRef idx="0"/>
            <a:fontRef idx="minor"/>
          </p:style>
        </p:sp>
        <p:sp>
          <p:nvSpPr>
            <p:cNvPr id="287" name="CustomShape 4"/>
            <p:cNvSpPr/>
            <p:nvPr/>
          </p:nvSpPr>
          <p:spPr>
            <a:xfrm>
              <a:off x="1373400" y="1767960"/>
              <a:ext cx="9933840" cy="944280"/>
            </a:xfrm>
            <a:prstGeom prst="rect">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543960" rIns="81360" tIns="81360" bIns="81360" anchor="ctr">
              <a:noAutofit/>
            </a:bodyPr>
            <a:p>
              <a:pPr>
                <a:lnSpc>
                  <a:spcPct val="90000"/>
                </a:lnSpc>
                <a:spcAft>
                  <a:spcPts val="1120"/>
                </a:spcAft>
              </a:pPr>
              <a:r>
                <a:rPr b="1" lang="fi-FI" sz="3200" spc="-1" strike="noStrike">
                  <a:solidFill>
                    <a:srgbClr val="000000"/>
                  </a:solidFill>
                  <a:latin typeface="Calibri"/>
                </a:rPr>
                <a:t>LIONIEN</a:t>
              </a:r>
              <a:r>
                <a:rPr b="1" lang="fi-FI" sz="3200" spc="-1" strike="noStrike">
                  <a:solidFill>
                    <a:srgbClr val="ffffff"/>
                  </a:solidFill>
                  <a:latin typeface="Calibri"/>
                </a:rPr>
                <a:t> TIETOISUUS JA TUKI LCIF:lle +</a:t>
              </a:r>
              <a:endParaRPr b="0" lang="fi-FI" sz="3200" spc="-1" strike="noStrike">
                <a:latin typeface="Arial"/>
              </a:endParaRPr>
            </a:p>
          </p:txBody>
        </p:sp>
        <p:sp>
          <p:nvSpPr>
            <p:cNvPr id="288" name="CustomShape 5"/>
            <p:cNvSpPr/>
            <p:nvPr/>
          </p:nvSpPr>
          <p:spPr>
            <a:xfrm>
              <a:off x="945360" y="1811880"/>
              <a:ext cx="856080" cy="856080"/>
            </a:xfrm>
            <a:prstGeom prst="ellipse">
              <a:avLst/>
            </a:prstGeom>
            <a:solidFill>
              <a:schemeClr val="lt1">
                <a:hueOff val="0"/>
                <a:satOff val="0"/>
                <a:lumOff val="0"/>
                <a:alphaOff val="0"/>
              </a:schemeClr>
            </a:solidFill>
            <a:ln>
              <a:solidFill>
                <a:schemeClr val="accent5">
                  <a:hueOff val="0"/>
                  <a:satOff val="0"/>
                  <a:lumOff val="0"/>
                  <a:alphaOff val="0"/>
                </a:schemeClr>
              </a:solidFill>
            </a:ln>
          </p:spPr>
          <p:style>
            <a:lnRef idx="2"/>
            <a:fillRef idx="0"/>
            <a:effectRef idx="0"/>
            <a:fontRef idx="minor"/>
          </p:style>
        </p:sp>
        <p:sp>
          <p:nvSpPr>
            <p:cNvPr id="289" name="CustomShape 6"/>
            <p:cNvSpPr/>
            <p:nvPr/>
          </p:nvSpPr>
          <p:spPr>
            <a:xfrm>
              <a:off x="1766520" y="2865240"/>
              <a:ext cx="9541080" cy="805320"/>
            </a:xfrm>
            <a:prstGeom prst="rect">
              <a:avLst/>
            </a:prstGeom>
            <a:solidFill>
              <a:schemeClr val="accent5">
                <a:hueOff val="-2252848"/>
                <a:satOff val="-5806"/>
                <a:lumOff val="-3922"/>
                <a:alphaOff val="0"/>
              </a:schemeClr>
            </a:solidFill>
            <a:ln>
              <a:solidFill>
                <a:schemeClr val="lt1">
                  <a:hueOff val="0"/>
                  <a:satOff val="0"/>
                  <a:lumOff val="0"/>
                  <a:alphaOff val="0"/>
                </a:schemeClr>
              </a:solidFill>
            </a:ln>
          </p:spPr>
          <p:style>
            <a:lnRef idx="2"/>
            <a:fillRef idx="0"/>
            <a:effectRef idx="0"/>
            <a:fontRef idx="minor"/>
          </p:style>
          <p:txBody>
            <a:bodyPr lIns="543960" rIns="81360" tIns="81360" bIns="81360" anchor="ctr">
              <a:noAutofit/>
            </a:bodyPr>
            <a:p>
              <a:pPr>
                <a:lnSpc>
                  <a:spcPct val="90000"/>
                </a:lnSpc>
                <a:spcAft>
                  <a:spcPts val="1120"/>
                </a:spcAft>
              </a:pPr>
              <a:r>
                <a:rPr b="1" lang="fi-FI" sz="3200" spc="-1" strike="noStrike">
                  <a:solidFill>
                    <a:srgbClr val="000000"/>
                  </a:solidFill>
                  <a:latin typeface="Calibri"/>
                </a:rPr>
                <a:t>VAIKUTUKSEMME</a:t>
              </a:r>
              <a:r>
                <a:rPr b="1" lang="fi-FI" sz="3200" spc="-1" strike="noStrike">
                  <a:solidFill>
                    <a:srgbClr val="ffffff"/>
                  </a:solidFill>
                  <a:latin typeface="Calibri"/>
                </a:rPr>
                <a:t> MAAILMASSA +</a:t>
              </a:r>
              <a:endParaRPr b="0" lang="fi-FI" sz="3200" spc="-1" strike="noStrike">
                <a:latin typeface="Arial"/>
              </a:endParaRPr>
            </a:p>
          </p:txBody>
        </p:sp>
        <p:sp>
          <p:nvSpPr>
            <p:cNvPr id="290" name="CustomShape 7"/>
            <p:cNvSpPr/>
            <p:nvPr/>
          </p:nvSpPr>
          <p:spPr>
            <a:xfrm>
              <a:off x="1338120" y="2839680"/>
              <a:ext cx="856080" cy="856080"/>
            </a:xfrm>
            <a:prstGeom prst="ellipse">
              <a:avLst/>
            </a:prstGeom>
            <a:solidFill>
              <a:schemeClr val="lt1">
                <a:hueOff val="0"/>
                <a:satOff val="0"/>
                <a:lumOff val="0"/>
                <a:alphaOff val="0"/>
              </a:schemeClr>
            </a:solidFill>
            <a:ln>
              <a:solidFill>
                <a:schemeClr val="accent5">
                  <a:hueOff val="-2252848"/>
                  <a:satOff val="-5806"/>
                  <a:lumOff val="-3922"/>
                  <a:alphaOff val="0"/>
                </a:schemeClr>
              </a:solidFill>
            </a:ln>
          </p:spPr>
          <p:style>
            <a:lnRef idx="2"/>
            <a:fillRef idx="0"/>
            <a:effectRef idx="0"/>
            <a:fontRef idx="minor"/>
          </p:style>
        </p:sp>
        <p:sp>
          <p:nvSpPr>
            <p:cNvPr id="291" name="CustomShape 8"/>
            <p:cNvSpPr/>
            <p:nvPr/>
          </p:nvSpPr>
          <p:spPr>
            <a:xfrm>
              <a:off x="1766520" y="3840480"/>
              <a:ext cx="9541080" cy="910440"/>
            </a:xfrm>
            <a:prstGeom prst="rect">
              <a:avLst/>
            </a:prstGeom>
            <a:solidFill>
              <a:schemeClr val="accent5">
                <a:hueOff val="-4505695"/>
                <a:satOff val="-11613"/>
                <a:lumOff val="-7843"/>
                <a:alphaOff val="0"/>
              </a:schemeClr>
            </a:solidFill>
            <a:ln>
              <a:solidFill>
                <a:schemeClr val="lt1">
                  <a:hueOff val="0"/>
                  <a:satOff val="0"/>
                  <a:lumOff val="0"/>
                  <a:alphaOff val="0"/>
                </a:schemeClr>
              </a:solidFill>
            </a:ln>
          </p:spPr>
          <p:style>
            <a:lnRef idx="2"/>
            <a:fillRef idx="0"/>
            <a:effectRef idx="0"/>
            <a:fontRef idx="minor"/>
          </p:style>
          <p:txBody>
            <a:bodyPr lIns="543960" rIns="81360" tIns="81360" bIns="81360" anchor="ctr">
              <a:noAutofit/>
            </a:bodyPr>
            <a:p>
              <a:pPr>
                <a:lnSpc>
                  <a:spcPct val="90000"/>
                </a:lnSpc>
                <a:spcAft>
                  <a:spcPts val="1120"/>
                </a:spcAft>
              </a:pPr>
              <a:r>
                <a:rPr b="1" lang="fi-FI" sz="3200" spc="-1" strike="noStrike">
                  <a:solidFill>
                    <a:srgbClr val="000000"/>
                  </a:solidFill>
                  <a:latin typeface="Calibri"/>
                </a:rPr>
                <a:t>SUUREN YLEISÖN</a:t>
              </a:r>
              <a:r>
                <a:rPr b="1" lang="fi-FI" sz="3200" spc="-1" strike="noStrike">
                  <a:solidFill>
                    <a:srgbClr val="ffffff"/>
                  </a:solidFill>
                  <a:latin typeface="Calibri"/>
                </a:rPr>
                <a:t> LIONS-TIETÄMYS +</a:t>
              </a:r>
              <a:endParaRPr b="0" lang="fi-FI" sz="3200" spc="-1" strike="noStrike">
                <a:latin typeface="Arial"/>
              </a:endParaRPr>
            </a:p>
          </p:txBody>
        </p:sp>
        <p:sp>
          <p:nvSpPr>
            <p:cNvPr id="292" name="CustomShape 9"/>
            <p:cNvSpPr/>
            <p:nvPr/>
          </p:nvSpPr>
          <p:spPr>
            <a:xfrm>
              <a:off x="1338120" y="3867840"/>
              <a:ext cx="856080" cy="856080"/>
            </a:xfrm>
            <a:prstGeom prst="ellipse">
              <a:avLst/>
            </a:prstGeom>
            <a:solidFill>
              <a:schemeClr val="lt1">
                <a:hueOff val="0"/>
                <a:satOff val="0"/>
                <a:lumOff val="0"/>
                <a:alphaOff val="0"/>
              </a:schemeClr>
            </a:solidFill>
            <a:ln>
              <a:solidFill>
                <a:schemeClr val="accent5">
                  <a:hueOff val="-4505695"/>
                  <a:satOff val="-11613"/>
                  <a:lumOff val="-7843"/>
                  <a:alphaOff val="0"/>
                </a:schemeClr>
              </a:solidFill>
            </a:ln>
          </p:spPr>
          <p:style>
            <a:lnRef idx="2"/>
            <a:fillRef idx="0"/>
            <a:effectRef idx="0"/>
            <a:fontRef idx="minor"/>
          </p:style>
        </p:sp>
        <p:sp>
          <p:nvSpPr>
            <p:cNvPr id="293" name="CustomShape 10"/>
            <p:cNvSpPr/>
            <p:nvPr/>
          </p:nvSpPr>
          <p:spPr>
            <a:xfrm>
              <a:off x="1373400" y="4907160"/>
              <a:ext cx="9933840" cy="832680"/>
            </a:xfrm>
            <a:prstGeom prst="rect">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543960" rIns="81360" tIns="81360" bIns="81360" anchor="ctr">
              <a:noAutofit/>
            </a:bodyPr>
            <a:p>
              <a:pPr>
                <a:lnSpc>
                  <a:spcPct val="90000"/>
                </a:lnSpc>
                <a:spcAft>
                  <a:spcPts val="1120"/>
                </a:spcAft>
              </a:pPr>
              <a:r>
                <a:rPr b="1" lang="fi-FI" sz="3200" spc="-1" strike="noStrike">
                  <a:solidFill>
                    <a:srgbClr val="ffffff"/>
                  </a:solidFill>
                  <a:latin typeface="Calibri"/>
                </a:rPr>
                <a:t>SÄÄNNÖLLINEN </a:t>
              </a:r>
              <a:r>
                <a:rPr b="1" lang="fi-FI" sz="3200" spc="-1" strike="noStrike">
                  <a:solidFill>
                    <a:srgbClr val="000000"/>
                  </a:solidFill>
                  <a:latin typeface="Calibri"/>
                </a:rPr>
                <a:t>KUUKAUSILAHJOITUS +</a:t>
              </a:r>
              <a:endParaRPr b="0" lang="fi-FI" sz="3200" spc="-1" strike="noStrike">
                <a:latin typeface="Arial"/>
              </a:endParaRPr>
            </a:p>
          </p:txBody>
        </p:sp>
        <p:sp>
          <p:nvSpPr>
            <p:cNvPr id="294" name="CustomShape 11"/>
            <p:cNvSpPr/>
            <p:nvPr/>
          </p:nvSpPr>
          <p:spPr>
            <a:xfrm>
              <a:off x="945360" y="4895640"/>
              <a:ext cx="856080" cy="856080"/>
            </a:xfrm>
            <a:prstGeom prst="ellipse">
              <a:avLst/>
            </a:prstGeom>
            <a:solidFill>
              <a:schemeClr val="lt1">
                <a:hueOff val="0"/>
                <a:satOff val="0"/>
                <a:lumOff val="0"/>
                <a:alphaOff val="0"/>
              </a:schemeClr>
            </a:solidFill>
            <a:ln>
              <a:solidFill>
                <a:schemeClr val="accent5">
                  <a:hueOff val="-6758543"/>
                  <a:satOff val="-17419"/>
                  <a:lumOff val="-11765"/>
                  <a:alphaOff val="0"/>
                </a:schemeClr>
              </a:solidFill>
            </a:ln>
          </p:spPr>
          <p:style>
            <a:lnRef idx="2"/>
            <a:fillRef idx="0"/>
            <a:effectRef idx="0"/>
            <a:fontRef idx="minor"/>
          </p:style>
        </p:sp>
      </p:grpSp>
      <p:grpSp>
        <p:nvGrpSpPr>
          <p:cNvPr id="295" name="Group 12"/>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166320" y="365040"/>
            <a:ext cx="11645640" cy="690120"/>
          </a:xfrm>
          <a:prstGeom prst="rect">
            <a:avLst/>
          </a:prstGeom>
          <a:noFill/>
          <a:ln>
            <a:noFill/>
          </a:ln>
        </p:spPr>
        <p:txBody>
          <a:bodyPr anchor="ctr">
            <a:noAutofit/>
          </a:bodyPr>
          <a:p>
            <a:pPr algn="ctr">
              <a:lnSpc>
                <a:spcPct val="90000"/>
              </a:lnSpc>
            </a:pPr>
            <a:r>
              <a:rPr b="1" lang="en-US" sz="4800" spc="-1" strike="noStrike">
                <a:solidFill>
                  <a:srgbClr val="467bbf"/>
                </a:solidFill>
                <a:latin typeface="Arial"/>
              </a:rPr>
              <a:t>Lions-klubien kansainvälinen säätiö</a:t>
            </a:r>
            <a:endParaRPr b="0" lang="en-US" sz="4800" spc="-1" strike="noStrike">
              <a:solidFill>
                <a:srgbClr val="000000"/>
              </a:solidFill>
              <a:latin typeface="Calibri"/>
            </a:endParaRPr>
          </a:p>
        </p:txBody>
      </p:sp>
      <p:sp>
        <p:nvSpPr>
          <p:cNvPr id="187" name="TextShape 2"/>
          <p:cNvSpPr txBox="1"/>
          <p:nvPr/>
        </p:nvSpPr>
        <p:spPr>
          <a:xfrm>
            <a:off x="2819520" y="1463040"/>
            <a:ext cx="8610120" cy="4498560"/>
          </a:xfrm>
          <a:prstGeom prst="rect">
            <a:avLst/>
          </a:prstGeom>
          <a:noFill/>
          <a:ln>
            <a:noFill/>
          </a:ln>
        </p:spPr>
        <p:txBody>
          <a:bodyPr>
            <a:normAutofit/>
          </a:bodyPr>
          <a:p>
            <a:pPr marL="228600" indent="-228240" algn="just">
              <a:lnSpc>
                <a:spcPct val="90000"/>
              </a:lnSpc>
              <a:spcBef>
                <a:spcPts val="1001"/>
              </a:spcBef>
            </a:pPr>
            <a:r>
              <a:rPr b="1" lang="en-US" sz="3600" spc="-1" strike="noStrike">
                <a:solidFill>
                  <a:srgbClr val="4472c4"/>
                </a:solidFill>
                <a:latin typeface="Arial"/>
              </a:rPr>
              <a:t>   </a:t>
            </a:r>
            <a:r>
              <a:rPr b="1" lang="en-US" sz="3600" spc="-1" strike="noStrike">
                <a:solidFill>
                  <a:srgbClr val="4472c4"/>
                </a:solidFill>
                <a:latin typeface="Arial"/>
              </a:rPr>
              <a:t>Perustettu 13.6.1968</a:t>
            </a:r>
            <a:endParaRPr b="0" lang="en-US" sz="3600" spc="-1" strike="noStrike">
              <a:solidFill>
                <a:srgbClr val="595959"/>
              </a:solidFill>
              <a:latin typeface="Arial"/>
            </a:endParaRPr>
          </a:p>
          <a:p>
            <a:pPr algn="just">
              <a:lnSpc>
                <a:spcPct val="90000"/>
              </a:lnSpc>
              <a:spcBef>
                <a:spcPts val="1001"/>
              </a:spcBef>
            </a:pPr>
            <a:endParaRPr b="0" lang="en-US" sz="3600" spc="-1" strike="noStrike">
              <a:solidFill>
                <a:srgbClr val="595959"/>
              </a:solidFill>
              <a:latin typeface="Arial"/>
            </a:endParaRPr>
          </a:p>
          <a:p>
            <a:pPr marL="228600" indent="-228240">
              <a:lnSpc>
                <a:spcPct val="90000"/>
              </a:lnSpc>
              <a:spcBef>
                <a:spcPts val="1001"/>
              </a:spcBef>
            </a:pPr>
            <a:r>
              <a:rPr b="1" lang="en-US" sz="3200" spc="-1" strike="noStrike">
                <a:solidFill>
                  <a:srgbClr val="595959"/>
                </a:solidFill>
                <a:latin typeface="Arial"/>
              </a:rPr>
              <a:t>  </a:t>
            </a:r>
            <a:r>
              <a:rPr b="1" lang="en-US" sz="3200" spc="-1" strike="noStrike">
                <a:solidFill>
                  <a:srgbClr val="595959"/>
                </a:solidFill>
                <a:latin typeface="Arial"/>
              </a:rPr>
              <a:t>Tukemaan lions-klubien ja yhteistyö- kumppaneiden palvelutyötä niin paikallisesti kuin maailman laajuisestikin, antaen toivoa ja parantaen ihmisten elämää humanitaaristen palveluhankkeiden ja apurahojen avulla.</a:t>
            </a:r>
            <a:endParaRPr b="0" lang="en-US" sz="3200" spc="-1" strike="noStrike">
              <a:solidFill>
                <a:srgbClr val="595959"/>
              </a:solidFill>
              <a:latin typeface="Arial"/>
            </a:endParaRPr>
          </a:p>
          <a:p>
            <a:pPr algn="just">
              <a:lnSpc>
                <a:spcPct val="90000"/>
              </a:lnSpc>
              <a:spcBef>
                <a:spcPts val="1001"/>
              </a:spcBef>
            </a:pPr>
            <a:endParaRPr b="0" lang="en-US" sz="3200" spc="-1" strike="noStrike">
              <a:solidFill>
                <a:srgbClr val="595959"/>
              </a:solidFill>
              <a:latin typeface="Arial"/>
            </a:endParaRPr>
          </a:p>
        </p:txBody>
      </p:sp>
      <p:pic>
        <p:nvPicPr>
          <p:cNvPr id="188" name="Kuva 3" descr=""/>
          <p:cNvPicPr/>
          <p:nvPr/>
        </p:nvPicPr>
        <p:blipFill>
          <a:blip r:embed="rId1"/>
          <a:stretch/>
        </p:blipFill>
        <p:spPr>
          <a:xfrm>
            <a:off x="0" y="1302480"/>
            <a:ext cx="2819160" cy="535716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Miten voin osallistua?</a:t>
            </a:r>
            <a:endParaRPr b="0" lang="en-US" sz="4400" spc="-1" strike="noStrike">
              <a:solidFill>
                <a:srgbClr val="000000"/>
              </a:solidFill>
              <a:latin typeface="Calibri"/>
            </a:endParaRPr>
          </a:p>
        </p:txBody>
      </p:sp>
      <p:grpSp>
        <p:nvGrpSpPr>
          <p:cNvPr id="297" name="Group 2"/>
          <p:cNvGrpSpPr/>
          <p:nvPr/>
        </p:nvGrpSpPr>
        <p:grpSpPr>
          <a:xfrm>
            <a:off x="1915200" y="2524320"/>
            <a:ext cx="8092080" cy="1523520"/>
            <a:chOff x="1915200" y="2524320"/>
            <a:chExt cx="8092080" cy="1523520"/>
          </a:xfrm>
        </p:grpSpPr>
        <p:sp>
          <p:nvSpPr>
            <p:cNvPr id="298" name="CustomShape 3"/>
            <p:cNvSpPr/>
            <p:nvPr/>
          </p:nvSpPr>
          <p:spPr>
            <a:xfrm>
              <a:off x="7467480" y="2524320"/>
              <a:ext cx="2539800" cy="1523520"/>
            </a:xfrm>
            <a:prstGeom prst="rect">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90440" rIns="190440" tIns="190440" bIns="190440" anchor="ctr">
              <a:noAutofit/>
            </a:bodyPr>
            <a:p>
              <a:pPr algn="ctr">
                <a:lnSpc>
                  <a:spcPct val="90000"/>
                </a:lnSpc>
                <a:spcAft>
                  <a:spcPts val="1749"/>
                </a:spcAft>
              </a:pPr>
              <a:r>
                <a:rPr b="1" lang="fi-FI" sz="5000" spc="-1" strike="noStrike">
                  <a:solidFill>
                    <a:srgbClr val="ffffff"/>
                  </a:solidFill>
                  <a:latin typeface="Calibri"/>
                </a:rPr>
                <a:t>Lahjoita</a:t>
              </a:r>
              <a:endParaRPr b="0" lang="fi-FI" sz="5000" spc="-1" strike="noStrike">
                <a:latin typeface="Arial"/>
              </a:endParaRPr>
            </a:p>
          </p:txBody>
        </p:sp>
        <p:sp>
          <p:nvSpPr>
            <p:cNvPr id="299" name="CustomShape 4"/>
            <p:cNvSpPr/>
            <p:nvPr/>
          </p:nvSpPr>
          <p:spPr>
            <a:xfrm>
              <a:off x="1915200" y="2524320"/>
              <a:ext cx="2539800" cy="1523520"/>
            </a:xfrm>
            <a:prstGeom prst="rect">
              <a:avLst/>
            </a:prstGeom>
            <a:solidFill>
              <a:schemeClr val="accent5">
                <a:hueOff val="-3379271"/>
                <a:satOff val="-8710"/>
                <a:lumOff val="-5883"/>
                <a:alphaOff val="0"/>
              </a:schemeClr>
            </a:solidFill>
            <a:ln>
              <a:solidFill>
                <a:schemeClr val="lt1">
                  <a:hueOff val="0"/>
                  <a:satOff val="0"/>
                  <a:lumOff val="0"/>
                  <a:alphaOff val="0"/>
                </a:schemeClr>
              </a:solidFill>
            </a:ln>
          </p:spPr>
          <p:style>
            <a:lnRef idx="2"/>
            <a:fillRef idx="0"/>
            <a:effectRef idx="0"/>
            <a:fontRef idx="minor"/>
          </p:style>
          <p:txBody>
            <a:bodyPr lIns="190440" rIns="190440" tIns="190440" bIns="190440" anchor="ctr">
              <a:noAutofit/>
            </a:bodyPr>
            <a:p>
              <a:pPr algn="ctr">
                <a:lnSpc>
                  <a:spcPct val="90000"/>
                </a:lnSpc>
                <a:spcAft>
                  <a:spcPts val="1749"/>
                </a:spcAft>
              </a:pPr>
              <a:r>
                <a:rPr b="1" lang="fi-FI" sz="5000" spc="-1" strike="noStrike">
                  <a:solidFill>
                    <a:srgbClr val="ffffff"/>
                  </a:solidFill>
                  <a:latin typeface="Calibri"/>
                </a:rPr>
                <a:t>Tiedota</a:t>
              </a:r>
              <a:endParaRPr b="0" lang="fi-FI" sz="5000" spc="-1" strike="noStrike">
                <a:latin typeface="Arial"/>
              </a:endParaRPr>
            </a:p>
          </p:txBody>
        </p:sp>
        <p:sp>
          <p:nvSpPr>
            <p:cNvPr id="300" name="CustomShape 5"/>
            <p:cNvSpPr/>
            <p:nvPr/>
          </p:nvSpPr>
          <p:spPr>
            <a:xfrm>
              <a:off x="4678560" y="2524320"/>
              <a:ext cx="2539800" cy="1523520"/>
            </a:xfrm>
            <a:prstGeom prst="rect">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190440" rIns="190440" tIns="190440" bIns="190440" anchor="ctr">
              <a:noAutofit/>
            </a:bodyPr>
            <a:p>
              <a:pPr algn="ctr">
                <a:lnSpc>
                  <a:spcPct val="90000"/>
                </a:lnSpc>
                <a:spcAft>
                  <a:spcPts val="1749"/>
                </a:spcAft>
              </a:pPr>
              <a:r>
                <a:rPr b="1" lang="fi-FI" sz="5000" spc="-1" strike="noStrike">
                  <a:solidFill>
                    <a:srgbClr val="ffffff"/>
                  </a:solidFill>
                  <a:latin typeface="Calibri"/>
                </a:rPr>
                <a:t>Talkoile</a:t>
              </a:r>
              <a:endParaRPr b="0" lang="fi-FI" sz="5000" spc="-1" strike="noStrike">
                <a:latin typeface="Arial"/>
              </a:endParaRPr>
            </a:p>
          </p:txBody>
        </p:sp>
      </p:grpSp>
      <p:grpSp>
        <p:nvGrpSpPr>
          <p:cNvPr id="301" name="Group 6"/>
          <p:cNvGrpSpPr/>
          <p:nvPr/>
        </p:nvGrpSpPr>
        <p:grpSpPr>
          <a:xfrm>
            <a:off x="0" y="0"/>
            <a:ext cx="36000" cy="36000"/>
            <a:chOff x="0" y="0"/>
            <a:chExt cx="36000" cy="36000"/>
          </a:xfrm>
        </p:grpSpPr>
      </p:grpSp>
      <p:sp>
        <p:nvSpPr>
          <p:cNvPr id="302" name="CustomShape 7"/>
          <p:cNvSpPr/>
          <p:nvPr/>
        </p:nvSpPr>
        <p:spPr>
          <a:xfrm>
            <a:off x="1798200" y="4495680"/>
            <a:ext cx="8244360" cy="760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400" spc="-1" strike="noStrike">
                <a:solidFill>
                  <a:srgbClr val="0070c0"/>
                </a:solidFill>
                <a:latin typeface="Calibri"/>
              </a:rPr>
              <a:t>= TIETOA  tai  TAITOA  tai  TAALOJA</a:t>
            </a:r>
            <a:endParaRPr b="0" lang="fi-FI" sz="4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Malliklubit</a:t>
            </a:r>
            <a:endParaRPr b="0" lang="en-US" sz="4400" spc="-1" strike="noStrike">
              <a:solidFill>
                <a:srgbClr val="000000"/>
              </a:solidFill>
              <a:latin typeface="Calibri"/>
            </a:endParaRPr>
          </a:p>
        </p:txBody>
      </p:sp>
      <p:sp>
        <p:nvSpPr>
          <p:cNvPr id="304" name="TextShape 2"/>
          <p:cNvSpPr txBox="1"/>
          <p:nvPr/>
        </p:nvSpPr>
        <p:spPr>
          <a:xfrm>
            <a:off x="792360" y="1486080"/>
            <a:ext cx="11019600" cy="4475520"/>
          </a:xfrm>
          <a:prstGeom prst="rect">
            <a:avLst/>
          </a:prstGeom>
          <a:noFill/>
          <a:ln>
            <a:noFill/>
          </a:ln>
        </p:spPr>
        <p:txBody>
          <a:bodyPr>
            <a:normAutofit/>
          </a:bodyPr>
          <a:p>
            <a:pPr marL="228600" indent="-228240">
              <a:lnSpc>
                <a:spcPct val="90000"/>
              </a:lnSpc>
              <a:spcAft>
                <a:spcPts val="1199"/>
              </a:spcAft>
              <a:buClr>
                <a:srgbClr val="467bbf"/>
              </a:buClr>
              <a:buSzPct val="105000"/>
              <a:buFont typeface="Arial"/>
              <a:buChar char="•"/>
            </a:pPr>
            <a:r>
              <a:rPr b="1" lang="en-US" sz="3200" spc="-1" strike="noStrike">
                <a:solidFill>
                  <a:srgbClr val="000000"/>
                </a:solidFill>
                <a:latin typeface="Arial"/>
              </a:rPr>
              <a:t>Malliklubi: tavoite minimiä 3x korkeampi (&gt;=750 USD)</a:t>
            </a:r>
            <a:endParaRPr b="0" lang="en-US" sz="3200" spc="-1" strike="noStrike">
              <a:solidFill>
                <a:srgbClr val="595959"/>
              </a:solidFill>
              <a:latin typeface="Arial"/>
            </a:endParaRPr>
          </a:p>
        </p:txBody>
      </p:sp>
      <p:grpSp>
        <p:nvGrpSpPr>
          <p:cNvPr id="305" name="Group 3"/>
          <p:cNvGrpSpPr/>
          <p:nvPr/>
        </p:nvGrpSpPr>
        <p:grpSpPr>
          <a:xfrm>
            <a:off x="609480" y="2240280"/>
            <a:ext cx="9887040" cy="4230360"/>
            <a:chOff x="609480" y="2240280"/>
            <a:chExt cx="9887040" cy="4230360"/>
          </a:xfrm>
        </p:grpSpPr>
        <p:sp>
          <p:nvSpPr>
            <p:cNvPr id="306" name="CustomShape 4"/>
            <p:cNvSpPr/>
            <p:nvPr/>
          </p:nvSpPr>
          <p:spPr>
            <a:xfrm>
              <a:off x="4739760" y="4404600"/>
              <a:ext cx="2516760" cy="2066040"/>
            </a:xfrm>
            <a:prstGeom prst="ellipse">
              <a:avLst/>
            </a:prstGeom>
            <a:solidFill>
              <a:schemeClr val="accent2"/>
            </a:solidFill>
            <a:ln>
              <a:solidFill>
                <a:schemeClr val="lt1">
                  <a:hueOff val="0"/>
                  <a:satOff val="0"/>
                  <a:lumOff val="0"/>
                  <a:alphaOff val="0"/>
                </a:schemeClr>
              </a:solidFill>
            </a:ln>
          </p:spPr>
          <p:style>
            <a:lnRef idx="2"/>
            <a:fillRef idx="0"/>
            <a:effectRef idx="0"/>
            <a:fontRef idx="minor"/>
          </p:style>
          <p:txBody>
            <a:bodyPr lIns="17640" rIns="17640" tIns="17640" bIns="17640" anchor="ctr">
              <a:noAutofit/>
            </a:bodyPr>
            <a:p>
              <a:pPr algn="ctr">
                <a:lnSpc>
                  <a:spcPct val="90000"/>
                </a:lnSpc>
                <a:spcAft>
                  <a:spcPts val="981"/>
                </a:spcAft>
              </a:pPr>
              <a:r>
                <a:rPr b="1" lang="fi-FI" sz="2800" spc="-1" strike="noStrike">
                  <a:solidFill>
                    <a:srgbClr val="ffffff"/>
                  </a:solidFill>
                  <a:latin typeface="Calibri"/>
                </a:rPr>
                <a:t>Malliklubin menestys</a:t>
              </a:r>
              <a:endParaRPr b="0" lang="fi-FI" sz="2800" spc="-1" strike="noStrike">
                <a:latin typeface="Arial"/>
              </a:endParaRPr>
            </a:p>
          </p:txBody>
        </p:sp>
        <p:sp>
          <p:nvSpPr>
            <p:cNvPr id="307" name="CustomShape 5"/>
            <p:cNvSpPr/>
            <p:nvPr/>
          </p:nvSpPr>
          <p:spPr>
            <a:xfrm rot="11106000">
              <a:off x="2534040" y="4890600"/>
              <a:ext cx="2226600" cy="588600"/>
            </a:xfrm>
            <a:prstGeom prst="leftArrow">
              <a:avLst>
                <a:gd name="adj1" fmla="val 60000"/>
                <a:gd name="adj2" fmla="val 50000"/>
              </a:avLst>
            </a:prstGeom>
            <a:solidFill>
              <a:schemeClr val="accent5">
                <a:hueOff val="0"/>
                <a:satOff val="0"/>
                <a:lumOff val="0"/>
                <a:alphaOff val="0"/>
              </a:schemeClr>
            </a:solidFill>
            <a:ln>
              <a:noFill/>
            </a:ln>
          </p:spPr>
          <p:style>
            <a:lnRef idx="0"/>
            <a:fillRef idx="0"/>
            <a:effectRef idx="0"/>
            <a:fontRef idx="minor"/>
          </p:style>
        </p:sp>
        <p:sp>
          <p:nvSpPr>
            <p:cNvPr id="308" name="CustomShape 6"/>
            <p:cNvSpPr/>
            <p:nvPr/>
          </p:nvSpPr>
          <p:spPr>
            <a:xfrm>
              <a:off x="609480" y="4271400"/>
              <a:ext cx="3580200" cy="1690200"/>
            </a:xfrm>
            <a:prstGeom prst="roundRect">
              <a:avLst>
                <a:gd name="adj" fmla="val 10000"/>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2960" rIns="53280" tIns="102960" bIns="102600" anchor="ctr">
              <a:noAutofit/>
            </a:bodyPr>
            <a:p>
              <a:pPr algn="ctr">
                <a:lnSpc>
                  <a:spcPct val="90000"/>
                </a:lnSpc>
                <a:spcAft>
                  <a:spcPts val="981"/>
                </a:spcAft>
              </a:pPr>
              <a:r>
                <a:rPr b="1" lang="fi-FI" sz="2800" spc="-1" strike="noStrike">
                  <a:solidFill>
                    <a:srgbClr val="ffffff"/>
                  </a:solidFill>
                  <a:latin typeface="Calibri"/>
                </a:rPr>
                <a:t>Jäsenten lahjoitukset (jatkuvat ja  kertalahjoitukset)</a:t>
              </a:r>
              <a:endParaRPr b="0" lang="fi-FI" sz="2800" spc="-1" strike="noStrike">
                <a:latin typeface="Arial"/>
              </a:endParaRPr>
            </a:p>
          </p:txBody>
        </p:sp>
        <p:sp>
          <p:nvSpPr>
            <p:cNvPr id="309" name="CustomShape 7"/>
            <p:cNvSpPr/>
            <p:nvPr/>
          </p:nvSpPr>
          <p:spPr>
            <a:xfrm rot="14284200">
              <a:off x="4104360" y="3436920"/>
              <a:ext cx="1660680" cy="588600"/>
            </a:xfrm>
            <a:prstGeom prst="leftArrow">
              <a:avLst>
                <a:gd name="adj1" fmla="val 60000"/>
                <a:gd name="adj2" fmla="val 50000"/>
              </a:avLst>
            </a:prstGeom>
            <a:solidFill>
              <a:schemeClr val="accent5">
                <a:hueOff val="-2252848"/>
                <a:satOff val="-5806"/>
                <a:lumOff val="-3922"/>
                <a:alphaOff val="0"/>
              </a:schemeClr>
            </a:solidFill>
            <a:ln>
              <a:noFill/>
            </a:ln>
          </p:spPr>
          <p:style>
            <a:lnRef idx="0"/>
            <a:fillRef idx="0"/>
            <a:effectRef idx="0"/>
            <a:fontRef idx="minor"/>
          </p:style>
        </p:sp>
        <p:sp>
          <p:nvSpPr>
            <p:cNvPr id="310" name="CustomShape 8"/>
            <p:cNvSpPr/>
            <p:nvPr/>
          </p:nvSpPr>
          <p:spPr>
            <a:xfrm>
              <a:off x="3175560" y="2241000"/>
              <a:ext cx="2639520" cy="1570320"/>
            </a:xfrm>
            <a:prstGeom prst="roundRect">
              <a:avLst>
                <a:gd name="adj" fmla="val 10000"/>
              </a:avLst>
            </a:prstGeom>
            <a:solidFill>
              <a:schemeClr val="accent5">
                <a:hueOff val="-2252848"/>
                <a:satOff val="-5806"/>
                <a:lumOff val="-3922"/>
                <a:alphaOff val="0"/>
              </a:schemeClr>
            </a:solidFill>
            <a:ln>
              <a:solidFill>
                <a:schemeClr val="lt1">
                  <a:hueOff val="0"/>
                  <a:satOff val="0"/>
                  <a:lumOff val="0"/>
                  <a:alphaOff val="0"/>
                </a:schemeClr>
              </a:solidFill>
            </a:ln>
          </p:spPr>
          <p:style>
            <a:lnRef idx="2"/>
            <a:fillRef idx="0"/>
            <a:effectRef idx="0"/>
            <a:fontRef idx="minor"/>
          </p:style>
          <p:txBody>
            <a:bodyPr lIns="99360" rIns="53280" tIns="99360" bIns="99360" anchor="ctr">
              <a:noAutofit/>
            </a:bodyPr>
            <a:p>
              <a:pPr algn="ctr">
                <a:lnSpc>
                  <a:spcPct val="90000"/>
                </a:lnSpc>
                <a:spcAft>
                  <a:spcPts val="981"/>
                </a:spcAft>
              </a:pPr>
              <a:r>
                <a:rPr b="1" lang="fi-FI" sz="2800" spc="-1" strike="noStrike">
                  <a:solidFill>
                    <a:srgbClr val="ffffff"/>
                  </a:solidFill>
                  <a:latin typeface="Calibri"/>
                </a:rPr>
                <a:t>Varainkeruu- tapahtumat ja   -aktiviteetit</a:t>
              </a:r>
              <a:endParaRPr b="0" lang="fi-FI" sz="2800" spc="-1" strike="noStrike">
                <a:latin typeface="Arial"/>
              </a:endParaRPr>
            </a:p>
          </p:txBody>
        </p:sp>
        <p:sp>
          <p:nvSpPr>
            <p:cNvPr id="311" name="CustomShape 9"/>
            <p:cNvSpPr/>
            <p:nvPr/>
          </p:nvSpPr>
          <p:spPr>
            <a:xfrm rot="18126000">
              <a:off x="6235560" y="3436920"/>
              <a:ext cx="1665720" cy="588600"/>
            </a:xfrm>
            <a:prstGeom prst="leftArrow">
              <a:avLst>
                <a:gd name="adj1" fmla="val 60000"/>
                <a:gd name="adj2" fmla="val 50000"/>
              </a:avLst>
            </a:prstGeom>
            <a:solidFill>
              <a:schemeClr val="accent5">
                <a:hueOff val="-4505695"/>
                <a:satOff val="-11613"/>
                <a:lumOff val="-7843"/>
                <a:alphaOff val="0"/>
              </a:schemeClr>
            </a:solidFill>
            <a:ln>
              <a:noFill/>
            </a:ln>
          </p:spPr>
          <p:style>
            <a:lnRef idx="0"/>
            <a:fillRef idx="0"/>
            <a:effectRef idx="0"/>
            <a:fontRef idx="minor"/>
          </p:style>
        </p:sp>
        <p:sp>
          <p:nvSpPr>
            <p:cNvPr id="312" name="CustomShape 10"/>
            <p:cNvSpPr/>
            <p:nvPr/>
          </p:nvSpPr>
          <p:spPr>
            <a:xfrm>
              <a:off x="6146280" y="2240280"/>
              <a:ext cx="2730240" cy="1570320"/>
            </a:xfrm>
            <a:prstGeom prst="roundRect">
              <a:avLst>
                <a:gd name="adj" fmla="val 10000"/>
              </a:avLst>
            </a:prstGeom>
            <a:solidFill>
              <a:schemeClr val="accent5">
                <a:hueOff val="-4505695"/>
                <a:satOff val="-11613"/>
                <a:lumOff val="-7843"/>
                <a:alphaOff val="0"/>
              </a:schemeClr>
            </a:solidFill>
            <a:ln>
              <a:solidFill>
                <a:schemeClr val="lt1">
                  <a:hueOff val="0"/>
                  <a:satOff val="0"/>
                  <a:lumOff val="0"/>
                  <a:alphaOff val="0"/>
                </a:schemeClr>
              </a:solidFill>
            </a:ln>
          </p:spPr>
          <p:style>
            <a:lnRef idx="2"/>
            <a:fillRef idx="0"/>
            <a:effectRef idx="0"/>
            <a:fontRef idx="minor"/>
          </p:style>
          <p:txBody>
            <a:bodyPr lIns="99360" rIns="53280" tIns="99360" bIns="99360" anchor="ctr">
              <a:noAutofit/>
            </a:bodyPr>
            <a:p>
              <a:pPr algn="ctr">
                <a:lnSpc>
                  <a:spcPct val="90000"/>
                </a:lnSpc>
                <a:spcAft>
                  <a:spcPts val="981"/>
                </a:spcAft>
              </a:pPr>
              <a:r>
                <a:rPr b="1" lang="fi-FI" sz="2800" spc="-1" strike="noStrike">
                  <a:solidFill>
                    <a:srgbClr val="ffffff"/>
                  </a:solidFill>
                  <a:latin typeface="Calibri"/>
                </a:rPr>
                <a:t>Paikallisten yritysten lahjat ja haasteet</a:t>
              </a:r>
              <a:endParaRPr b="0" lang="fi-FI" sz="2800" spc="-1" strike="noStrike">
                <a:latin typeface="Arial"/>
              </a:endParaRPr>
            </a:p>
          </p:txBody>
        </p:sp>
        <p:sp>
          <p:nvSpPr>
            <p:cNvPr id="313" name="CustomShape 11"/>
            <p:cNvSpPr/>
            <p:nvPr/>
          </p:nvSpPr>
          <p:spPr>
            <a:xfrm rot="21249000">
              <a:off x="7347240" y="4912200"/>
              <a:ext cx="1808640" cy="588600"/>
            </a:xfrm>
            <a:prstGeom prst="leftArrow">
              <a:avLst>
                <a:gd name="adj1" fmla="val 60000"/>
                <a:gd name="adj2" fmla="val 50000"/>
              </a:avLst>
            </a:prstGeom>
            <a:solidFill>
              <a:schemeClr val="accent5">
                <a:hueOff val="-6758543"/>
                <a:satOff val="-17419"/>
                <a:lumOff val="-11765"/>
                <a:alphaOff val="0"/>
              </a:schemeClr>
            </a:solidFill>
            <a:ln>
              <a:noFill/>
            </a:ln>
          </p:spPr>
          <p:style>
            <a:lnRef idx="0"/>
            <a:fillRef idx="0"/>
            <a:effectRef idx="0"/>
            <a:fontRef idx="minor"/>
          </p:style>
        </p:sp>
        <p:sp>
          <p:nvSpPr>
            <p:cNvPr id="314" name="CustomShape 12"/>
            <p:cNvSpPr/>
            <p:nvPr/>
          </p:nvSpPr>
          <p:spPr>
            <a:xfrm>
              <a:off x="7806240" y="4282560"/>
              <a:ext cx="2690280" cy="1663920"/>
            </a:xfrm>
            <a:prstGeom prst="roundRect">
              <a:avLst>
                <a:gd name="adj" fmla="val 10000"/>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101880" rIns="53280" tIns="101880" bIns="102240" anchor="ctr">
              <a:noAutofit/>
            </a:bodyPr>
            <a:p>
              <a:pPr algn="ctr">
                <a:lnSpc>
                  <a:spcPct val="90000"/>
                </a:lnSpc>
                <a:spcAft>
                  <a:spcPts val="981"/>
                </a:spcAft>
              </a:pPr>
              <a:r>
                <a:rPr b="1" lang="fi-FI" sz="2800" spc="-1" strike="noStrike">
                  <a:solidFill>
                    <a:srgbClr val="ffffff"/>
                  </a:solidFill>
                  <a:latin typeface="Calibri"/>
                </a:rPr>
                <a:t>Lahjoitukset klubin tililtä</a:t>
              </a:r>
              <a:endParaRPr b="0" lang="fi-FI" sz="2800" spc="-1" strike="noStrike">
                <a:latin typeface="Arial"/>
              </a:endParaRPr>
            </a:p>
          </p:txBody>
        </p:sp>
      </p:grpSp>
      <p:grpSp>
        <p:nvGrpSpPr>
          <p:cNvPr id="315" name="Group 13"/>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Palkitseminen</a:t>
            </a:r>
            <a:endParaRPr b="0" lang="en-US" sz="4400" spc="-1" strike="noStrike">
              <a:solidFill>
                <a:srgbClr val="000000"/>
              </a:solidFill>
              <a:latin typeface="Calibri"/>
            </a:endParaRPr>
          </a:p>
        </p:txBody>
      </p:sp>
      <p:sp>
        <p:nvSpPr>
          <p:cNvPr id="317" name="TextShape 2"/>
          <p:cNvSpPr txBox="1"/>
          <p:nvPr/>
        </p:nvSpPr>
        <p:spPr>
          <a:xfrm>
            <a:off x="1147320" y="2026800"/>
            <a:ext cx="10273680" cy="393444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3600" spc="-1" strike="noStrike">
                <a:solidFill>
                  <a:srgbClr val="4472c4"/>
                </a:solidFill>
                <a:latin typeface="Arial"/>
              </a:rPr>
              <a:t>Palkitseminen on kiitos lahjoittajille </a:t>
            </a:r>
            <a:r>
              <a:rPr b="0" lang="en-US" sz="3600" spc="-1" strike="noStrike">
                <a:solidFill>
                  <a:srgbClr val="000000"/>
                </a:solidFill>
                <a:latin typeface="Arial"/>
              </a:rPr>
              <a:t>heidän tuestaan ja uhrautumisestaan</a:t>
            </a:r>
            <a:endParaRPr b="0" lang="en-US" sz="36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3600" spc="-1" strike="noStrike">
                <a:solidFill>
                  <a:srgbClr val="4472c4"/>
                </a:solidFill>
                <a:latin typeface="Arial"/>
              </a:rPr>
              <a:t>Palkitseminen on johtajuutta, </a:t>
            </a:r>
            <a:r>
              <a:rPr b="0" lang="en-US" sz="3600" spc="-1" strike="noStrike">
                <a:solidFill>
                  <a:srgbClr val="000000"/>
                </a:solidFill>
                <a:latin typeface="Arial"/>
              </a:rPr>
              <a:t>se motivoi jatkuvaan tukeen</a:t>
            </a:r>
            <a:endParaRPr b="0" lang="en-US" sz="36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3600" spc="-1" strike="noStrike">
                <a:solidFill>
                  <a:srgbClr val="4472c4"/>
                </a:solidFill>
                <a:latin typeface="Arial"/>
              </a:rPr>
              <a:t>Palkitsemiseen kuuluu: </a:t>
            </a:r>
            <a:r>
              <a:rPr b="0" lang="en-US" sz="3600" spc="-1" strike="noStrike">
                <a:solidFill>
                  <a:srgbClr val="000000"/>
                </a:solidFill>
                <a:latin typeface="Arial"/>
              </a:rPr>
              <a:t>konkreettisia palkintoja, henkilökohtaista kiitosta ja julkista mainintaa</a:t>
            </a:r>
            <a:endParaRPr b="0" lang="en-US" sz="3600" spc="-1" strike="noStrike">
              <a:solidFill>
                <a:srgbClr val="595959"/>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LIONS SHARE – PALKINTO-OHJELMA</a:t>
            </a:r>
            <a:endParaRPr b="0" lang="en-US" sz="4400" spc="-1" strike="noStrike">
              <a:solidFill>
                <a:srgbClr val="000000"/>
              </a:solidFill>
              <a:latin typeface="Calibri"/>
            </a:endParaRPr>
          </a:p>
        </p:txBody>
      </p:sp>
      <p:pic>
        <p:nvPicPr>
          <p:cNvPr id="319" name="Kuva 2" descr=""/>
          <p:cNvPicPr/>
          <p:nvPr/>
        </p:nvPicPr>
        <p:blipFill>
          <a:blip r:embed="rId1"/>
          <a:stretch/>
        </p:blipFill>
        <p:spPr>
          <a:xfrm>
            <a:off x="944280" y="1346040"/>
            <a:ext cx="2356920" cy="2156040"/>
          </a:xfrm>
          <a:prstGeom prst="rect">
            <a:avLst/>
          </a:prstGeom>
          <a:ln>
            <a:noFill/>
          </a:ln>
        </p:spPr>
      </p:pic>
      <p:pic>
        <p:nvPicPr>
          <p:cNvPr id="320" name="Kuva 3" descr=""/>
          <p:cNvPicPr/>
          <p:nvPr/>
        </p:nvPicPr>
        <p:blipFill>
          <a:blip r:embed="rId2"/>
          <a:stretch/>
        </p:blipFill>
        <p:spPr>
          <a:xfrm>
            <a:off x="4629240" y="1365480"/>
            <a:ext cx="2426400" cy="2219760"/>
          </a:xfrm>
          <a:prstGeom prst="rect">
            <a:avLst/>
          </a:prstGeom>
          <a:ln>
            <a:noFill/>
          </a:ln>
        </p:spPr>
      </p:pic>
      <p:pic>
        <p:nvPicPr>
          <p:cNvPr id="321" name="Kuva 4" descr=""/>
          <p:cNvPicPr/>
          <p:nvPr/>
        </p:nvPicPr>
        <p:blipFill>
          <a:blip r:embed="rId3"/>
          <a:stretch/>
        </p:blipFill>
        <p:spPr>
          <a:xfrm>
            <a:off x="8115120" y="1356480"/>
            <a:ext cx="2388240" cy="2184840"/>
          </a:xfrm>
          <a:prstGeom prst="rect">
            <a:avLst/>
          </a:prstGeom>
          <a:ln>
            <a:noFill/>
          </a:ln>
        </p:spPr>
      </p:pic>
      <p:sp>
        <p:nvSpPr>
          <p:cNvPr id="322" name="CustomShape 2"/>
          <p:cNvSpPr/>
          <p:nvPr/>
        </p:nvSpPr>
        <p:spPr>
          <a:xfrm>
            <a:off x="487800" y="3443760"/>
            <a:ext cx="10941840" cy="3167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1800" spc="-1" strike="noStrike">
                <a:solidFill>
                  <a:srgbClr val="000000"/>
                </a:solidFill>
                <a:latin typeface="Calibri"/>
              </a:rPr>
              <a:t>             </a:t>
            </a:r>
            <a:r>
              <a:rPr b="1" lang="fi-FI" sz="1800" spc="-1" strike="noStrike">
                <a:solidFill>
                  <a:srgbClr val="000000"/>
                </a:solidFill>
                <a:latin typeface="Calibri"/>
              </a:rPr>
              <a:t>	</a:t>
            </a:r>
            <a:r>
              <a:rPr b="1" lang="fi-FI" sz="1800" spc="-1" strike="noStrike">
                <a:solidFill>
                  <a:srgbClr val="000000"/>
                </a:solidFill>
                <a:latin typeface="Calibri"/>
              </a:rPr>
              <a:t> </a:t>
            </a:r>
            <a:r>
              <a:rPr b="1" lang="fi-FI" sz="2800" spc="-1" strike="noStrike">
                <a:solidFill>
                  <a:srgbClr val="000000"/>
                </a:solidFill>
                <a:latin typeface="Calibri"/>
              </a:rPr>
              <a:t>US$ 50</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US$ 100</a:t>
            </a:r>
            <a:r>
              <a:rPr b="1" lang="fi-FI" sz="2800" spc="-1" strike="noStrike">
                <a:solidFill>
                  <a:srgbClr val="000000"/>
                </a:solidFill>
                <a:latin typeface="Calibri"/>
              </a:rPr>
              <a:t>	</a:t>
            </a:r>
            <a:r>
              <a:rPr b="1" lang="fi-FI" sz="2800" spc="-1" strike="noStrike">
                <a:solidFill>
                  <a:srgbClr val="000000"/>
                </a:solidFill>
                <a:latin typeface="Calibri"/>
              </a:rPr>
              <a:t>                     US$ 200</a:t>
            </a:r>
            <a:endParaRPr b="0" lang="fi-FI" sz="2800" spc="-1" strike="noStrike">
              <a:latin typeface="Arial"/>
            </a:endParaRPr>
          </a:p>
          <a:p>
            <a:pPr>
              <a:lnSpc>
                <a:spcPct val="100000"/>
              </a:lnSpc>
            </a:pP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1 star</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2 stars</a:t>
            </a:r>
            <a:r>
              <a:rPr b="1" lang="fi-FI" sz="2800" spc="-1" strike="noStrike">
                <a:solidFill>
                  <a:srgbClr val="000000"/>
                </a:solidFill>
                <a:latin typeface="Calibri"/>
              </a:rPr>
              <a:t>	</a:t>
            </a:r>
            <a:r>
              <a:rPr b="1" lang="fi-FI" sz="2800" spc="-1" strike="noStrike">
                <a:solidFill>
                  <a:srgbClr val="000000"/>
                </a:solidFill>
                <a:latin typeface="Calibri"/>
              </a:rPr>
              <a:t>                       3 stars</a:t>
            </a:r>
            <a:endParaRPr b="0" lang="fi-FI" sz="2800" spc="-1" strike="noStrike">
              <a:latin typeface="Arial"/>
            </a:endParaRPr>
          </a:p>
          <a:p>
            <a:pPr>
              <a:lnSpc>
                <a:spcPct val="100000"/>
              </a:lnSpc>
            </a:pPr>
            <a:endParaRPr b="0" lang="fi-FI" sz="2800" spc="-1" strike="noStrike">
              <a:latin typeface="Arial"/>
            </a:endParaRPr>
          </a:p>
          <a:p>
            <a:pPr>
              <a:lnSpc>
                <a:spcPct val="100000"/>
              </a:lnSpc>
            </a:pPr>
            <a:r>
              <a:rPr b="1" lang="fi-FI" sz="3200" spc="-1" strike="noStrike">
                <a:solidFill>
                  <a:srgbClr val="000000"/>
                </a:solidFill>
                <a:latin typeface="Calibri"/>
              </a:rPr>
              <a:t>Kaikki yli 100 USD lahjoitukset kirjataan LCI:n nettisivulle ja päämajan lahjahuoneen koneelle. Lisäksi lahjoituksesta tai jo sitoumuksesta 300 USD ylöspäin saa </a:t>
            </a:r>
            <a:r>
              <a:rPr b="1" lang="fi-FI" sz="3200" spc="-1" strike="noStrike">
                <a:solidFill>
                  <a:srgbClr val="4472c4"/>
                </a:solidFill>
                <a:latin typeface="Arial Black"/>
              </a:rPr>
              <a:t>Campaign Donor </a:t>
            </a:r>
            <a:endParaRPr b="0" lang="fi-FI" sz="3200" spc="-1" strike="noStrike">
              <a:latin typeface="Arial"/>
            </a:endParaRPr>
          </a:p>
          <a:p>
            <a:pPr>
              <a:lnSpc>
                <a:spcPct val="100000"/>
              </a:lnSpc>
            </a:pPr>
            <a:r>
              <a:rPr b="1" lang="fi-FI" sz="3200" spc="-1" strike="noStrike">
                <a:solidFill>
                  <a:srgbClr val="000000"/>
                </a:solidFill>
                <a:latin typeface="Calibri"/>
              </a:rPr>
              <a:t>pinssin, johon eriarvoisia nauhoja aina 25.000$ asti</a:t>
            </a:r>
            <a:endParaRPr b="0" lang="fi-FI" sz="3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Palkinnot yksityisille</a:t>
            </a:r>
            <a:endParaRPr b="0" lang="en-US" sz="4400" spc="-1" strike="noStrike">
              <a:solidFill>
                <a:srgbClr val="000000"/>
              </a:solidFill>
              <a:latin typeface="Calibri"/>
            </a:endParaRPr>
          </a:p>
        </p:txBody>
      </p:sp>
      <p:graphicFrame>
        <p:nvGraphicFramePr>
          <p:cNvPr id="324" name="Table 2"/>
          <p:cNvGraphicFramePr/>
          <p:nvPr/>
        </p:nvGraphicFramePr>
        <p:xfrm>
          <a:off x="0" y="1265040"/>
          <a:ext cx="12191760" cy="5592600"/>
        </p:xfrm>
        <a:graphic>
          <a:graphicData uri="http://schemas.openxmlformats.org/drawingml/2006/table">
            <a:tbl>
              <a:tblPr/>
              <a:tblGrid>
                <a:gridCol w="4062960"/>
                <a:gridCol w="4235760"/>
                <a:gridCol w="3893040"/>
              </a:tblGrid>
              <a:tr h="1294200">
                <a:tc>
                  <a:txBody>
                    <a:bodyPr lIns="68400" rIns="68400" tIns="0" bIns="0" anchor="ctr">
                      <a:noAutofit/>
                    </a:bodyPr>
                    <a:p>
                      <a:pPr algn="ctr">
                        <a:lnSpc>
                          <a:spcPct val="100000"/>
                        </a:lnSpc>
                      </a:pPr>
                      <a:r>
                        <a:rPr b="1" lang="fi-FI" sz="2400" spc="-1" strike="noStrike">
                          <a:solidFill>
                            <a:srgbClr val="ffffff"/>
                          </a:solidFill>
                          <a:latin typeface="Calibri"/>
                        </a:rPr>
                        <a:t>Henkilökohtainen kokonaislahjoitus</a:t>
                      </a:r>
                      <a:endParaRPr b="0" lang="fi-FI" sz="2400" spc="-1" strike="noStrike">
                        <a:latin typeface="Arial"/>
                      </a:endParaRPr>
                    </a:p>
                    <a:p>
                      <a:pPr algn="ctr">
                        <a:lnSpc>
                          <a:spcPct val="100000"/>
                        </a:lnSpc>
                      </a:pPr>
                      <a:r>
                        <a:rPr b="1" lang="fi-FI" sz="2400" spc="-1" strike="noStrike">
                          <a:solidFill>
                            <a:srgbClr val="ffffff"/>
                          </a:solidFill>
                          <a:latin typeface="Calibri"/>
                        </a:rPr>
                        <a:t>Kampanja 100 ajalla</a:t>
                      </a:r>
                      <a:endParaRPr b="0" lang="fi-FI" sz="24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4472c4"/>
                    </a:solidFill>
                  </a:tcPr>
                </a:tc>
                <a:tc>
                  <a:txBody>
                    <a:bodyPr lIns="68400" rIns="68400" tIns="0" bIns="0" anchor="ctr">
                      <a:noAutofit/>
                    </a:bodyPr>
                    <a:p>
                      <a:pPr algn="ctr">
                        <a:lnSpc>
                          <a:spcPct val="100000"/>
                        </a:lnSpc>
                      </a:pPr>
                      <a:r>
                        <a:rPr b="1" lang="fi-FI" sz="2400" spc="-1" strike="noStrike">
                          <a:solidFill>
                            <a:srgbClr val="ffffff"/>
                          </a:solidFill>
                          <a:latin typeface="Calibri"/>
                        </a:rPr>
                        <a:t>Välitön palkitseminen</a:t>
                      </a:r>
                      <a:endParaRPr b="0" lang="fi-FI" sz="2400" spc="-1" strike="noStrike">
                        <a:latin typeface="Arial"/>
                      </a:endParaRPr>
                    </a:p>
                    <a:p>
                      <a:pPr algn="ctr">
                        <a:lnSpc>
                          <a:spcPct val="100000"/>
                        </a:lnSpc>
                      </a:pPr>
                      <a:r>
                        <a:rPr b="0" lang="fi-FI" sz="2400" spc="-1" strike="noStrike">
                          <a:solidFill>
                            <a:srgbClr val="ffffff"/>
                          </a:solidFill>
                          <a:latin typeface="Calibri"/>
                        </a:rPr>
                        <a:t>(maksun tai lupauksen johdosta</a:t>
                      </a:r>
                      <a:r>
                        <a:rPr b="0" lang="fi-FI" sz="1800" spc="-1" strike="noStrike">
                          <a:solidFill>
                            <a:srgbClr val="ffffff"/>
                          </a:solidFill>
                          <a:latin typeface="Calibri"/>
                        </a:rPr>
                        <a:t>)</a:t>
                      </a:r>
                      <a:endParaRPr b="0" lang="fi-FI" sz="18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4472c4"/>
                    </a:solidFill>
                  </a:tcPr>
                </a:tc>
                <a:tc>
                  <a:txBody>
                    <a:bodyPr lIns="68400" rIns="68400" tIns="0" bIns="0" anchor="ctr">
                      <a:noAutofit/>
                    </a:bodyPr>
                    <a:p>
                      <a:pPr algn="ctr">
                        <a:lnSpc>
                          <a:spcPct val="100000"/>
                        </a:lnSpc>
                      </a:pPr>
                      <a:r>
                        <a:rPr b="1" lang="fi-FI" sz="2400" spc="-1" strike="noStrike">
                          <a:solidFill>
                            <a:srgbClr val="ffffff"/>
                          </a:solidFill>
                          <a:latin typeface="Calibri"/>
                        </a:rPr>
                        <a:t>Palkitseminen kampanjan päättyessä </a:t>
                      </a:r>
                      <a:endParaRPr b="0" lang="fi-FI" sz="2400" spc="-1" strike="noStrike">
                        <a:latin typeface="Arial"/>
                      </a:endParaRPr>
                    </a:p>
                    <a:p>
                      <a:pPr algn="ctr">
                        <a:lnSpc>
                          <a:spcPct val="100000"/>
                        </a:lnSpc>
                      </a:pPr>
                      <a:r>
                        <a:rPr b="0" lang="fi-FI" sz="2400" spc="-1" strike="noStrike">
                          <a:solidFill>
                            <a:srgbClr val="ffffff"/>
                          </a:solidFill>
                          <a:latin typeface="Calibri"/>
                        </a:rPr>
                        <a:t>(lupaus täytetty)</a:t>
                      </a:r>
                      <a:endParaRPr b="0" lang="fi-FI" sz="24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4472c4"/>
                    </a:solidFill>
                  </a:tcPr>
                </a:tc>
              </a:tr>
              <a:tr h="1004400">
                <a:tc>
                  <a:txBody>
                    <a:bodyPr lIns="68400" rIns="68400" tIns="0" bIns="0" anchor="ctr">
                      <a:noAutofit/>
                    </a:bodyPr>
                    <a:p>
                      <a:pPr algn="ctr">
                        <a:lnSpc>
                          <a:spcPct val="100000"/>
                        </a:lnSpc>
                      </a:pPr>
                      <a:r>
                        <a:rPr b="1" lang="fi-FI" sz="2000" spc="-1" strike="noStrike">
                          <a:solidFill>
                            <a:srgbClr val="000000"/>
                          </a:solidFill>
                          <a:latin typeface="Calibri"/>
                        </a:rPr>
                        <a:t>US$ 15,000 - $ 24,999*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rowSpan="7">
                  <a:txBody>
                    <a:bodyPr lIns="68400" rIns="68400" tIns="0" bIns="0" anchor="ctr">
                      <a:noAutofit/>
                    </a:bodyPr>
                    <a:p>
                      <a:pPr algn="ctr">
                        <a:lnSpc>
                          <a:spcPct val="100000"/>
                        </a:lnSpc>
                      </a:pPr>
                      <a:endParaRPr b="0" lang="fi-FI" sz="1800" spc="-1" strike="noStrike">
                        <a:latin typeface="Arial"/>
                      </a:endParaRPr>
                    </a:p>
                    <a:p>
                      <a:pPr algn="ctr">
                        <a:lnSpc>
                          <a:spcPct val="100000"/>
                        </a:lnSpc>
                      </a:pPr>
                      <a:r>
                        <a:rPr b="1" lang="fi-FI" sz="3200" spc="-1" strike="noStrike">
                          <a:solidFill>
                            <a:srgbClr val="4472c4"/>
                          </a:solidFill>
                          <a:latin typeface="Calibri"/>
                        </a:rPr>
                        <a:t>Campaign100 </a:t>
                      </a:r>
                      <a:endParaRPr b="0" lang="fi-FI" sz="3200" spc="-1" strike="noStrike">
                        <a:latin typeface="Arial"/>
                      </a:endParaRPr>
                    </a:p>
                    <a:p>
                      <a:pPr algn="ctr">
                        <a:lnSpc>
                          <a:spcPct val="100000"/>
                        </a:lnSpc>
                      </a:pPr>
                      <a:r>
                        <a:rPr b="1" lang="fi-FI" sz="3200" spc="-1" strike="noStrike">
                          <a:solidFill>
                            <a:srgbClr val="4472c4"/>
                          </a:solidFill>
                          <a:latin typeface="Calibri"/>
                        </a:rPr>
                        <a:t>Donor -pinssi</a:t>
                      </a:r>
                      <a:endParaRPr b="0" lang="fi-FI" sz="32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a:txBody>
                    <a:bodyPr lIns="68400" rIns="68400" tIns="0" bIns="0" anchor="ctr">
                      <a:noAutofit/>
                    </a:bodyPr>
                    <a:p>
                      <a:pPr>
                        <a:lnSpc>
                          <a:spcPct val="100000"/>
                        </a:lnSpc>
                      </a:pPr>
                      <a:r>
                        <a:rPr b="1" lang="fi-FI" sz="2000" spc="-1" strike="noStrike">
                          <a:solidFill>
                            <a:srgbClr val="000000"/>
                          </a:solidFill>
                          <a:latin typeface="Calibri"/>
                        </a:rPr>
                        <a:t>Lion of Empowerment -nauha</a:t>
                      </a:r>
                      <a:endParaRPr b="0" lang="fi-FI" sz="2000" spc="-1" strike="noStrike">
                        <a:latin typeface="Arial"/>
                      </a:endParaRPr>
                    </a:p>
                    <a:p>
                      <a:pPr>
                        <a:lnSpc>
                          <a:spcPct val="100000"/>
                        </a:lnSpc>
                      </a:pPr>
                      <a:r>
                        <a:rPr b="0" lang="fi-FI" sz="1400" spc="-1" strike="noStrike">
                          <a:solidFill>
                            <a:srgbClr val="000000"/>
                          </a:solidFill>
                          <a:latin typeface="Calibri"/>
                        </a:rPr>
                        <a:t>SEKÄ kunniakirja ja plakatti paikallisen johtajan julkisesti luovuttamana</a:t>
                      </a:r>
                      <a:endParaRPr b="0" lang="fi-FI" sz="14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e8ebf4"/>
                    </a:solidFill>
                  </a:tcPr>
                </a:tc>
              </a:tr>
              <a:tr h="949320">
                <a:tc>
                  <a:txBody>
                    <a:bodyPr lIns="68400" rIns="68400" tIns="0" bIns="0" anchor="ctr">
                      <a:noAutofit/>
                    </a:bodyPr>
                    <a:p>
                      <a:pPr algn="ctr">
                        <a:lnSpc>
                          <a:spcPct val="100000"/>
                        </a:lnSpc>
                      </a:pPr>
                      <a:r>
                        <a:rPr b="1" lang="fi-FI" sz="2000" spc="-1" strike="noStrike">
                          <a:solidFill>
                            <a:srgbClr val="000000"/>
                          </a:solidFill>
                          <a:latin typeface="Calibri"/>
                        </a:rPr>
                        <a:t>US$ 3,000 - $ 14,999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vMerge="1">
                  <a:tcPr marL="90000" marR="90000">
                    <a:solidFill>
                      <a:srgbClr val="729fcf"/>
                    </a:solidFill>
                  </a:tcPr>
                </a:tc>
                <a:tc>
                  <a:txBody>
                    <a:bodyPr lIns="68400" rIns="68400" tIns="0" bIns="0" anchor="ctr">
                      <a:noAutofit/>
                    </a:bodyPr>
                    <a:p>
                      <a:pPr>
                        <a:lnSpc>
                          <a:spcPct val="100000"/>
                        </a:lnSpc>
                      </a:pPr>
                      <a:r>
                        <a:rPr b="1" lang="fi-FI" sz="2000" spc="-1" strike="noStrike">
                          <a:solidFill>
                            <a:srgbClr val="000000"/>
                          </a:solidFill>
                          <a:latin typeface="Calibri"/>
                        </a:rPr>
                        <a:t>Lion of Commitment -nauha</a:t>
                      </a:r>
                      <a:endParaRPr b="0" lang="fi-FI" sz="2000" spc="-1" strike="noStrike">
                        <a:latin typeface="Arial"/>
                      </a:endParaRPr>
                    </a:p>
                    <a:p>
                      <a:pPr>
                        <a:lnSpc>
                          <a:spcPct val="100000"/>
                        </a:lnSpc>
                      </a:pPr>
                      <a:r>
                        <a:rPr b="0" lang="fi-FI" sz="1400" spc="-1" strike="noStrike">
                          <a:solidFill>
                            <a:srgbClr val="000000"/>
                          </a:solidFill>
                          <a:latin typeface="Calibri"/>
                        </a:rPr>
                        <a:t>SEKÄ kunniakirja ja plakatti paikallisen johtajan julkisesti luovuttamana</a:t>
                      </a:r>
                      <a:endParaRPr b="0" lang="fi-FI" sz="14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r>
              <a:tr h="448560">
                <a:tc>
                  <a:txBody>
                    <a:bodyPr lIns="68400" rIns="68400" tIns="0" bIns="0" anchor="ctr">
                      <a:noAutofit/>
                    </a:bodyPr>
                    <a:p>
                      <a:pPr algn="ctr">
                        <a:lnSpc>
                          <a:spcPct val="100000"/>
                        </a:lnSpc>
                      </a:pPr>
                      <a:r>
                        <a:rPr b="1" lang="fi-FI" sz="2000" spc="-1" strike="noStrike">
                          <a:solidFill>
                            <a:srgbClr val="000000"/>
                          </a:solidFill>
                          <a:latin typeface="Calibri"/>
                        </a:rPr>
                        <a:t>US$ 1,500 - $ 2,999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vMerge="1">
                  <a:tcPr marL="90000" marR="90000">
                    <a:solidFill>
                      <a:srgbClr val="729fcf"/>
                    </a:solidFill>
                  </a:tcPr>
                </a:tc>
                <a:tc rowSpan="2">
                  <a:txBody>
                    <a:bodyPr lIns="68400" rIns="68400" tIns="0" bIns="0" anchor="ctr">
                      <a:noAutofit/>
                    </a:bodyPr>
                    <a:p>
                      <a:pPr>
                        <a:lnSpc>
                          <a:spcPct val="100000"/>
                        </a:lnSpc>
                      </a:pPr>
                      <a:r>
                        <a:rPr b="1" lang="fi-FI" sz="2000" spc="-1" strike="noStrike">
                          <a:solidFill>
                            <a:srgbClr val="000000"/>
                          </a:solidFill>
                          <a:latin typeface="Calibri"/>
                        </a:rPr>
                        <a:t>Lion of Dedication -nauha</a:t>
                      </a:r>
                      <a:endParaRPr b="0" lang="fi-FI" sz="2000" spc="-1" strike="noStrike">
                        <a:latin typeface="Arial"/>
                      </a:endParaRPr>
                    </a:p>
                    <a:p>
                      <a:pPr>
                        <a:lnSpc>
                          <a:spcPct val="100000"/>
                        </a:lnSpc>
                      </a:pPr>
                      <a:r>
                        <a:rPr b="0" lang="fi-FI" sz="1400" spc="-1" strike="noStrike">
                          <a:solidFill>
                            <a:srgbClr val="000000"/>
                          </a:solidFill>
                          <a:latin typeface="Calibri"/>
                        </a:rPr>
                        <a:t>Sekä kunniakirja</a:t>
                      </a:r>
                      <a:endParaRPr b="0" lang="fi-FI" sz="14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e8ebf4"/>
                    </a:solidFill>
                  </a:tcPr>
                </a:tc>
              </a:tr>
              <a:tr h="184320">
                <a:tc rowSpan="2">
                  <a:txBody>
                    <a:bodyPr lIns="68400" rIns="68400" tIns="0" bIns="0" anchor="ctr">
                      <a:noAutofit/>
                    </a:bodyPr>
                    <a:p>
                      <a:pPr algn="ctr">
                        <a:lnSpc>
                          <a:spcPct val="100000"/>
                        </a:lnSpc>
                      </a:pPr>
                      <a:r>
                        <a:rPr b="1" lang="fi-FI" sz="2000" spc="-1" strike="noStrike">
                          <a:solidFill>
                            <a:srgbClr val="000000"/>
                          </a:solidFill>
                          <a:latin typeface="Calibri"/>
                        </a:rPr>
                        <a:t>US$ 900 - US$ 1,499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vMerge="1">
                  <a:tcPr marL="90000" marR="90000">
                    <a:solidFill>
                      <a:srgbClr val="729fcf"/>
                    </a:solidFill>
                  </a:tcPr>
                </a:tc>
                <a:tc vMerge="1">
                  <a:tcPr marL="90000" marR="90000">
                    <a:solidFill>
                      <a:srgbClr val="729fcf"/>
                    </a:solidFill>
                  </a:tcPr>
                </a:tc>
              </a:tr>
              <a:tr h="359280">
                <a:tc vMerge="1">
                  <a:tcPr marL="90000" marR="90000">
                    <a:solidFill>
                      <a:srgbClr val="729fcf"/>
                    </a:solidFill>
                  </a:tcPr>
                </a:tc>
                <a:tc vMerge="1">
                  <a:tcPr marL="90000" marR="90000">
                    <a:solidFill>
                      <a:srgbClr val="729fcf"/>
                    </a:solidFill>
                  </a:tcPr>
                </a:tc>
                <a:tc>
                  <a:txBody>
                    <a:bodyPr lIns="68400" rIns="68400" tIns="0" bIns="0" anchor="ctr">
                      <a:noAutofit/>
                    </a:bodyPr>
                    <a:p>
                      <a:pPr>
                        <a:lnSpc>
                          <a:spcPct val="100000"/>
                        </a:lnSpc>
                      </a:pPr>
                      <a:r>
                        <a:rPr b="1" lang="fi-FI" sz="2000" spc="-1" strike="noStrike">
                          <a:solidFill>
                            <a:srgbClr val="000000"/>
                          </a:solidFill>
                          <a:latin typeface="Calibri"/>
                        </a:rPr>
                        <a:t>Lion of Action –nauha</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e8ebf4"/>
                    </a:solidFill>
                  </a:tcPr>
                </a:tc>
              </a:tr>
              <a:tr h="359280">
                <a:tc>
                  <a:txBody>
                    <a:bodyPr lIns="68400" rIns="68400" tIns="0" bIns="0" anchor="ctr">
                      <a:noAutofit/>
                    </a:bodyPr>
                    <a:p>
                      <a:pPr algn="ctr">
                        <a:lnSpc>
                          <a:spcPct val="100000"/>
                        </a:lnSpc>
                      </a:pPr>
                      <a:r>
                        <a:rPr b="1" lang="fi-FI" sz="2000" spc="-1" strike="noStrike">
                          <a:solidFill>
                            <a:srgbClr val="000000"/>
                          </a:solidFill>
                          <a:latin typeface="Calibri"/>
                        </a:rPr>
                        <a:t>US$ 600 - $  899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vMerge="1">
                  <a:tcPr marL="90000" marR="90000">
                    <a:solidFill>
                      <a:srgbClr val="729fcf"/>
                    </a:solidFill>
                  </a:tcPr>
                </a:tc>
                <a:tc>
                  <a:txBody>
                    <a:bodyPr lIns="68400" rIns="68400" tIns="0" bIns="0" anchor="ctr">
                      <a:noAutofit/>
                    </a:bodyPr>
                    <a:p>
                      <a:pPr>
                        <a:lnSpc>
                          <a:spcPct val="100000"/>
                        </a:lnSpc>
                      </a:pPr>
                      <a:r>
                        <a:rPr b="1" lang="fi-FI" sz="2000" spc="-1" strike="noStrike">
                          <a:solidFill>
                            <a:srgbClr val="000000"/>
                          </a:solidFill>
                          <a:latin typeface="Calibri"/>
                        </a:rPr>
                        <a:t>Lion of Kindness –nauha</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r>
              <a:tr h="359280">
                <a:tc>
                  <a:txBody>
                    <a:bodyPr lIns="68400" rIns="68400" tIns="0" bIns="0" anchor="ctr">
                      <a:noAutofit/>
                    </a:bodyPr>
                    <a:p>
                      <a:pPr algn="ctr">
                        <a:lnSpc>
                          <a:spcPct val="100000"/>
                        </a:lnSpc>
                      </a:pPr>
                      <a:r>
                        <a:rPr b="1" lang="fi-FI" sz="2000" spc="-1" strike="noStrike">
                          <a:solidFill>
                            <a:srgbClr val="000000"/>
                          </a:solidFill>
                          <a:latin typeface="Calibri"/>
                        </a:rPr>
                        <a:t>US$  300 - $ 599</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vMerge="1">
                  <a:tcPr marL="90000" marR="90000">
                    <a:solidFill>
                      <a:srgbClr val="729fcf"/>
                    </a:solidFill>
                  </a:tcPr>
                </a:tc>
                <a:tc>
                  <a:txBody>
                    <a:bodyPr lIns="68400" rIns="68400" tIns="0" bIns="0" anchor="ctr">
                      <a:noAutofit/>
                    </a:bodyPr>
                    <a:p>
                      <a:pPr>
                        <a:lnSpc>
                          <a:spcPct val="100000"/>
                        </a:lnSpc>
                      </a:pPr>
                      <a:r>
                        <a:rPr b="1" lang="fi-FI" sz="2000" spc="-1" strike="noStrike">
                          <a:solidFill>
                            <a:srgbClr val="000000"/>
                          </a:solidFill>
                          <a:latin typeface="Calibri"/>
                        </a:rPr>
                        <a:t>Lion of Service –nauha</a:t>
                      </a:r>
                      <a:endParaRPr b="0" lang="fi-FI" sz="20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e8ebf4"/>
                    </a:solidFill>
                  </a:tcPr>
                </a:tc>
              </a:tr>
              <a:tr h="633960">
                <a:tc>
                  <a:txBody>
                    <a:bodyPr lIns="68400" rIns="68400" tIns="0" bIns="0" anchor="ctr">
                      <a:noAutofit/>
                    </a:bodyPr>
                    <a:p>
                      <a:pPr algn="ctr">
                        <a:lnSpc>
                          <a:spcPct val="100000"/>
                        </a:lnSpc>
                      </a:pPr>
                      <a:r>
                        <a:rPr b="1" lang="fi-FI" sz="1800" spc="-1" strike="noStrike">
                          <a:solidFill>
                            <a:srgbClr val="000000"/>
                          </a:solidFill>
                          <a:latin typeface="Calibri"/>
                        </a:rPr>
                        <a:t>Kaikki muut lahjoitukset (&gt;=100$)</a:t>
                      </a:r>
                      <a:endParaRPr b="0" lang="fi-FI" sz="18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gridSpan="2">
                  <a:txBody>
                    <a:bodyPr lIns="68400" rIns="68400" tIns="0" bIns="0" anchor="ctr">
                      <a:noAutofit/>
                    </a:bodyPr>
                    <a:p>
                      <a:pPr>
                        <a:lnSpc>
                          <a:spcPct val="100000"/>
                        </a:lnSpc>
                      </a:pPr>
                      <a:r>
                        <a:rPr b="0" i="1" lang="fi-FI" sz="1800" spc="-1" strike="noStrike">
                          <a:solidFill>
                            <a:srgbClr val="000000"/>
                          </a:solidFill>
                          <a:latin typeface="Calibri"/>
                        </a:rPr>
                        <a:t>Kaikki Campaign 100 lahjoittajat huomioidaan LCIF:n nettisivulla  (päivittyy neljännesvuosittain) sekä lahjoittajien huoneessa</a:t>
                      </a:r>
                      <a:endParaRPr b="0" lang="fi-FI" sz="1800" spc="-1" strike="noStrike">
                        <a:latin typeface="Arial"/>
                      </a:endParaRPr>
                    </a:p>
                  </a:txBody>
                  <a:tcPr marL="68400" marR="68400">
                    <a:lnL w="12240">
                      <a:solidFill>
                        <a:srgbClr val="4472c4"/>
                      </a:solidFill>
                    </a:lnL>
                    <a:lnR w="12240">
                      <a:solidFill>
                        <a:srgbClr val="4472c4"/>
                      </a:solidFill>
                    </a:lnR>
                    <a:lnT w="12240">
                      <a:solidFill>
                        <a:srgbClr val="4472c4"/>
                      </a:solidFill>
                    </a:lnT>
                    <a:lnB w="12240">
                      <a:solidFill>
                        <a:srgbClr val="4472c4"/>
                      </a:solidFill>
                    </a:lnB>
                    <a:solidFill>
                      <a:srgbClr val="ffffff"/>
                    </a:solidFill>
                  </a:tcPr>
                </a:tc>
                <a:tc hMerge="1">
                  <a:tcPr marL="90000" marR="90000">
                    <a:solidFill>
                      <a:srgbClr val="729fcf"/>
                    </a:solidFill>
                  </a:tcPr>
                </a:tc>
              </a:tr>
            </a:tbl>
          </a:graphicData>
        </a:graphic>
      </p:graphicFrame>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TextShape 1"/>
          <p:cNvSpPr txBox="1"/>
          <p:nvPr/>
        </p:nvSpPr>
        <p:spPr>
          <a:xfrm>
            <a:off x="166320" y="285480"/>
            <a:ext cx="11645640" cy="690120"/>
          </a:xfrm>
          <a:prstGeom prst="rect">
            <a:avLst/>
          </a:prstGeom>
          <a:noFill/>
          <a:ln>
            <a:noFill/>
          </a:ln>
        </p:spPr>
        <p:txBody>
          <a:bodyPr anchor="ctr">
            <a:normAutofit/>
          </a:bodyPr>
          <a:p>
            <a:endParaRPr b="0" lang="en-US" sz="1800" spc="-1" strike="noStrike">
              <a:solidFill>
                <a:srgbClr val="000000"/>
              </a:solidFill>
              <a:latin typeface="Calibri"/>
            </a:endParaRPr>
          </a:p>
        </p:txBody>
      </p:sp>
      <p:pic>
        <p:nvPicPr>
          <p:cNvPr id="326" name="Kuva 3" descr=""/>
          <p:cNvPicPr/>
          <p:nvPr/>
        </p:nvPicPr>
        <p:blipFill>
          <a:blip r:embed="rId1"/>
          <a:stretch/>
        </p:blipFill>
        <p:spPr>
          <a:xfrm>
            <a:off x="0" y="-1143000"/>
            <a:ext cx="12191760" cy="914364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Palkinnot yksityisille</a:t>
            </a:r>
            <a:endParaRPr b="0" lang="en-US" sz="4400" spc="-1" strike="noStrike">
              <a:solidFill>
                <a:srgbClr val="000000"/>
              </a:solidFill>
              <a:latin typeface="Calibri"/>
            </a:endParaRPr>
          </a:p>
        </p:txBody>
      </p:sp>
      <p:graphicFrame>
        <p:nvGraphicFramePr>
          <p:cNvPr id="328" name="Table 2"/>
          <p:cNvGraphicFramePr/>
          <p:nvPr/>
        </p:nvGraphicFramePr>
        <p:xfrm>
          <a:off x="0" y="1265040"/>
          <a:ext cx="12191760" cy="5592600"/>
        </p:xfrm>
        <a:graphic>
          <a:graphicData uri="http://schemas.openxmlformats.org/drawingml/2006/table">
            <a:tbl>
              <a:tblPr/>
              <a:tblGrid>
                <a:gridCol w="3130920"/>
                <a:gridCol w="9060840"/>
              </a:tblGrid>
              <a:tr h="707040">
                <a:tc gridSpan="2">
                  <a:txBody>
                    <a:bodyPr lIns="68400" rIns="68400" tIns="0" bIns="0" anchor="ctr">
                      <a:noAutofit/>
                    </a:bodyPr>
                    <a:p>
                      <a:pPr algn="ctr">
                        <a:lnSpc>
                          <a:spcPct val="100000"/>
                        </a:lnSpc>
                      </a:pPr>
                      <a:r>
                        <a:rPr b="1" lang="fi-FI" sz="4000" spc="-1" strike="noStrike">
                          <a:solidFill>
                            <a:srgbClr val="ffffff"/>
                          </a:solidFill>
                          <a:latin typeface="Calibri"/>
                        </a:rPr>
                        <a:t>Jatkuvan lahjoittajan palkitseminen</a:t>
                      </a:r>
                      <a:endParaRPr b="0" lang="fi-FI" sz="4000" spc="-1" strike="noStrike">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hMerge="1">
                  <a:tcPr marL="90000" marR="90000">
                    <a:solidFill>
                      <a:srgbClr val="729fcf"/>
                    </a:solidFill>
                  </a:tcPr>
                </a:tc>
              </a:tr>
              <a:tr h="2454840">
                <a:tc>
                  <a:txBody>
                    <a:bodyPr lIns="68400" rIns="68400" tIns="0" bIns="0" anchor="ctr">
                      <a:noAutofit/>
                    </a:bodyPr>
                    <a:p>
                      <a:pPr>
                        <a:lnSpc>
                          <a:spcPct val="100000"/>
                        </a:lnSpc>
                      </a:pPr>
                      <a:r>
                        <a:rPr b="1" lang="fi-FI" sz="2800" spc="-1" strike="noStrike" u="sng">
                          <a:solidFill>
                            <a:srgbClr val="ffffff"/>
                          </a:solidFill>
                          <a:uFillTx/>
                          <a:latin typeface="Calibri"/>
                        </a:rPr>
                        <a:t>Tee lupaus</a:t>
                      </a:r>
                      <a:r>
                        <a:rPr b="1" lang="fi-FI" sz="2000" spc="-1" strike="noStrike">
                          <a:solidFill>
                            <a:srgbClr val="ffffff"/>
                          </a:solidFill>
                          <a:latin typeface="Calibri"/>
                        </a:rPr>
                        <a:t>:          Sitoudu lahjoittamaan joka vuosi kampanjan ajan niin saat hienon lahjan</a:t>
                      </a:r>
                      <a:r>
                        <a:rPr b="0" lang="fi-FI" sz="2000" spc="-1" strike="noStrike">
                          <a:solidFill>
                            <a:srgbClr val="ffffff"/>
                          </a:solidFill>
                          <a:latin typeface="Calibri"/>
                        </a:rPr>
                        <a:t>. </a:t>
                      </a:r>
                      <a:endParaRPr b="0" lang="fi-FI" sz="20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ctr">
                      <a:noAutofit/>
                    </a:bodyPr>
                    <a:p>
                      <a:pPr marL="343080" indent="-342720">
                        <a:lnSpc>
                          <a:spcPct val="100000"/>
                        </a:lnSpc>
                        <a:buClr>
                          <a:srgbClr val="000000"/>
                        </a:buClr>
                        <a:buFont typeface="Symbol"/>
                        <a:buChar char=""/>
                      </a:pPr>
                      <a:r>
                        <a:rPr b="0" lang="fi-FI" sz="2000" spc="-1" strike="noStrike">
                          <a:solidFill>
                            <a:srgbClr val="000000"/>
                          </a:solidFill>
                          <a:latin typeface="Calibri"/>
                        </a:rPr>
                        <a:t>Automaattilahjoitus voidaan ohjelmoida joko luottokortilta tai pankkitililtä.</a:t>
                      </a:r>
                      <a:endParaRPr b="0" lang="fi-FI" sz="2000" spc="-1" strike="noStrike">
                        <a:latin typeface="Arial"/>
                      </a:endParaRPr>
                    </a:p>
                    <a:p>
                      <a:pPr marL="343080" indent="-342720">
                        <a:lnSpc>
                          <a:spcPct val="100000"/>
                        </a:lnSpc>
                        <a:buClr>
                          <a:srgbClr val="000000"/>
                        </a:buClr>
                        <a:buFont typeface="Symbol"/>
                        <a:buChar char=""/>
                      </a:pPr>
                      <a:r>
                        <a:rPr b="0" lang="fi-FI" sz="2000" spc="-1" strike="noStrike">
                          <a:solidFill>
                            <a:srgbClr val="000000"/>
                          </a:solidFill>
                          <a:latin typeface="Calibri"/>
                        </a:rPr>
                        <a:t>Kaikki käytettävissä olevat keinot luvallisia.</a:t>
                      </a:r>
                      <a:endParaRPr b="0" lang="fi-FI" sz="2000" spc="-1" strike="noStrike">
                        <a:latin typeface="Arial"/>
                      </a:endParaRPr>
                    </a:p>
                    <a:p>
                      <a:pPr marL="343080" indent="-342720">
                        <a:lnSpc>
                          <a:spcPct val="100000"/>
                        </a:lnSpc>
                        <a:buClr>
                          <a:srgbClr val="000000"/>
                        </a:buClr>
                        <a:buFont typeface="Symbol"/>
                        <a:buChar char=""/>
                      </a:pPr>
                      <a:r>
                        <a:rPr b="0" lang="fi-FI" sz="2000" spc="-1" strike="noStrike">
                          <a:solidFill>
                            <a:srgbClr val="000000"/>
                          </a:solidFill>
                          <a:latin typeface="Calibri"/>
                        </a:rPr>
                        <a:t>Muistutus lähetetään vuosittain.</a:t>
                      </a:r>
                      <a:endParaRPr b="0" lang="fi-FI" sz="20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2430720">
                <a:tc>
                  <a:txBody>
                    <a:bodyPr lIns="68400" rIns="68400" tIns="0" bIns="0" anchor="ctr">
                      <a:noAutofit/>
                    </a:bodyPr>
                    <a:p>
                      <a:pPr>
                        <a:lnSpc>
                          <a:spcPct val="100000"/>
                        </a:lnSpc>
                      </a:pPr>
                      <a:r>
                        <a:rPr b="1" lang="fi-FI" sz="2800" spc="-1" strike="noStrike" u="sng">
                          <a:solidFill>
                            <a:srgbClr val="ffffff"/>
                          </a:solidFill>
                          <a:uFillTx/>
                          <a:latin typeface="Calibri"/>
                        </a:rPr>
                        <a:t>Kuukausilahjoitus</a:t>
                      </a:r>
                      <a:r>
                        <a:rPr b="1" lang="fi-FI" sz="2000" spc="-1" strike="noStrike">
                          <a:solidFill>
                            <a:srgbClr val="ffffff"/>
                          </a:solidFill>
                          <a:latin typeface="Calibri"/>
                        </a:rPr>
                        <a:t>: Tee automaattinen lahjoitus kuukausittain ja saat lisäpalkinnon</a:t>
                      </a:r>
                      <a:r>
                        <a:rPr b="0" lang="fi-FI" sz="2000" spc="-1" strike="noStrike">
                          <a:solidFill>
                            <a:srgbClr val="ffffff"/>
                          </a:solidFill>
                          <a:latin typeface="Calibri"/>
                        </a:rPr>
                        <a:t>.</a:t>
                      </a:r>
                      <a:endParaRPr b="0" lang="fi-FI" sz="20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lIns="68400" rIns="68400" tIns="0" bIns="0" anchor="ctr">
                      <a:noAutofit/>
                    </a:bodyPr>
                    <a:p>
                      <a:pPr marL="343080" indent="-342720">
                        <a:lnSpc>
                          <a:spcPct val="100000"/>
                        </a:lnSpc>
                        <a:buClr>
                          <a:srgbClr val="000000"/>
                        </a:buClr>
                        <a:buFont typeface="Symbol"/>
                        <a:buChar char=""/>
                      </a:pPr>
                      <a:r>
                        <a:rPr b="0" lang="fi-FI" sz="2000" spc="-1" strike="noStrike">
                          <a:solidFill>
                            <a:srgbClr val="000000"/>
                          </a:solidFill>
                          <a:latin typeface="Calibri"/>
                        </a:rPr>
                        <a:t>Automaattilahjoitus voidaan ohjelmoida joko luottokortilta tai pankkitililtä.</a:t>
                      </a:r>
                      <a:endParaRPr b="0" lang="fi-FI" sz="2000" spc="-1" strike="noStrike">
                        <a:latin typeface="Arial"/>
                      </a:endParaRPr>
                    </a:p>
                    <a:p>
                      <a:pPr marL="343080" indent="-342720">
                        <a:lnSpc>
                          <a:spcPct val="100000"/>
                        </a:lnSpc>
                        <a:buClr>
                          <a:srgbClr val="000000"/>
                        </a:buClr>
                        <a:buFont typeface="Symbol"/>
                        <a:buChar char=""/>
                      </a:pPr>
                      <a:r>
                        <a:rPr b="0" lang="fi-FI" sz="2000" spc="-1" strike="noStrike">
                          <a:solidFill>
                            <a:srgbClr val="000000"/>
                          </a:solidFill>
                          <a:latin typeface="Calibri"/>
                        </a:rPr>
                        <a:t>Automaatilahjoitukset voi suorittaa online tai lahjakortin avulla.</a:t>
                      </a:r>
                      <a:endParaRPr b="0" lang="fi-FI" sz="2000" spc="-1" strike="noStrike">
                        <a:latin typeface="Arial"/>
                      </a:endParaRPr>
                    </a:p>
                    <a:p>
                      <a:pPr marL="343080" indent="-342720">
                        <a:lnSpc>
                          <a:spcPct val="100000"/>
                        </a:lnSpc>
                        <a:buClr>
                          <a:srgbClr val="000000"/>
                        </a:buClr>
                        <a:buFont typeface="Symbol"/>
                        <a:buChar char=""/>
                      </a:pPr>
                      <a:r>
                        <a:rPr b="0" lang="fi-FI" sz="2000" spc="-1" strike="noStrike">
                          <a:solidFill>
                            <a:srgbClr val="000000"/>
                          </a:solidFill>
                          <a:latin typeface="Calibri"/>
                        </a:rPr>
                        <a:t>Lahjakortin mukainen vuosilahjoitus jaetaan 12:lla ja laskutetaan kuukausittain</a:t>
                      </a:r>
                      <a:r>
                        <a:rPr b="0" lang="fi-FI" sz="1400" spc="-1" strike="noStrike">
                          <a:solidFill>
                            <a:srgbClr val="000000"/>
                          </a:solidFill>
                          <a:latin typeface="Calibri"/>
                        </a:rPr>
                        <a:t>.</a:t>
                      </a:r>
                      <a:endParaRPr b="0" lang="fi-FI" sz="1400" spc="-1" strike="noStrike">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bl>
          </a:graphicData>
        </a:graphic>
      </p:graphicFrame>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Palkinnot malliklubeille</a:t>
            </a:r>
            <a:endParaRPr b="0" lang="en-US" sz="4400" spc="-1" strike="noStrike">
              <a:solidFill>
                <a:srgbClr val="000000"/>
              </a:solidFill>
              <a:latin typeface="Calibri"/>
            </a:endParaRPr>
          </a:p>
        </p:txBody>
      </p:sp>
      <p:grpSp>
        <p:nvGrpSpPr>
          <p:cNvPr id="330" name="Group 2"/>
          <p:cNvGrpSpPr/>
          <p:nvPr/>
        </p:nvGrpSpPr>
        <p:grpSpPr>
          <a:xfrm>
            <a:off x="1001520" y="1319040"/>
            <a:ext cx="9579240" cy="4969440"/>
            <a:chOff x="1001520" y="1319040"/>
            <a:chExt cx="9579240" cy="4969440"/>
          </a:xfrm>
        </p:grpSpPr>
        <p:sp>
          <p:nvSpPr>
            <p:cNvPr id="331" name="CustomShape 3"/>
            <p:cNvSpPr/>
            <p:nvPr/>
          </p:nvSpPr>
          <p:spPr>
            <a:xfrm>
              <a:off x="1001520" y="1640520"/>
              <a:ext cx="9579240" cy="1473840"/>
            </a:xfrm>
            <a:prstGeom prst="rect">
              <a:avLst/>
            </a:prstGeom>
            <a:solidFill>
              <a:schemeClr val="lt1">
                <a:alpha val="90000"/>
                <a:hueOff val="0"/>
                <a:satOff val="0"/>
                <a:lumOff val="0"/>
                <a:alphaOff val="0"/>
              </a:schemeClr>
            </a:solidFill>
            <a:ln>
              <a:solidFill>
                <a:schemeClr val="accent1">
                  <a:hueOff val="0"/>
                  <a:satOff val="0"/>
                  <a:lumOff val="0"/>
                  <a:alphaOff val="0"/>
                </a:schemeClr>
              </a:solidFill>
            </a:ln>
          </p:spPr>
          <p:style>
            <a:lnRef idx="2"/>
            <a:fillRef idx="0"/>
            <a:effectRef idx="0"/>
            <a:fontRef idx="minor"/>
          </p:style>
          <p:txBody>
            <a:bodyPr lIns="743400" rIns="743400" tIns="187560" bIns="142200">
              <a:noAutofit/>
            </a:bodyPr>
            <a:p>
              <a:pPr lvl="1" marL="228600" indent="-228240">
                <a:lnSpc>
                  <a:spcPct val="90000"/>
                </a:lnSpc>
                <a:buClr>
                  <a:srgbClr val="000000"/>
                </a:buClr>
                <a:buFont typeface="Symbol" charset="2"/>
                <a:buChar char=""/>
              </a:pPr>
              <a:r>
                <a:rPr b="0" lang="fi-FI" sz="2000" spc="-1" strike="noStrike">
                  <a:solidFill>
                    <a:srgbClr val="000000"/>
                  </a:solidFill>
                  <a:latin typeface="Calibri"/>
                </a:rPr>
                <a:t>Malliklubi</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Kirjallinen (newsletter, website, mm.) ja julkinen huomioiminen (videotaulut Kv. Conventionissa, valtakunnallinen vuosikokous, ym.)</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Kunniakirja,  Lippumerkki</a:t>
              </a:r>
              <a:endParaRPr b="0" lang="fi-FI" sz="2000" spc="-1" strike="noStrike">
                <a:latin typeface="Arial"/>
              </a:endParaRPr>
            </a:p>
          </p:txBody>
        </p:sp>
        <p:sp>
          <p:nvSpPr>
            <p:cNvPr id="332" name="CustomShape 4"/>
            <p:cNvSpPr/>
            <p:nvPr/>
          </p:nvSpPr>
          <p:spPr>
            <a:xfrm>
              <a:off x="1480320" y="1319040"/>
              <a:ext cx="6705360" cy="45396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275760" rIns="253440" tIns="22320" bIns="21960" anchor="ctr">
              <a:noAutofit/>
            </a:bodyPr>
            <a:p>
              <a:pPr>
                <a:lnSpc>
                  <a:spcPct val="90000"/>
                </a:lnSpc>
                <a:spcAft>
                  <a:spcPts val="839"/>
                </a:spcAft>
              </a:pPr>
              <a:r>
                <a:rPr b="1" lang="fi-FI" sz="2400" spc="-1" strike="noStrike">
                  <a:solidFill>
                    <a:srgbClr val="ffffff"/>
                  </a:solidFill>
                  <a:latin typeface="Calibri"/>
                </a:rPr>
                <a:t>Keskimäärä/jäsen (PMA): US$ 750</a:t>
              </a:r>
              <a:endParaRPr b="0" lang="fi-FI" sz="2400" spc="-1" strike="noStrike">
                <a:latin typeface="Arial"/>
              </a:endParaRPr>
            </a:p>
          </p:txBody>
        </p:sp>
        <p:sp>
          <p:nvSpPr>
            <p:cNvPr id="333" name="CustomShape 5"/>
            <p:cNvSpPr/>
            <p:nvPr/>
          </p:nvSpPr>
          <p:spPr>
            <a:xfrm>
              <a:off x="1001520" y="3472200"/>
              <a:ext cx="9579240" cy="1190520"/>
            </a:xfrm>
            <a:prstGeom prst="rect">
              <a:avLst/>
            </a:prstGeom>
            <a:solidFill>
              <a:schemeClr val="lt1">
                <a:alpha val="90000"/>
                <a:hueOff val="0"/>
                <a:satOff val="0"/>
                <a:lumOff val="0"/>
                <a:alphaOff val="0"/>
              </a:schemeClr>
            </a:solidFill>
            <a:ln>
              <a:solidFill>
                <a:schemeClr val="accent1">
                  <a:hueOff val="0"/>
                  <a:satOff val="0"/>
                  <a:lumOff val="0"/>
                  <a:alphaOff val="0"/>
                </a:schemeClr>
              </a:solidFill>
            </a:ln>
          </p:spPr>
          <p:style>
            <a:lnRef idx="2"/>
            <a:fillRef idx="0"/>
            <a:effectRef idx="0"/>
            <a:fontRef idx="minor"/>
          </p:style>
          <p:txBody>
            <a:bodyPr lIns="743400" rIns="743400" tIns="187560" bIns="142200">
              <a:noAutofit/>
            </a:bodyPr>
            <a:p>
              <a:pPr lvl="1" marL="228600" indent="-228240">
                <a:lnSpc>
                  <a:spcPct val="90000"/>
                </a:lnSpc>
                <a:buClr>
                  <a:srgbClr val="000000"/>
                </a:buClr>
                <a:buFont typeface="Symbol" charset="2"/>
                <a:buChar char=""/>
              </a:pPr>
              <a:r>
                <a:rPr b="0" lang="fi-FI" sz="2000" spc="-1" strike="noStrike">
                  <a:solidFill>
                    <a:srgbClr val="000000"/>
                  </a:solidFill>
                  <a:latin typeface="Calibri"/>
                </a:rPr>
                <a:t>200% Malliklubi</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Kirjallinen ja julkinen huomioiminen</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Kunniakirja,  Lippumerkki</a:t>
              </a:r>
              <a:endParaRPr b="0" lang="fi-FI" sz="2000" spc="-1" strike="noStrike">
                <a:latin typeface="Arial"/>
              </a:endParaRPr>
            </a:p>
          </p:txBody>
        </p:sp>
        <p:sp>
          <p:nvSpPr>
            <p:cNvPr id="334" name="CustomShape 6"/>
            <p:cNvSpPr/>
            <p:nvPr/>
          </p:nvSpPr>
          <p:spPr>
            <a:xfrm>
              <a:off x="1446480" y="3179880"/>
              <a:ext cx="6705360" cy="44136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275040" rIns="253440" tIns="21600" bIns="21600" anchor="ctr">
              <a:noAutofit/>
            </a:bodyPr>
            <a:p>
              <a:pPr>
                <a:lnSpc>
                  <a:spcPct val="90000"/>
                </a:lnSpc>
                <a:spcAft>
                  <a:spcPts val="839"/>
                </a:spcAft>
              </a:pPr>
              <a:r>
                <a:rPr b="1" lang="fi-FI" sz="2400" spc="-1" strike="noStrike">
                  <a:solidFill>
                    <a:srgbClr val="ffffff"/>
                  </a:solidFill>
                  <a:latin typeface="Calibri"/>
                </a:rPr>
                <a:t>PMA:  US$ 1.500</a:t>
              </a:r>
              <a:endParaRPr b="0" lang="fi-FI" sz="2400" spc="-1" strike="noStrike">
                <a:latin typeface="Arial"/>
              </a:endParaRPr>
            </a:p>
          </p:txBody>
        </p:sp>
        <p:sp>
          <p:nvSpPr>
            <p:cNvPr id="335" name="CustomShape 7"/>
            <p:cNvSpPr/>
            <p:nvPr/>
          </p:nvSpPr>
          <p:spPr>
            <a:xfrm>
              <a:off x="1001520" y="5097960"/>
              <a:ext cx="9579240" cy="1190520"/>
            </a:xfrm>
            <a:prstGeom prst="rect">
              <a:avLst/>
            </a:prstGeom>
            <a:solidFill>
              <a:schemeClr val="lt1">
                <a:alpha val="90000"/>
                <a:hueOff val="0"/>
                <a:satOff val="0"/>
                <a:lumOff val="0"/>
                <a:alphaOff val="0"/>
              </a:schemeClr>
            </a:solidFill>
            <a:ln>
              <a:solidFill>
                <a:schemeClr val="accent1">
                  <a:hueOff val="0"/>
                  <a:satOff val="0"/>
                  <a:lumOff val="0"/>
                  <a:alphaOff val="0"/>
                </a:schemeClr>
              </a:solidFill>
            </a:ln>
          </p:spPr>
          <p:style>
            <a:lnRef idx="2"/>
            <a:fillRef idx="0"/>
            <a:effectRef idx="0"/>
            <a:fontRef idx="minor"/>
          </p:style>
          <p:txBody>
            <a:bodyPr lIns="743400" rIns="743400" tIns="187560" bIns="142200">
              <a:noAutofit/>
            </a:bodyPr>
            <a:p>
              <a:pPr lvl="1" marL="228600" indent="-228240">
                <a:lnSpc>
                  <a:spcPct val="90000"/>
                </a:lnSpc>
                <a:buClr>
                  <a:srgbClr val="000000"/>
                </a:buClr>
                <a:buFont typeface="Symbol" charset="2"/>
                <a:buChar char=""/>
              </a:pPr>
              <a:r>
                <a:rPr b="0" lang="fi-FI" sz="2000" spc="-1" strike="noStrike">
                  <a:solidFill>
                    <a:srgbClr val="000000"/>
                  </a:solidFill>
                  <a:latin typeface="Calibri"/>
                </a:rPr>
                <a:t>300% Malliklubi</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Kirjallinen ja julkinen huomioiminen</a:t>
              </a:r>
              <a:endParaRPr b="0" lang="fi-FI" sz="2000" spc="-1" strike="noStrike">
                <a:latin typeface="Arial"/>
              </a:endParaRPr>
            </a:p>
            <a:p>
              <a:pPr lvl="2" marL="457200" indent="-228240">
                <a:lnSpc>
                  <a:spcPct val="90000"/>
                </a:lnSpc>
                <a:buClr>
                  <a:srgbClr val="000000"/>
                </a:buClr>
                <a:buFont typeface="Symbol" charset="2"/>
                <a:buChar char=""/>
              </a:pPr>
              <a:r>
                <a:rPr b="0" lang="fi-FI" sz="2000" spc="-1" strike="noStrike">
                  <a:solidFill>
                    <a:srgbClr val="000000"/>
                  </a:solidFill>
                  <a:latin typeface="Calibri"/>
                </a:rPr>
                <a:t>Kunniakirja,  Lippumerkki</a:t>
              </a:r>
              <a:endParaRPr b="0" lang="fi-FI" sz="2000" spc="-1" strike="noStrike">
                <a:latin typeface="Arial"/>
              </a:endParaRPr>
            </a:p>
          </p:txBody>
        </p:sp>
        <p:sp>
          <p:nvSpPr>
            <p:cNvPr id="336" name="CustomShape 8"/>
            <p:cNvSpPr/>
            <p:nvPr/>
          </p:nvSpPr>
          <p:spPr>
            <a:xfrm>
              <a:off x="1480320" y="4711320"/>
              <a:ext cx="6705360" cy="51876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278640" rIns="253440" tIns="25200" bIns="25560" anchor="ctr">
              <a:noAutofit/>
            </a:bodyPr>
            <a:p>
              <a:pPr>
                <a:lnSpc>
                  <a:spcPct val="90000"/>
                </a:lnSpc>
                <a:spcAft>
                  <a:spcPts val="839"/>
                </a:spcAft>
              </a:pPr>
              <a:r>
                <a:rPr b="1" lang="fi-FI" sz="2400" spc="-1" strike="noStrike">
                  <a:solidFill>
                    <a:srgbClr val="ffffff"/>
                  </a:solidFill>
                  <a:latin typeface="Calibri"/>
                </a:rPr>
                <a:t>PMA: US$ 2.250</a:t>
              </a:r>
              <a:endParaRPr b="0" lang="fi-FI" sz="2400" spc="-1" strike="noStrike">
                <a:latin typeface="Arial"/>
              </a:endParaRPr>
            </a:p>
          </p:txBody>
        </p:sp>
      </p:grpSp>
      <p:grpSp>
        <p:nvGrpSpPr>
          <p:cNvPr id="337" name="Group 9"/>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Kuva 12" descr=""/>
          <p:cNvPicPr/>
          <p:nvPr/>
        </p:nvPicPr>
        <p:blipFill>
          <a:blip r:embed="rId1"/>
          <a:stretch/>
        </p:blipFill>
        <p:spPr>
          <a:xfrm>
            <a:off x="3089160" y="3017520"/>
            <a:ext cx="2372040" cy="2026440"/>
          </a:xfrm>
          <a:prstGeom prst="rect">
            <a:avLst/>
          </a:prstGeom>
          <a:ln>
            <a:noFill/>
          </a:ln>
        </p:spPr>
      </p:pic>
      <p:sp>
        <p:nvSpPr>
          <p:cNvPr id="339"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Olemassa olevat palkitsemiset</a:t>
            </a:r>
            <a:endParaRPr b="0" lang="en-US" sz="4400" spc="-1" strike="noStrike">
              <a:solidFill>
                <a:srgbClr val="000000"/>
              </a:solidFill>
              <a:latin typeface="Calibri"/>
            </a:endParaRPr>
          </a:p>
        </p:txBody>
      </p:sp>
      <p:sp>
        <p:nvSpPr>
          <p:cNvPr id="340" name="TextShape 2"/>
          <p:cNvSpPr txBox="1"/>
          <p:nvPr/>
        </p:nvSpPr>
        <p:spPr>
          <a:xfrm>
            <a:off x="442800" y="1407960"/>
            <a:ext cx="11093400" cy="4809600"/>
          </a:xfrm>
          <a:prstGeom prst="rect">
            <a:avLst/>
          </a:prstGeom>
          <a:noFill/>
          <a:ln>
            <a:noFill/>
          </a:ln>
        </p:spPr>
        <p:txBody>
          <a:bodyPr>
            <a:normAutofit/>
          </a:bodyPr>
          <a:p>
            <a:pPr marL="228600" indent="-228240">
              <a:lnSpc>
                <a:spcPct val="90000"/>
              </a:lnSpc>
              <a:spcAft>
                <a:spcPts val="1199"/>
              </a:spcAft>
              <a:buClr>
                <a:srgbClr val="467bbf"/>
              </a:buClr>
              <a:buSzPct val="105000"/>
              <a:buFont typeface="Arial"/>
              <a:buChar char="•"/>
            </a:pPr>
            <a:r>
              <a:rPr b="1" lang="en-US" sz="2800" spc="-1" strike="noStrike">
                <a:solidFill>
                  <a:srgbClr val="4472c4"/>
                </a:solidFill>
                <a:latin typeface="Arial"/>
              </a:rPr>
              <a:t>Kaikki lahjoitukset ja lupaukset Campaign 100:lle oikeuttavat:           </a:t>
            </a:r>
            <a:r>
              <a:rPr b="0" lang="en-US" sz="2800" spc="-1" strike="noStrike">
                <a:solidFill>
                  <a:srgbClr val="000000"/>
                </a:solidFill>
                <a:latin typeface="Arial"/>
              </a:rPr>
              <a:t>Melvin Jones Fellowship ja Progressive MJF.</a:t>
            </a:r>
            <a:endParaRPr b="0" lang="en-US" sz="28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2800" spc="-1" strike="noStrike">
                <a:solidFill>
                  <a:srgbClr val="4472c4"/>
                </a:solidFill>
                <a:latin typeface="Arial"/>
              </a:rPr>
              <a:t>Kaikki klubin ja piirin palkitsemiset                                                           </a:t>
            </a:r>
            <a:r>
              <a:rPr b="0" lang="en-US" sz="2800" spc="-1" strike="noStrike">
                <a:solidFill>
                  <a:srgbClr val="000000"/>
                </a:solidFill>
                <a:latin typeface="Arial"/>
              </a:rPr>
              <a:t>jatkuvat myös kampanjan ajan.</a:t>
            </a:r>
            <a:endParaRPr b="0" lang="en-US" sz="2800" spc="-1" strike="noStrike">
              <a:solidFill>
                <a:srgbClr val="595959"/>
              </a:solidFill>
              <a:latin typeface="Arial"/>
            </a:endParaRPr>
          </a:p>
        </p:txBody>
      </p:sp>
      <p:pic>
        <p:nvPicPr>
          <p:cNvPr id="341" name="Kuva 5" descr=""/>
          <p:cNvPicPr/>
          <p:nvPr/>
        </p:nvPicPr>
        <p:blipFill>
          <a:blip r:embed="rId2"/>
          <a:stretch/>
        </p:blipFill>
        <p:spPr>
          <a:xfrm>
            <a:off x="5900760" y="2895480"/>
            <a:ext cx="2356560" cy="3580920"/>
          </a:xfrm>
          <a:prstGeom prst="rect">
            <a:avLst/>
          </a:prstGeom>
          <a:ln>
            <a:noFill/>
          </a:ln>
        </p:spPr>
      </p:pic>
      <p:pic>
        <p:nvPicPr>
          <p:cNvPr id="342" name="Kuva 8" descr=""/>
          <p:cNvPicPr/>
          <p:nvPr/>
        </p:nvPicPr>
        <p:blipFill>
          <a:blip r:embed="rId3"/>
          <a:stretch/>
        </p:blipFill>
        <p:spPr>
          <a:xfrm>
            <a:off x="0" y="3246120"/>
            <a:ext cx="2816280" cy="3611520"/>
          </a:xfrm>
          <a:prstGeom prst="rect">
            <a:avLst/>
          </a:prstGeom>
          <a:ln>
            <a:noFill/>
          </a:ln>
        </p:spPr>
      </p:pic>
      <p:pic>
        <p:nvPicPr>
          <p:cNvPr id="343" name="Kuva 9" descr=""/>
          <p:cNvPicPr/>
          <p:nvPr/>
        </p:nvPicPr>
        <p:blipFill>
          <a:blip r:embed="rId4"/>
          <a:stretch/>
        </p:blipFill>
        <p:spPr>
          <a:xfrm>
            <a:off x="3385440" y="4924440"/>
            <a:ext cx="1612800" cy="1595160"/>
          </a:xfrm>
          <a:prstGeom prst="rect">
            <a:avLst/>
          </a:prstGeom>
          <a:ln>
            <a:noFill/>
          </a:ln>
        </p:spPr>
      </p:pic>
      <p:pic>
        <p:nvPicPr>
          <p:cNvPr id="344" name="Kuva 10" descr=""/>
          <p:cNvPicPr/>
          <p:nvPr/>
        </p:nvPicPr>
        <p:blipFill>
          <a:blip r:embed="rId5"/>
          <a:stretch/>
        </p:blipFill>
        <p:spPr>
          <a:xfrm>
            <a:off x="8502120" y="2558880"/>
            <a:ext cx="3689280" cy="42987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LCIF: Apurahakategoriat</a:t>
            </a:r>
            <a:endParaRPr b="0" lang="en-US" sz="4400" spc="-1" strike="noStrike">
              <a:solidFill>
                <a:srgbClr val="000000"/>
              </a:solidFill>
              <a:latin typeface="Calibri"/>
            </a:endParaRPr>
          </a:p>
        </p:txBody>
      </p:sp>
      <p:grpSp>
        <p:nvGrpSpPr>
          <p:cNvPr id="346" name="Group 2"/>
          <p:cNvGrpSpPr/>
          <p:nvPr/>
        </p:nvGrpSpPr>
        <p:grpSpPr>
          <a:xfrm>
            <a:off x="275400" y="1781640"/>
            <a:ext cx="11640960" cy="4790520"/>
            <a:chOff x="275400" y="1781640"/>
            <a:chExt cx="11640960" cy="4790520"/>
          </a:xfrm>
        </p:grpSpPr>
        <p:sp>
          <p:nvSpPr>
            <p:cNvPr id="347" name="CustomShape 3"/>
            <p:cNvSpPr/>
            <p:nvPr/>
          </p:nvSpPr>
          <p:spPr>
            <a:xfrm>
              <a:off x="275400" y="1781640"/>
              <a:ext cx="3407400" cy="842040"/>
            </a:xfrm>
            <a:prstGeom prst="roundRect">
              <a:avLst>
                <a:gd name="adj" fmla="val 10000"/>
              </a:avLst>
            </a:prstGeom>
            <a:solidFill>
              <a:schemeClr val="accent2">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78120" rIns="53280" tIns="60480" bIns="60120" anchor="ctr">
              <a:noAutofit/>
            </a:bodyPr>
            <a:p>
              <a:pPr algn="ctr">
                <a:lnSpc>
                  <a:spcPct val="90000"/>
                </a:lnSpc>
                <a:spcAft>
                  <a:spcPts val="981"/>
                </a:spcAft>
              </a:pPr>
              <a:r>
                <a:rPr b="1" lang="fi-FI" sz="2800" spc="-1" strike="noStrike">
                  <a:solidFill>
                    <a:srgbClr val="ffffff"/>
                  </a:solidFill>
                  <a:latin typeface="Calibri"/>
                </a:rPr>
                <a:t>Humanitaariset Apurahat</a:t>
              </a:r>
              <a:endParaRPr b="0" lang="fi-FI" sz="2800" spc="-1" strike="noStrike">
                <a:latin typeface="Arial"/>
              </a:endParaRPr>
            </a:p>
          </p:txBody>
        </p:sp>
        <p:sp>
          <p:nvSpPr>
            <p:cNvPr id="348" name="CustomShape 4"/>
            <p:cNvSpPr/>
            <p:nvPr/>
          </p:nvSpPr>
          <p:spPr>
            <a:xfrm>
              <a:off x="615960" y="2624040"/>
              <a:ext cx="340560" cy="434520"/>
            </a:xfrm>
            <a:custGeom>
              <a:avLst/>
              <a:gdLst/>
              <a:ahLst/>
              <a:rect l="l" t="t" r="r" b="b"/>
              <a:pathLst>
                <a:path w="340759" h="435023">
                  <a:moveTo>
                    <a:pt x="0" y="0"/>
                  </a:moveTo>
                  <a:lnTo>
                    <a:pt x="0" y="435023"/>
                  </a:lnTo>
                  <a:lnTo>
                    <a:pt x="340759" y="435023"/>
                  </a:lnTo>
                </a:path>
              </a:pathLst>
            </a:custGeom>
            <a:noFill/>
            <a:ln>
              <a:solidFill>
                <a:schemeClr val="accent2">
                  <a:hueOff val="0"/>
                  <a:satOff val="0"/>
                  <a:lumOff val="0"/>
                  <a:alphaOff val="0"/>
                </a:schemeClr>
              </a:solidFill>
            </a:ln>
          </p:spPr>
          <p:style>
            <a:lnRef idx="2"/>
            <a:fillRef idx="0"/>
            <a:effectRef idx="0"/>
            <a:fontRef idx="minor"/>
          </p:style>
        </p:sp>
        <p:sp>
          <p:nvSpPr>
            <p:cNvPr id="349" name="CustomShape 5"/>
            <p:cNvSpPr/>
            <p:nvPr/>
          </p:nvSpPr>
          <p:spPr>
            <a:xfrm>
              <a:off x="956880" y="2769120"/>
              <a:ext cx="2094480" cy="579600"/>
            </a:xfrm>
            <a:prstGeom prst="roundRect">
              <a:avLst>
                <a:gd name="adj" fmla="val 10000"/>
              </a:avLst>
            </a:prstGeom>
            <a:solidFill>
              <a:schemeClr val="lt1">
                <a:alpha val="90000"/>
                <a:hueOff val="0"/>
                <a:satOff val="0"/>
                <a:lumOff val="0"/>
                <a:alphaOff val="0"/>
              </a:schemeClr>
            </a:solidFill>
            <a:ln>
              <a:solidFill>
                <a:schemeClr val="accent2">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Lions Quest</a:t>
              </a:r>
              <a:endParaRPr b="0" lang="fi-FI" sz="2400" spc="-1" strike="noStrike">
                <a:latin typeface="Arial"/>
              </a:endParaRPr>
            </a:p>
          </p:txBody>
        </p:sp>
        <p:sp>
          <p:nvSpPr>
            <p:cNvPr id="350" name="CustomShape 6"/>
            <p:cNvSpPr/>
            <p:nvPr/>
          </p:nvSpPr>
          <p:spPr>
            <a:xfrm>
              <a:off x="615960" y="2624040"/>
              <a:ext cx="340560" cy="1159560"/>
            </a:xfrm>
            <a:custGeom>
              <a:avLst/>
              <a:gdLst/>
              <a:ahLst/>
              <a:rect l="l" t="t" r="r" b="b"/>
              <a:pathLst>
                <a:path w="340759" h="1160063">
                  <a:moveTo>
                    <a:pt x="0" y="0"/>
                  </a:moveTo>
                  <a:lnTo>
                    <a:pt x="0" y="1160063"/>
                  </a:lnTo>
                  <a:lnTo>
                    <a:pt x="340759" y="1160063"/>
                  </a:lnTo>
                </a:path>
              </a:pathLst>
            </a:custGeom>
            <a:noFill/>
            <a:ln>
              <a:solidFill>
                <a:schemeClr val="accent2">
                  <a:hueOff val="0"/>
                  <a:satOff val="0"/>
                  <a:lumOff val="0"/>
                  <a:alphaOff val="0"/>
                </a:schemeClr>
              </a:solidFill>
            </a:ln>
          </p:spPr>
          <p:style>
            <a:lnRef idx="2"/>
            <a:fillRef idx="0"/>
            <a:effectRef idx="0"/>
            <a:fontRef idx="minor"/>
          </p:style>
        </p:sp>
        <p:sp>
          <p:nvSpPr>
            <p:cNvPr id="351" name="CustomShape 7"/>
            <p:cNvSpPr/>
            <p:nvPr/>
          </p:nvSpPr>
          <p:spPr>
            <a:xfrm>
              <a:off x="956880" y="3494160"/>
              <a:ext cx="2096640" cy="579600"/>
            </a:xfrm>
            <a:prstGeom prst="roundRect">
              <a:avLst>
                <a:gd name="adj" fmla="val 10000"/>
              </a:avLst>
            </a:prstGeom>
            <a:solidFill>
              <a:schemeClr val="lt1">
                <a:alpha val="90000"/>
                <a:hueOff val="0"/>
                <a:satOff val="0"/>
                <a:lumOff val="0"/>
                <a:alphaOff val="0"/>
              </a:schemeClr>
            </a:solidFill>
            <a:ln>
              <a:solidFill>
                <a:schemeClr val="accent3">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Diabetes</a:t>
              </a:r>
              <a:endParaRPr b="0" lang="fi-FI" sz="2400" spc="-1" strike="noStrike">
                <a:latin typeface="Arial"/>
              </a:endParaRPr>
            </a:p>
          </p:txBody>
        </p:sp>
        <p:sp>
          <p:nvSpPr>
            <p:cNvPr id="352" name="CustomShape 8"/>
            <p:cNvSpPr/>
            <p:nvPr/>
          </p:nvSpPr>
          <p:spPr>
            <a:xfrm>
              <a:off x="615960" y="2624040"/>
              <a:ext cx="340560" cy="2188440"/>
            </a:xfrm>
            <a:custGeom>
              <a:avLst/>
              <a:gdLst/>
              <a:ahLst/>
              <a:rect l="l" t="t" r="r" b="b"/>
              <a:pathLst>
                <a:path w="340759" h="2188689">
                  <a:moveTo>
                    <a:pt x="0" y="0"/>
                  </a:moveTo>
                  <a:lnTo>
                    <a:pt x="0" y="2188689"/>
                  </a:lnTo>
                  <a:lnTo>
                    <a:pt x="340759" y="2188689"/>
                  </a:lnTo>
                </a:path>
              </a:pathLst>
            </a:custGeom>
            <a:noFill/>
            <a:ln>
              <a:solidFill>
                <a:schemeClr val="accent2">
                  <a:hueOff val="0"/>
                  <a:satOff val="0"/>
                  <a:lumOff val="0"/>
                  <a:alphaOff val="0"/>
                </a:schemeClr>
              </a:solidFill>
            </a:ln>
          </p:spPr>
          <p:style>
            <a:lnRef idx="2"/>
            <a:fillRef idx="0"/>
            <a:effectRef idx="0"/>
            <a:fontRef idx="minor"/>
          </p:style>
        </p:sp>
        <p:sp>
          <p:nvSpPr>
            <p:cNvPr id="353" name="CustomShape 9"/>
            <p:cNvSpPr/>
            <p:nvPr/>
          </p:nvSpPr>
          <p:spPr>
            <a:xfrm>
              <a:off x="956880" y="4219200"/>
              <a:ext cx="3052440" cy="1186920"/>
            </a:xfrm>
            <a:prstGeom prst="roundRect">
              <a:avLst>
                <a:gd name="adj" fmla="val 10000"/>
              </a:avLst>
            </a:prstGeom>
            <a:solidFill>
              <a:schemeClr val="lt1">
                <a:alpha val="90000"/>
                <a:hueOff val="0"/>
                <a:satOff val="0"/>
                <a:lumOff val="0"/>
                <a:alphaOff val="0"/>
              </a:schemeClr>
            </a:solidFill>
            <a:ln>
              <a:solidFill>
                <a:schemeClr val="accent4">
                  <a:hueOff val="0"/>
                  <a:satOff val="0"/>
                  <a:lumOff val="0"/>
                  <a:alphaOff val="0"/>
                </a:schemeClr>
              </a:solidFill>
            </a:ln>
          </p:spPr>
          <p:style>
            <a:lnRef idx="2"/>
            <a:fillRef idx="0"/>
            <a:effectRef idx="0"/>
            <a:fontRef idx="minor"/>
          </p:style>
          <p:txBody>
            <a:bodyPr lIns="80640" rIns="45720" tIns="65520" bIns="65160" anchor="ctr">
              <a:noAutofit/>
            </a:bodyPr>
            <a:p>
              <a:pPr algn="ctr">
                <a:lnSpc>
                  <a:spcPct val="90000"/>
                </a:lnSpc>
                <a:spcAft>
                  <a:spcPts val="839"/>
                </a:spcAft>
              </a:pPr>
              <a:r>
                <a:rPr b="1" lang="fi-FI" sz="2400" spc="-1" strike="noStrike">
                  <a:solidFill>
                    <a:srgbClr val="000000"/>
                  </a:solidFill>
                  <a:latin typeface="Calibri"/>
                </a:rPr>
                <a:t>Vastaavan summan apurahat                (Matching Grant)</a:t>
              </a:r>
              <a:endParaRPr b="0" lang="fi-FI" sz="2400" spc="-1" strike="noStrike">
                <a:latin typeface="Arial"/>
              </a:endParaRPr>
            </a:p>
          </p:txBody>
        </p:sp>
        <p:sp>
          <p:nvSpPr>
            <p:cNvPr id="354" name="CustomShape 10"/>
            <p:cNvSpPr/>
            <p:nvPr/>
          </p:nvSpPr>
          <p:spPr>
            <a:xfrm>
              <a:off x="3972960" y="1781640"/>
              <a:ext cx="1791000" cy="802440"/>
            </a:xfrm>
            <a:prstGeom prst="roundRect">
              <a:avLst>
                <a:gd name="adj" fmla="val 10000"/>
              </a:avLst>
            </a:prstGeom>
            <a:solidFill>
              <a:schemeClr val="accent3">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76680" rIns="53280" tIns="59040" bIns="59400" anchor="ctr">
              <a:noAutofit/>
            </a:bodyPr>
            <a:p>
              <a:pPr algn="ctr">
                <a:lnSpc>
                  <a:spcPct val="90000"/>
                </a:lnSpc>
                <a:spcAft>
                  <a:spcPts val="981"/>
                </a:spcAft>
              </a:pPr>
              <a:r>
                <a:rPr b="1" lang="fi-FI" sz="2800" spc="-1" strike="noStrike">
                  <a:solidFill>
                    <a:srgbClr val="ffffff"/>
                  </a:solidFill>
                  <a:latin typeface="Calibri"/>
                </a:rPr>
                <a:t>SightFirst</a:t>
              </a:r>
              <a:endParaRPr b="0" lang="fi-FI" sz="2800" spc="-1" strike="noStrike">
                <a:latin typeface="Arial"/>
              </a:endParaRPr>
            </a:p>
          </p:txBody>
        </p:sp>
        <p:sp>
          <p:nvSpPr>
            <p:cNvPr id="355" name="CustomShape 11"/>
            <p:cNvSpPr/>
            <p:nvPr/>
          </p:nvSpPr>
          <p:spPr>
            <a:xfrm>
              <a:off x="4152240" y="2584800"/>
              <a:ext cx="187560" cy="434520"/>
            </a:xfrm>
            <a:custGeom>
              <a:avLst/>
              <a:gdLst/>
              <a:ahLst/>
              <a:rect l="l" t="t" r="r" b="b"/>
              <a:pathLst>
                <a:path w="187765" h="435023">
                  <a:moveTo>
                    <a:pt x="0" y="0"/>
                  </a:moveTo>
                  <a:lnTo>
                    <a:pt x="0" y="435023"/>
                  </a:lnTo>
                  <a:lnTo>
                    <a:pt x="187765" y="435023"/>
                  </a:lnTo>
                </a:path>
              </a:pathLst>
            </a:custGeom>
            <a:noFill/>
            <a:ln>
              <a:solidFill>
                <a:schemeClr val="accent2">
                  <a:hueOff val="0"/>
                  <a:satOff val="0"/>
                  <a:lumOff val="0"/>
                  <a:alphaOff val="0"/>
                </a:schemeClr>
              </a:solidFill>
            </a:ln>
          </p:spPr>
          <p:style>
            <a:lnRef idx="2"/>
            <a:fillRef idx="0"/>
            <a:effectRef idx="0"/>
            <a:fontRef idx="minor"/>
          </p:style>
        </p:sp>
        <p:sp>
          <p:nvSpPr>
            <p:cNvPr id="356" name="CustomShape 12"/>
            <p:cNvSpPr/>
            <p:nvPr/>
          </p:nvSpPr>
          <p:spPr>
            <a:xfrm>
              <a:off x="4339800" y="2729880"/>
              <a:ext cx="1524600" cy="579600"/>
            </a:xfrm>
            <a:prstGeom prst="roundRect">
              <a:avLst>
                <a:gd name="adj" fmla="val 10000"/>
              </a:avLst>
            </a:prstGeom>
            <a:solidFill>
              <a:schemeClr val="lt1">
                <a:alpha val="90000"/>
                <a:hueOff val="0"/>
                <a:satOff val="0"/>
                <a:lumOff val="0"/>
                <a:alphaOff val="0"/>
              </a:schemeClr>
            </a:solidFill>
            <a:ln>
              <a:solidFill>
                <a:schemeClr val="accent5">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SightFirst</a:t>
              </a:r>
              <a:endParaRPr b="0" lang="fi-FI" sz="2400" spc="-1" strike="noStrike">
                <a:latin typeface="Arial"/>
              </a:endParaRPr>
            </a:p>
          </p:txBody>
        </p:sp>
        <p:sp>
          <p:nvSpPr>
            <p:cNvPr id="357" name="CustomShape 13"/>
            <p:cNvSpPr/>
            <p:nvPr/>
          </p:nvSpPr>
          <p:spPr>
            <a:xfrm>
              <a:off x="6054480" y="1781640"/>
              <a:ext cx="2588040" cy="791280"/>
            </a:xfrm>
            <a:prstGeom prst="roundRect">
              <a:avLst>
                <a:gd name="adj" fmla="val 10000"/>
              </a:avLst>
            </a:prstGeom>
            <a:solidFill>
              <a:schemeClr val="accent6"/>
            </a:solidFill>
            <a:ln>
              <a:solidFill>
                <a:schemeClr val="lt1">
                  <a:hueOff val="0"/>
                  <a:satOff val="0"/>
                  <a:lumOff val="0"/>
                  <a:alphaOff val="0"/>
                </a:schemeClr>
              </a:solidFill>
            </a:ln>
          </p:spPr>
          <p:style>
            <a:lnRef idx="2"/>
            <a:fillRef idx="0"/>
            <a:effectRef idx="0"/>
            <a:fontRef idx="minor"/>
          </p:style>
          <p:txBody>
            <a:bodyPr lIns="76320" rIns="53280" tIns="58680" bIns="59040" anchor="ctr">
              <a:noAutofit/>
            </a:bodyPr>
            <a:p>
              <a:pPr algn="ctr">
                <a:lnSpc>
                  <a:spcPct val="90000"/>
                </a:lnSpc>
                <a:spcAft>
                  <a:spcPts val="981"/>
                </a:spcAft>
              </a:pPr>
              <a:r>
                <a:rPr b="1" lang="fi-FI" sz="2800" spc="-1" strike="noStrike">
                  <a:solidFill>
                    <a:srgbClr val="ffffff"/>
                  </a:solidFill>
                  <a:latin typeface="Calibri"/>
                </a:rPr>
                <a:t>Katastrofiapu</a:t>
              </a:r>
              <a:endParaRPr b="0" lang="fi-FI" sz="2800" spc="-1" strike="noStrike">
                <a:latin typeface="Arial"/>
              </a:endParaRPr>
            </a:p>
          </p:txBody>
        </p:sp>
        <p:sp>
          <p:nvSpPr>
            <p:cNvPr id="358" name="CustomShape 14"/>
            <p:cNvSpPr/>
            <p:nvPr/>
          </p:nvSpPr>
          <p:spPr>
            <a:xfrm>
              <a:off x="6313320" y="2573280"/>
              <a:ext cx="258480" cy="434520"/>
            </a:xfrm>
            <a:custGeom>
              <a:avLst/>
              <a:gdLst/>
              <a:ahLst/>
              <a:rect l="l" t="t" r="r" b="b"/>
              <a:pathLst>
                <a:path w="258825" h="435023">
                  <a:moveTo>
                    <a:pt x="0" y="0"/>
                  </a:moveTo>
                  <a:lnTo>
                    <a:pt x="0" y="435023"/>
                  </a:lnTo>
                  <a:lnTo>
                    <a:pt x="258825" y="435023"/>
                  </a:lnTo>
                </a:path>
              </a:pathLst>
            </a:custGeom>
            <a:noFill/>
            <a:ln>
              <a:solidFill>
                <a:schemeClr val="accent2">
                  <a:hueOff val="0"/>
                  <a:satOff val="0"/>
                  <a:lumOff val="0"/>
                  <a:alphaOff val="0"/>
                </a:schemeClr>
              </a:solidFill>
            </a:ln>
          </p:spPr>
          <p:style>
            <a:lnRef idx="2"/>
            <a:fillRef idx="0"/>
            <a:effectRef idx="0"/>
            <a:fontRef idx="minor"/>
          </p:style>
        </p:sp>
        <p:sp>
          <p:nvSpPr>
            <p:cNvPr id="359" name="CustomShape 15"/>
            <p:cNvSpPr/>
            <p:nvPr/>
          </p:nvSpPr>
          <p:spPr>
            <a:xfrm>
              <a:off x="6572160" y="2718360"/>
              <a:ext cx="2565360" cy="579600"/>
            </a:xfrm>
            <a:prstGeom prst="roundRect">
              <a:avLst>
                <a:gd name="adj" fmla="val 10000"/>
              </a:avLst>
            </a:prstGeom>
            <a:solidFill>
              <a:schemeClr val="lt1">
                <a:alpha val="90000"/>
                <a:hueOff val="0"/>
                <a:satOff val="0"/>
                <a:lumOff val="0"/>
                <a:alphaOff val="0"/>
              </a:schemeClr>
            </a:solidFill>
            <a:ln>
              <a:solidFill>
                <a:schemeClr val="accent6">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Hätäapu</a:t>
              </a:r>
              <a:endParaRPr b="0" lang="fi-FI" sz="2400" spc="-1" strike="noStrike">
                <a:latin typeface="Arial"/>
              </a:endParaRPr>
            </a:p>
          </p:txBody>
        </p:sp>
        <p:sp>
          <p:nvSpPr>
            <p:cNvPr id="360" name="CustomShape 16"/>
            <p:cNvSpPr/>
            <p:nvPr/>
          </p:nvSpPr>
          <p:spPr>
            <a:xfrm>
              <a:off x="6313320" y="2573280"/>
              <a:ext cx="258480" cy="1159560"/>
            </a:xfrm>
            <a:custGeom>
              <a:avLst/>
              <a:gdLst/>
              <a:ahLst/>
              <a:rect l="l" t="t" r="r" b="b"/>
              <a:pathLst>
                <a:path w="258825" h="1160063">
                  <a:moveTo>
                    <a:pt x="0" y="0"/>
                  </a:moveTo>
                  <a:lnTo>
                    <a:pt x="0" y="1160063"/>
                  </a:lnTo>
                  <a:lnTo>
                    <a:pt x="258825" y="1160063"/>
                  </a:lnTo>
                </a:path>
              </a:pathLst>
            </a:custGeom>
            <a:noFill/>
            <a:ln>
              <a:solidFill>
                <a:schemeClr val="accent2">
                  <a:hueOff val="0"/>
                  <a:satOff val="0"/>
                  <a:lumOff val="0"/>
                  <a:alphaOff val="0"/>
                </a:schemeClr>
              </a:solidFill>
            </a:ln>
          </p:spPr>
          <p:style>
            <a:lnRef idx="2"/>
            <a:fillRef idx="0"/>
            <a:effectRef idx="0"/>
            <a:fontRef idx="minor"/>
          </p:style>
        </p:sp>
        <p:sp>
          <p:nvSpPr>
            <p:cNvPr id="361" name="CustomShape 17"/>
            <p:cNvSpPr/>
            <p:nvPr/>
          </p:nvSpPr>
          <p:spPr>
            <a:xfrm>
              <a:off x="6572160" y="3443400"/>
              <a:ext cx="2626200" cy="579600"/>
            </a:xfrm>
            <a:prstGeom prst="roundRect">
              <a:avLst>
                <a:gd name="adj" fmla="val 10000"/>
              </a:avLst>
            </a:prstGeom>
            <a:solidFill>
              <a:schemeClr val="lt1">
                <a:alpha val="90000"/>
                <a:hueOff val="0"/>
                <a:satOff val="0"/>
                <a:lumOff val="0"/>
                <a:alphaOff val="0"/>
              </a:schemeClr>
            </a:solidFill>
            <a:ln>
              <a:solidFill>
                <a:schemeClr val="accent2">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Katastrofivalmius</a:t>
              </a:r>
              <a:endParaRPr b="0" lang="fi-FI" sz="2400" spc="-1" strike="noStrike">
                <a:latin typeface="Arial"/>
              </a:endParaRPr>
            </a:p>
          </p:txBody>
        </p:sp>
        <p:sp>
          <p:nvSpPr>
            <p:cNvPr id="362" name="CustomShape 18"/>
            <p:cNvSpPr/>
            <p:nvPr/>
          </p:nvSpPr>
          <p:spPr>
            <a:xfrm>
              <a:off x="6313320" y="2573280"/>
              <a:ext cx="258480" cy="1884600"/>
            </a:xfrm>
            <a:custGeom>
              <a:avLst/>
              <a:gdLst/>
              <a:ahLst/>
              <a:rect l="l" t="t" r="r" b="b"/>
              <a:pathLst>
                <a:path w="258825" h="1885103">
                  <a:moveTo>
                    <a:pt x="0" y="0"/>
                  </a:moveTo>
                  <a:lnTo>
                    <a:pt x="0" y="1885103"/>
                  </a:lnTo>
                  <a:lnTo>
                    <a:pt x="258825" y="1885103"/>
                  </a:lnTo>
                </a:path>
              </a:pathLst>
            </a:custGeom>
            <a:noFill/>
            <a:ln>
              <a:solidFill>
                <a:schemeClr val="accent2">
                  <a:hueOff val="0"/>
                  <a:satOff val="0"/>
                  <a:lumOff val="0"/>
                  <a:alphaOff val="0"/>
                </a:schemeClr>
              </a:solidFill>
            </a:ln>
          </p:spPr>
          <p:style>
            <a:lnRef idx="2"/>
            <a:fillRef idx="0"/>
            <a:effectRef idx="0"/>
            <a:fontRef idx="minor"/>
          </p:style>
        </p:sp>
        <p:sp>
          <p:nvSpPr>
            <p:cNvPr id="363" name="CustomShape 19"/>
            <p:cNvSpPr/>
            <p:nvPr/>
          </p:nvSpPr>
          <p:spPr>
            <a:xfrm>
              <a:off x="6572160" y="4168440"/>
              <a:ext cx="2607120" cy="579600"/>
            </a:xfrm>
            <a:prstGeom prst="roundRect">
              <a:avLst>
                <a:gd name="adj" fmla="val 10000"/>
              </a:avLst>
            </a:prstGeom>
            <a:solidFill>
              <a:schemeClr val="lt1">
                <a:alpha val="90000"/>
                <a:hueOff val="0"/>
                <a:satOff val="0"/>
                <a:lumOff val="0"/>
                <a:alphaOff val="0"/>
              </a:schemeClr>
            </a:solidFill>
            <a:ln>
              <a:solidFill>
                <a:schemeClr val="accent3">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Jälleenrakennus</a:t>
              </a:r>
              <a:endParaRPr b="0" lang="fi-FI" sz="2400" spc="-1" strike="noStrike">
                <a:latin typeface="Arial"/>
              </a:endParaRPr>
            </a:p>
          </p:txBody>
        </p:sp>
        <p:sp>
          <p:nvSpPr>
            <p:cNvPr id="364" name="CustomShape 20"/>
            <p:cNvSpPr/>
            <p:nvPr/>
          </p:nvSpPr>
          <p:spPr>
            <a:xfrm>
              <a:off x="6313320" y="2573280"/>
              <a:ext cx="258480" cy="2609640"/>
            </a:xfrm>
            <a:custGeom>
              <a:avLst/>
              <a:gdLst/>
              <a:ahLst/>
              <a:rect l="l" t="t" r="r" b="b"/>
              <a:pathLst>
                <a:path w="258825" h="2610143">
                  <a:moveTo>
                    <a:pt x="0" y="0"/>
                  </a:moveTo>
                  <a:lnTo>
                    <a:pt x="0" y="2610143"/>
                  </a:lnTo>
                  <a:lnTo>
                    <a:pt x="258825" y="2610143"/>
                  </a:lnTo>
                </a:path>
              </a:pathLst>
            </a:custGeom>
            <a:noFill/>
            <a:ln>
              <a:solidFill>
                <a:schemeClr val="accent2">
                  <a:hueOff val="0"/>
                  <a:satOff val="0"/>
                  <a:lumOff val="0"/>
                  <a:alphaOff val="0"/>
                </a:schemeClr>
              </a:solidFill>
            </a:ln>
          </p:spPr>
          <p:style>
            <a:lnRef idx="2"/>
            <a:fillRef idx="0"/>
            <a:effectRef idx="0"/>
            <a:fontRef idx="minor"/>
          </p:style>
        </p:sp>
        <p:sp>
          <p:nvSpPr>
            <p:cNvPr id="365" name="CustomShape 21"/>
            <p:cNvSpPr/>
            <p:nvPr/>
          </p:nvSpPr>
          <p:spPr>
            <a:xfrm>
              <a:off x="6572160" y="4893480"/>
              <a:ext cx="2563920" cy="579600"/>
            </a:xfrm>
            <a:prstGeom prst="roundRect">
              <a:avLst>
                <a:gd name="adj" fmla="val 10000"/>
              </a:avLst>
            </a:prstGeom>
            <a:solidFill>
              <a:schemeClr val="lt1">
                <a:alpha val="90000"/>
                <a:hueOff val="0"/>
                <a:satOff val="0"/>
                <a:lumOff val="0"/>
                <a:alphaOff val="0"/>
              </a:schemeClr>
            </a:solidFill>
            <a:ln>
              <a:solidFill>
                <a:schemeClr val="accent4">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Suurkatastrofi</a:t>
              </a:r>
              <a:endParaRPr b="0" lang="fi-FI" sz="2400" spc="-1" strike="noStrike">
                <a:latin typeface="Arial"/>
              </a:endParaRPr>
            </a:p>
          </p:txBody>
        </p:sp>
        <p:sp>
          <p:nvSpPr>
            <p:cNvPr id="366" name="CustomShape 22"/>
            <p:cNvSpPr/>
            <p:nvPr/>
          </p:nvSpPr>
          <p:spPr>
            <a:xfrm>
              <a:off x="6313320" y="2573280"/>
              <a:ext cx="217080" cy="3559320"/>
            </a:xfrm>
            <a:custGeom>
              <a:avLst/>
              <a:gdLst/>
              <a:ahLst/>
              <a:rect l="l" t="t" r="r" b="b"/>
              <a:pathLst>
                <a:path w="217424" h="3559687">
                  <a:moveTo>
                    <a:pt x="0" y="0"/>
                  </a:moveTo>
                  <a:lnTo>
                    <a:pt x="0" y="3559687"/>
                  </a:lnTo>
                  <a:lnTo>
                    <a:pt x="217424" y="3559687"/>
                  </a:lnTo>
                </a:path>
              </a:pathLst>
            </a:custGeom>
            <a:noFill/>
            <a:ln>
              <a:solidFill>
                <a:schemeClr val="accent2">
                  <a:hueOff val="0"/>
                  <a:satOff val="0"/>
                  <a:lumOff val="0"/>
                  <a:alphaOff val="0"/>
                </a:schemeClr>
              </a:solidFill>
            </a:ln>
          </p:spPr>
          <p:style>
            <a:lnRef idx="2"/>
            <a:fillRef idx="0"/>
            <a:effectRef idx="0"/>
            <a:fontRef idx="minor"/>
          </p:style>
        </p:sp>
        <p:sp>
          <p:nvSpPr>
            <p:cNvPr id="367" name="CustomShape 23"/>
            <p:cNvSpPr/>
            <p:nvPr/>
          </p:nvSpPr>
          <p:spPr>
            <a:xfrm>
              <a:off x="6530760" y="5693400"/>
              <a:ext cx="2994480" cy="878760"/>
            </a:xfrm>
            <a:prstGeom prst="roundRect">
              <a:avLst>
                <a:gd name="adj" fmla="val 10000"/>
              </a:avLst>
            </a:prstGeom>
            <a:solidFill>
              <a:schemeClr val="lt1">
                <a:alpha val="90000"/>
                <a:hueOff val="0"/>
                <a:satOff val="0"/>
                <a:lumOff val="0"/>
                <a:alphaOff val="0"/>
              </a:schemeClr>
            </a:solidFill>
            <a:ln>
              <a:solidFill>
                <a:schemeClr val="accent5">
                  <a:hueOff val="0"/>
                  <a:satOff val="0"/>
                  <a:lumOff val="0"/>
                  <a:alphaOff val="0"/>
                </a:schemeClr>
              </a:solidFill>
            </a:ln>
          </p:spPr>
          <p:style>
            <a:lnRef idx="2"/>
            <a:fillRef idx="0"/>
            <a:effectRef idx="0"/>
            <a:fontRef idx="minor"/>
          </p:style>
          <p:txBody>
            <a:bodyPr lIns="71640" rIns="45720" tIns="56520" bIns="56160" anchor="ctr">
              <a:noAutofit/>
            </a:bodyPr>
            <a:p>
              <a:pPr algn="ctr">
                <a:lnSpc>
                  <a:spcPct val="90000"/>
                </a:lnSpc>
                <a:spcAft>
                  <a:spcPts val="839"/>
                </a:spcAft>
              </a:pPr>
              <a:r>
                <a:rPr b="1" lang="fi-FI" sz="2400" spc="-1" strike="noStrike">
                  <a:solidFill>
                    <a:srgbClr val="000000"/>
                  </a:solidFill>
                  <a:latin typeface="Calibri"/>
                </a:rPr>
                <a:t>Vastaavan summan apurahat</a:t>
              </a:r>
              <a:endParaRPr b="0" lang="fi-FI" sz="2400" spc="-1" strike="noStrike">
                <a:latin typeface="Arial"/>
              </a:endParaRPr>
            </a:p>
          </p:txBody>
        </p:sp>
        <p:sp>
          <p:nvSpPr>
            <p:cNvPr id="368" name="CustomShape 24"/>
            <p:cNvSpPr/>
            <p:nvPr/>
          </p:nvSpPr>
          <p:spPr>
            <a:xfrm>
              <a:off x="8932680" y="1781640"/>
              <a:ext cx="2960280" cy="739800"/>
            </a:xfrm>
            <a:prstGeom prst="roundRect">
              <a:avLst>
                <a:gd name="adj" fmla="val 10000"/>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74880" rIns="53280" tIns="57240" bIns="57240" anchor="ctr">
              <a:noAutofit/>
            </a:bodyPr>
            <a:p>
              <a:pPr algn="ctr">
                <a:lnSpc>
                  <a:spcPct val="90000"/>
                </a:lnSpc>
                <a:spcAft>
                  <a:spcPts val="981"/>
                </a:spcAft>
              </a:pPr>
              <a:r>
                <a:rPr b="1" lang="fi-FI" sz="2800" spc="-1" strike="noStrike">
                  <a:solidFill>
                    <a:srgbClr val="ffffff"/>
                  </a:solidFill>
                  <a:latin typeface="Calibri"/>
                </a:rPr>
                <a:t>Uudet apurahat</a:t>
              </a:r>
              <a:endParaRPr b="0" lang="fi-FI" sz="2800" spc="-1" strike="noStrike">
                <a:latin typeface="Arial"/>
              </a:endParaRPr>
            </a:p>
          </p:txBody>
        </p:sp>
        <p:sp>
          <p:nvSpPr>
            <p:cNvPr id="369" name="CustomShape 25"/>
            <p:cNvSpPr/>
            <p:nvPr/>
          </p:nvSpPr>
          <p:spPr>
            <a:xfrm>
              <a:off x="9228960" y="2521800"/>
              <a:ext cx="362160" cy="465480"/>
            </a:xfrm>
            <a:custGeom>
              <a:avLst/>
              <a:gdLst/>
              <a:ahLst/>
              <a:rect l="l" t="t" r="r" b="b"/>
              <a:pathLst>
                <a:path w="362506" h="465800">
                  <a:moveTo>
                    <a:pt x="0" y="0"/>
                  </a:moveTo>
                  <a:lnTo>
                    <a:pt x="0" y="465800"/>
                  </a:lnTo>
                  <a:lnTo>
                    <a:pt x="362506" y="465800"/>
                  </a:lnTo>
                </a:path>
              </a:pathLst>
            </a:custGeom>
            <a:noFill/>
            <a:ln>
              <a:solidFill>
                <a:schemeClr val="accent2">
                  <a:hueOff val="0"/>
                  <a:satOff val="0"/>
                  <a:lumOff val="0"/>
                  <a:alphaOff val="0"/>
                </a:schemeClr>
              </a:solidFill>
            </a:ln>
          </p:spPr>
          <p:style>
            <a:lnRef idx="2"/>
            <a:fillRef idx="0"/>
            <a:effectRef idx="0"/>
            <a:fontRef idx="minor"/>
          </p:style>
        </p:sp>
        <p:sp>
          <p:nvSpPr>
            <p:cNvPr id="370" name="CustomShape 26"/>
            <p:cNvSpPr/>
            <p:nvPr/>
          </p:nvSpPr>
          <p:spPr>
            <a:xfrm>
              <a:off x="9591480" y="2697480"/>
              <a:ext cx="2243880" cy="579600"/>
            </a:xfrm>
            <a:prstGeom prst="roundRect">
              <a:avLst>
                <a:gd name="adj" fmla="val 10000"/>
              </a:avLst>
            </a:prstGeom>
            <a:solidFill>
              <a:schemeClr val="lt1">
                <a:alpha val="90000"/>
                <a:hueOff val="0"/>
                <a:satOff val="0"/>
                <a:lumOff val="0"/>
                <a:alphaOff val="0"/>
              </a:schemeClr>
            </a:solidFill>
            <a:ln>
              <a:solidFill>
                <a:schemeClr val="accent6">
                  <a:hueOff val="0"/>
                  <a:satOff val="0"/>
                  <a:lumOff val="0"/>
                  <a:alphaOff val="0"/>
                </a:schemeClr>
              </a:solidFill>
            </a:ln>
          </p:spPr>
          <p:style>
            <a:lnRef idx="2"/>
            <a:fillRef idx="0"/>
            <a:effectRef idx="0"/>
            <a:fontRef idx="minor"/>
          </p:style>
          <p:txBody>
            <a:bodyPr lIns="62640" rIns="45720" tIns="47520" bIns="47520" anchor="ctr">
              <a:noAutofit/>
            </a:bodyPr>
            <a:p>
              <a:pPr algn="ctr">
                <a:lnSpc>
                  <a:spcPct val="90000"/>
                </a:lnSpc>
                <a:spcAft>
                  <a:spcPts val="839"/>
                </a:spcAft>
              </a:pPr>
              <a:r>
                <a:rPr b="1" lang="fi-FI" sz="2400" spc="-1" strike="noStrike">
                  <a:solidFill>
                    <a:srgbClr val="000000"/>
                  </a:solidFill>
                  <a:latin typeface="Calibri"/>
                </a:rPr>
                <a:t>Leo apurahat</a:t>
              </a:r>
              <a:endParaRPr b="0" lang="fi-FI" sz="2400" spc="-1" strike="noStrike">
                <a:latin typeface="Arial"/>
              </a:endParaRPr>
            </a:p>
          </p:txBody>
        </p:sp>
        <p:sp>
          <p:nvSpPr>
            <p:cNvPr id="371" name="CustomShape 27"/>
            <p:cNvSpPr/>
            <p:nvPr/>
          </p:nvSpPr>
          <p:spPr>
            <a:xfrm>
              <a:off x="9228960" y="2521800"/>
              <a:ext cx="295560" cy="1771920"/>
            </a:xfrm>
            <a:custGeom>
              <a:avLst/>
              <a:gdLst/>
              <a:ahLst/>
              <a:rect l="l" t="t" r="r" b="b"/>
              <a:pathLst>
                <a:path w="296057" h="1772383">
                  <a:moveTo>
                    <a:pt x="0" y="0"/>
                  </a:moveTo>
                  <a:lnTo>
                    <a:pt x="0" y="1772383"/>
                  </a:lnTo>
                  <a:lnTo>
                    <a:pt x="296057" y="1772383"/>
                  </a:lnTo>
                </a:path>
              </a:pathLst>
            </a:custGeom>
            <a:noFill/>
            <a:ln>
              <a:solidFill>
                <a:schemeClr val="accent2">
                  <a:hueOff val="0"/>
                  <a:satOff val="0"/>
                  <a:lumOff val="0"/>
                  <a:alphaOff val="0"/>
                </a:schemeClr>
              </a:solidFill>
            </a:ln>
          </p:spPr>
          <p:style>
            <a:lnRef idx="2"/>
            <a:fillRef idx="0"/>
            <a:effectRef idx="0"/>
            <a:fontRef idx="minor"/>
          </p:style>
        </p:sp>
        <p:sp>
          <p:nvSpPr>
            <p:cNvPr id="372" name="CustomShape 28"/>
            <p:cNvSpPr/>
            <p:nvPr/>
          </p:nvSpPr>
          <p:spPr>
            <a:xfrm>
              <a:off x="9524880" y="3391920"/>
              <a:ext cx="2391480" cy="1804320"/>
            </a:xfrm>
            <a:prstGeom prst="roundRect">
              <a:avLst>
                <a:gd name="adj" fmla="val 10000"/>
              </a:avLst>
            </a:prstGeom>
            <a:solidFill>
              <a:schemeClr val="lt1">
                <a:alpha val="90000"/>
                <a:hueOff val="0"/>
                <a:satOff val="0"/>
                <a:lumOff val="0"/>
                <a:alphaOff val="0"/>
              </a:schemeClr>
            </a:solidFill>
            <a:ln>
              <a:solidFill>
                <a:schemeClr val="accent2">
                  <a:hueOff val="0"/>
                  <a:satOff val="0"/>
                  <a:lumOff val="0"/>
                  <a:alphaOff val="0"/>
                </a:schemeClr>
              </a:solidFill>
            </a:ln>
          </p:spPr>
          <p:style>
            <a:lnRef idx="2"/>
            <a:fillRef idx="0"/>
            <a:effectRef idx="0"/>
            <a:fontRef idx="minor"/>
          </p:style>
          <p:txBody>
            <a:bodyPr lIns="98640" rIns="45720" tIns="83520" bIns="83520" anchor="ctr">
              <a:noAutofit/>
            </a:bodyPr>
            <a:p>
              <a:pPr algn="ctr">
                <a:lnSpc>
                  <a:spcPct val="90000"/>
                </a:lnSpc>
                <a:spcAft>
                  <a:spcPts val="839"/>
                </a:spcAft>
              </a:pPr>
              <a:r>
                <a:rPr b="1" lang="fi-FI" sz="2400" spc="-1" strike="noStrike">
                  <a:solidFill>
                    <a:srgbClr val="000000"/>
                  </a:solidFill>
                  <a:latin typeface="Calibri"/>
                </a:rPr>
                <a:t>Piirin/klubin Paikkakunnan kehittämisraha =15% palautus</a:t>
              </a:r>
              <a:endParaRPr b="0" lang="fi-FI" sz="2400" spc="-1" strike="noStrike">
                <a:latin typeface="Arial"/>
              </a:endParaRPr>
            </a:p>
            <a:p>
              <a:pPr algn="ctr">
                <a:lnSpc>
                  <a:spcPct val="90000"/>
                </a:lnSpc>
                <a:spcAft>
                  <a:spcPts val="839"/>
                </a:spcAft>
              </a:pPr>
              <a:r>
                <a:rPr b="1" lang="fi-FI" sz="2400" spc="-1" strike="noStrike">
                  <a:solidFill>
                    <a:srgbClr val="000000"/>
                  </a:solidFill>
                  <a:latin typeface="Calibri"/>
                </a:rPr>
                <a:t>C, D, E, M, N saa</a:t>
              </a:r>
              <a:endParaRPr b="0" lang="fi-FI" sz="2400" spc="-1" strike="noStrike">
                <a:latin typeface="Arial"/>
              </a:endParaRPr>
            </a:p>
          </p:txBody>
        </p:sp>
      </p:grpSp>
      <p:grpSp>
        <p:nvGrpSpPr>
          <p:cNvPr id="373" name="Group 29"/>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800" spc="-1" strike="noStrike">
                <a:solidFill>
                  <a:srgbClr val="ffffff"/>
                </a:solidFill>
                <a:latin typeface="Arial"/>
              </a:rPr>
              <a:t>LCIF-säätiö: Ensimmäiset 50vuotta</a:t>
            </a:r>
            <a:endParaRPr b="0" lang="en-US" sz="4800" spc="-1" strike="noStrike">
              <a:solidFill>
                <a:srgbClr val="000000"/>
              </a:solidFill>
              <a:latin typeface="Calibri"/>
            </a:endParaRPr>
          </a:p>
        </p:txBody>
      </p:sp>
      <p:sp>
        <p:nvSpPr>
          <p:cNvPr id="190" name="CustomShape 2"/>
          <p:cNvSpPr/>
          <p:nvPr/>
        </p:nvSpPr>
        <p:spPr>
          <a:xfrm>
            <a:off x="409680" y="1362960"/>
            <a:ext cx="11782080" cy="539352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1" lang="fi-FI" sz="2800" spc="-1" strike="noStrike">
                <a:solidFill>
                  <a:srgbClr val="000000"/>
                </a:solidFill>
                <a:latin typeface="Calibri"/>
              </a:rPr>
              <a:t>FINANCIAL TIMES 2007: Maailman paras kansalaisjärjestö yhteistyöhön</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CHARITY NAVIGATOR: Neljä tähteä jo 7 kertaa peräkkäin</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75% VARAINKERÄYKSESTÄ Melvin Jones ohjelmasta</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SightFirst ja SightFirst II: Maailmanlaajuiset kampanjat 400 milj. USD</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Apurahoja: Näkö, Lions Quest, Diabetes, Disaster, ym</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Omia projekteja:  Jokisokeus, Trakooma, Tuhkarokko,  Special Olympics</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Yhteistyökumppaneita: Bill &amp; Melinda Gates, Carter Center, Gavi-yhtymä, WHO, UNICEF, CDS, US Red Cross, Johnson &amp; Johnson</a:t>
            </a:r>
            <a:endParaRPr b="0" lang="fi-FI" sz="2800" spc="-1" strike="noStrike">
              <a:latin typeface="Arial"/>
            </a:endParaRPr>
          </a:p>
          <a:p>
            <a:pPr>
              <a:lnSpc>
                <a:spcPct val="100000"/>
              </a:lnSpc>
              <a:spcAft>
                <a:spcPts val="601"/>
              </a:spcAft>
            </a:pPr>
            <a:r>
              <a:rPr b="1" lang="fi-FI" sz="2800" spc="-1" strike="noStrike">
                <a:solidFill>
                  <a:srgbClr val="000000"/>
                </a:solidFill>
                <a:latin typeface="Calibri"/>
              </a:rPr>
              <a:t>Humanitarian Award (250.000 USD) : Danny Kaye 1973, Mother Teresa 1986, Wangari Maathai 2010, Save the Children 2015, Medecins sans frontieres 2016</a:t>
            </a:r>
            <a:r>
              <a:rPr b="0" lang="fi-FI" sz="2400" spc="-1" strike="noStrike">
                <a:solidFill>
                  <a:srgbClr val="000000"/>
                </a:solidFill>
                <a:latin typeface="Calibri"/>
              </a:rPr>
              <a:t> </a:t>
            </a:r>
            <a:endParaRPr b="0" lang="fi-FI" sz="2400" spc="-1" strike="noStrike">
              <a:latin typeface="Arial"/>
            </a:endParaRPr>
          </a:p>
          <a:p>
            <a:pPr>
              <a:lnSpc>
                <a:spcPct val="100000"/>
              </a:lnSpc>
              <a:spcAft>
                <a:spcPts val="601"/>
              </a:spcAft>
            </a:pPr>
            <a:r>
              <a:rPr b="1" lang="fi-FI" sz="2800" spc="-1" strike="noStrike">
                <a:solidFill>
                  <a:srgbClr val="000000"/>
                </a:solidFill>
                <a:latin typeface="Calibri"/>
              </a:rPr>
              <a:t>Yhteensä Miljardi dollaria tähän mennessä!</a:t>
            </a:r>
            <a:endParaRPr b="0" lang="fi-FI" sz="2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LCIF: Apurahoista</a:t>
            </a:r>
            <a:endParaRPr b="0" lang="en-US" sz="4400" spc="-1" strike="noStrike">
              <a:solidFill>
                <a:srgbClr val="000000"/>
              </a:solidFill>
              <a:latin typeface="Calibri"/>
            </a:endParaRPr>
          </a:p>
        </p:txBody>
      </p:sp>
      <p:sp>
        <p:nvSpPr>
          <p:cNvPr id="375" name="TextShape 2"/>
          <p:cNvSpPr txBox="1"/>
          <p:nvPr/>
        </p:nvSpPr>
        <p:spPr>
          <a:xfrm>
            <a:off x="1147320" y="1532880"/>
            <a:ext cx="9684000" cy="400968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2400" spc="-1" strike="noStrike">
                <a:solidFill>
                  <a:srgbClr val="000000"/>
                </a:solidFill>
                <a:latin typeface="Arial"/>
              </a:rPr>
              <a:t>APURAHOJEN YLEISET KRITEERIT:</a:t>
            </a:r>
            <a:endParaRPr b="0" lang="en-US" sz="2400" spc="-1" strike="noStrike">
              <a:solidFill>
                <a:srgbClr val="595959"/>
              </a:solidFill>
              <a:latin typeface="Arial"/>
            </a:endParaRPr>
          </a:p>
        </p:txBody>
      </p:sp>
      <p:grpSp>
        <p:nvGrpSpPr>
          <p:cNvPr id="376" name="Group 3"/>
          <p:cNvGrpSpPr/>
          <p:nvPr/>
        </p:nvGrpSpPr>
        <p:grpSpPr>
          <a:xfrm>
            <a:off x="-4747320" y="1187640"/>
            <a:ext cx="16498080" cy="5997960"/>
            <a:chOff x="-4747320" y="1187640"/>
            <a:chExt cx="16498080" cy="5997960"/>
          </a:xfrm>
        </p:grpSpPr>
        <p:sp>
          <p:nvSpPr>
            <p:cNvPr id="377" name="CustomShape 4"/>
            <p:cNvSpPr/>
            <p:nvPr/>
          </p:nvSpPr>
          <p:spPr>
            <a:xfrm>
              <a:off x="-4747320" y="1187640"/>
              <a:ext cx="5997960" cy="5997960"/>
            </a:xfrm>
            <a:prstGeom prst="blockArc">
              <a:avLst>
                <a:gd name="adj1" fmla="val 18900000"/>
                <a:gd name="adj2" fmla="val 2700000"/>
                <a:gd name="adj3" fmla="val 360"/>
              </a:avLst>
            </a:prstGeom>
            <a:noFill/>
            <a:ln>
              <a:solidFill>
                <a:schemeClr val="accent2">
                  <a:hueOff val="0"/>
                  <a:satOff val="0"/>
                  <a:lumOff val="0"/>
                  <a:alphaOff val="0"/>
                </a:schemeClr>
              </a:solidFill>
            </a:ln>
          </p:spPr>
          <p:style>
            <a:lnRef idx="2"/>
            <a:fillRef idx="0"/>
            <a:effectRef idx="0"/>
            <a:fontRef idx="minor"/>
          </p:style>
        </p:sp>
        <p:sp>
          <p:nvSpPr>
            <p:cNvPr id="378" name="CustomShape 5"/>
            <p:cNvSpPr/>
            <p:nvPr/>
          </p:nvSpPr>
          <p:spPr>
            <a:xfrm>
              <a:off x="710280" y="2237760"/>
              <a:ext cx="11040480" cy="556560"/>
            </a:xfrm>
            <a:prstGeom prst="rect">
              <a:avLst/>
            </a:prstGeom>
            <a:solidFill>
              <a:schemeClr val="accent2">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442080" rIns="71280" tIns="71280" bIns="71280" anchor="ctr">
              <a:noAutofit/>
            </a:bodyPr>
            <a:p>
              <a:pPr>
                <a:lnSpc>
                  <a:spcPct val="90000"/>
                </a:lnSpc>
                <a:spcAft>
                  <a:spcPts val="981"/>
                </a:spcAft>
              </a:pPr>
              <a:r>
                <a:rPr b="1" lang="fi-FI" sz="2800" spc="-1" strike="noStrike">
                  <a:solidFill>
                    <a:srgbClr val="ffffff"/>
                  </a:solidFill>
                  <a:latin typeface="Calibri"/>
                </a:rPr>
                <a:t>Konsultoi jo suunnitteluvaiheessa LCIF piirivastaavaa</a:t>
              </a:r>
              <a:endParaRPr b="0" lang="fi-FI" sz="2800" spc="-1" strike="noStrike">
                <a:latin typeface="Arial"/>
              </a:endParaRPr>
            </a:p>
          </p:txBody>
        </p:sp>
        <p:sp>
          <p:nvSpPr>
            <p:cNvPr id="379" name="CustomShape 6"/>
            <p:cNvSpPr/>
            <p:nvPr/>
          </p:nvSpPr>
          <p:spPr>
            <a:xfrm>
              <a:off x="362160" y="2168280"/>
              <a:ext cx="695880" cy="695880"/>
            </a:xfrm>
            <a:prstGeom prst="ellipse">
              <a:avLst/>
            </a:prstGeom>
            <a:solidFill>
              <a:schemeClr val="lt1">
                <a:hueOff val="0"/>
                <a:satOff val="0"/>
                <a:lumOff val="0"/>
                <a:alphaOff val="0"/>
              </a:schemeClr>
            </a:solidFill>
            <a:ln>
              <a:solidFill>
                <a:schemeClr val="accent2">
                  <a:hueOff val="0"/>
                  <a:satOff val="0"/>
                  <a:lumOff val="0"/>
                  <a:alphaOff val="0"/>
                </a:schemeClr>
              </a:solidFill>
            </a:ln>
          </p:spPr>
          <p:style>
            <a:lnRef idx="2"/>
            <a:fillRef idx="0"/>
            <a:effectRef idx="0"/>
            <a:fontRef idx="minor"/>
          </p:style>
        </p:sp>
        <p:sp>
          <p:nvSpPr>
            <p:cNvPr id="380" name="CustomShape 7"/>
            <p:cNvSpPr/>
            <p:nvPr/>
          </p:nvSpPr>
          <p:spPr>
            <a:xfrm>
              <a:off x="1109520" y="2930400"/>
              <a:ext cx="10641240" cy="841680"/>
            </a:xfrm>
            <a:prstGeom prst="rect">
              <a:avLst/>
            </a:prstGeom>
            <a:solidFill>
              <a:schemeClr val="accent3">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442080" rIns="71280" tIns="71280" bIns="71280" anchor="ctr">
              <a:noAutofit/>
            </a:bodyPr>
            <a:p>
              <a:pPr>
                <a:lnSpc>
                  <a:spcPct val="90000"/>
                </a:lnSpc>
                <a:spcAft>
                  <a:spcPts val="981"/>
                </a:spcAft>
              </a:pPr>
              <a:r>
                <a:rPr b="1" lang="fi-FI" sz="2800" spc="-1" strike="noStrike">
                  <a:solidFill>
                    <a:srgbClr val="ffffff"/>
                  </a:solidFill>
                  <a:latin typeface="Calibri"/>
                </a:rPr>
                <a:t>Vastaako hanke kriittiseen tarpeeseen, palveleeko laajaa väestöä, onko kustannustehokas, ylittääkö paikalliset voimavarat?</a:t>
              </a:r>
              <a:endParaRPr b="0" lang="fi-FI" sz="2800" spc="-1" strike="noStrike">
                <a:latin typeface="Arial"/>
              </a:endParaRPr>
            </a:p>
          </p:txBody>
        </p:sp>
        <p:sp>
          <p:nvSpPr>
            <p:cNvPr id="381" name="CustomShape 8"/>
            <p:cNvSpPr/>
            <p:nvPr/>
          </p:nvSpPr>
          <p:spPr>
            <a:xfrm>
              <a:off x="761400" y="3003480"/>
              <a:ext cx="695880" cy="695880"/>
            </a:xfrm>
            <a:prstGeom prst="ellipse">
              <a:avLst/>
            </a:prstGeom>
            <a:solidFill>
              <a:schemeClr val="lt1">
                <a:hueOff val="0"/>
                <a:satOff val="0"/>
                <a:lumOff val="0"/>
                <a:alphaOff val="0"/>
              </a:schemeClr>
            </a:solidFill>
            <a:ln>
              <a:solidFill>
                <a:schemeClr val="accent3">
                  <a:hueOff val="0"/>
                  <a:satOff val="0"/>
                  <a:lumOff val="0"/>
                  <a:alphaOff val="0"/>
                </a:schemeClr>
              </a:solidFill>
            </a:ln>
          </p:spPr>
          <p:style>
            <a:lnRef idx="2"/>
            <a:fillRef idx="0"/>
            <a:effectRef idx="0"/>
            <a:fontRef idx="minor"/>
          </p:style>
        </p:sp>
        <p:sp>
          <p:nvSpPr>
            <p:cNvPr id="382" name="CustomShape 9"/>
            <p:cNvSpPr/>
            <p:nvPr/>
          </p:nvSpPr>
          <p:spPr>
            <a:xfrm>
              <a:off x="1231920" y="3908520"/>
              <a:ext cx="10518840" cy="556560"/>
            </a:xfrm>
            <a:prstGeom prst="rect">
              <a:avLst/>
            </a:prstGeom>
            <a:solidFill>
              <a:schemeClr val="accent5"/>
            </a:solidFill>
            <a:ln>
              <a:solidFill>
                <a:schemeClr val="lt1">
                  <a:hueOff val="0"/>
                  <a:satOff val="0"/>
                  <a:lumOff val="0"/>
                  <a:alphaOff val="0"/>
                </a:schemeClr>
              </a:solidFill>
            </a:ln>
          </p:spPr>
          <p:style>
            <a:lnRef idx="2"/>
            <a:fillRef idx="0"/>
            <a:effectRef idx="0"/>
            <a:fontRef idx="minor"/>
          </p:style>
          <p:txBody>
            <a:bodyPr lIns="442080" rIns="71280" tIns="71280" bIns="71280" anchor="ctr">
              <a:noAutofit/>
            </a:bodyPr>
            <a:p>
              <a:pPr>
                <a:lnSpc>
                  <a:spcPct val="90000"/>
                </a:lnSpc>
                <a:spcAft>
                  <a:spcPts val="981"/>
                </a:spcAft>
              </a:pPr>
              <a:r>
                <a:rPr b="1" lang="fi-FI" sz="2800" spc="-1" strike="noStrike">
                  <a:solidFill>
                    <a:srgbClr val="ffffff"/>
                  </a:solidFill>
                  <a:latin typeface="Calibri"/>
                </a:rPr>
                <a:t>Omarahoitusosuus klubeilta, muilta järjestöiltä</a:t>
              </a:r>
              <a:endParaRPr b="0" lang="fi-FI" sz="2800" spc="-1" strike="noStrike">
                <a:latin typeface="Arial"/>
              </a:endParaRPr>
            </a:p>
          </p:txBody>
        </p:sp>
        <p:sp>
          <p:nvSpPr>
            <p:cNvPr id="383" name="CustomShape 10"/>
            <p:cNvSpPr/>
            <p:nvPr/>
          </p:nvSpPr>
          <p:spPr>
            <a:xfrm>
              <a:off x="883800" y="3838680"/>
              <a:ext cx="695880" cy="695880"/>
            </a:xfrm>
            <a:prstGeom prst="ellipse">
              <a:avLst/>
            </a:prstGeom>
            <a:solidFill>
              <a:schemeClr val="lt1">
                <a:hueOff val="0"/>
                <a:satOff val="0"/>
                <a:lumOff val="0"/>
                <a:alphaOff val="0"/>
              </a:schemeClr>
            </a:solidFill>
            <a:ln>
              <a:solidFill>
                <a:schemeClr val="accent5"/>
              </a:solidFill>
            </a:ln>
          </p:spPr>
          <p:style>
            <a:lnRef idx="2"/>
            <a:fillRef idx="0"/>
            <a:effectRef idx="0"/>
            <a:fontRef idx="minor"/>
          </p:style>
        </p:sp>
        <p:sp>
          <p:nvSpPr>
            <p:cNvPr id="384" name="CustomShape 11"/>
            <p:cNvSpPr/>
            <p:nvPr/>
          </p:nvSpPr>
          <p:spPr>
            <a:xfrm>
              <a:off x="1109520" y="4743720"/>
              <a:ext cx="10641240" cy="556560"/>
            </a:xfrm>
            <a:prstGeom prst="rect">
              <a:avLst/>
            </a:prstGeom>
            <a:solidFill>
              <a:schemeClr val="accent6"/>
            </a:solidFill>
            <a:ln>
              <a:solidFill>
                <a:schemeClr val="lt1">
                  <a:hueOff val="0"/>
                  <a:satOff val="0"/>
                  <a:lumOff val="0"/>
                  <a:alphaOff val="0"/>
                </a:schemeClr>
              </a:solidFill>
            </a:ln>
          </p:spPr>
          <p:style>
            <a:lnRef idx="2"/>
            <a:fillRef idx="0"/>
            <a:effectRef idx="0"/>
            <a:fontRef idx="minor"/>
          </p:style>
          <p:txBody>
            <a:bodyPr lIns="442080" rIns="71280" tIns="71280" bIns="71280" anchor="ctr">
              <a:noAutofit/>
            </a:bodyPr>
            <a:p>
              <a:pPr>
                <a:lnSpc>
                  <a:spcPct val="90000"/>
                </a:lnSpc>
                <a:spcAft>
                  <a:spcPts val="981"/>
                </a:spcAft>
              </a:pPr>
              <a:r>
                <a:rPr b="1" lang="fi-FI" sz="2800" spc="-1" strike="noStrike">
                  <a:solidFill>
                    <a:srgbClr val="ffffff"/>
                  </a:solidFill>
                  <a:latin typeface="Calibri"/>
                </a:rPr>
                <a:t>Piirihallituksen kannatustodistus</a:t>
              </a:r>
              <a:endParaRPr b="0" lang="fi-FI" sz="2800" spc="-1" strike="noStrike">
                <a:latin typeface="Arial"/>
              </a:endParaRPr>
            </a:p>
          </p:txBody>
        </p:sp>
        <p:sp>
          <p:nvSpPr>
            <p:cNvPr id="385" name="CustomShape 12"/>
            <p:cNvSpPr/>
            <p:nvPr/>
          </p:nvSpPr>
          <p:spPr>
            <a:xfrm>
              <a:off x="761400" y="4674240"/>
              <a:ext cx="695880" cy="695880"/>
            </a:xfrm>
            <a:prstGeom prst="ellipse">
              <a:avLst/>
            </a:prstGeom>
            <a:solidFill>
              <a:schemeClr val="lt1">
                <a:hueOff val="0"/>
                <a:satOff val="0"/>
                <a:lumOff val="0"/>
                <a:alphaOff val="0"/>
              </a:schemeClr>
            </a:solidFill>
            <a:ln>
              <a:solidFill>
                <a:schemeClr val="accent6"/>
              </a:solidFill>
            </a:ln>
          </p:spPr>
          <p:style>
            <a:lnRef idx="2"/>
            <a:fillRef idx="0"/>
            <a:effectRef idx="0"/>
            <a:fontRef idx="minor"/>
          </p:style>
        </p:sp>
        <p:sp>
          <p:nvSpPr>
            <p:cNvPr id="386" name="CustomShape 13"/>
            <p:cNvSpPr/>
            <p:nvPr/>
          </p:nvSpPr>
          <p:spPr>
            <a:xfrm>
              <a:off x="710280" y="5579280"/>
              <a:ext cx="11040480" cy="556560"/>
            </a:xfrm>
            <a:prstGeom prst="rect">
              <a:avLst/>
            </a:prstGeom>
            <a:solidFill>
              <a:schemeClr val="accent1"/>
            </a:solidFill>
            <a:ln>
              <a:solidFill>
                <a:schemeClr val="lt1">
                  <a:hueOff val="0"/>
                  <a:satOff val="0"/>
                  <a:lumOff val="0"/>
                  <a:alphaOff val="0"/>
                </a:schemeClr>
              </a:solidFill>
            </a:ln>
          </p:spPr>
          <p:style>
            <a:lnRef idx="2"/>
            <a:fillRef idx="0"/>
            <a:effectRef idx="0"/>
            <a:fontRef idx="minor"/>
          </p:style>
          <p:txBody>
            <a:bodyPr lIns="442080" rIns="71280" tIns="71280" bIns="71280" anchor="ctr">
              <a:noAutofit/>
            </a:bodyPr>
            <a:p>
              <a:pPr>
                <a:lnSpc>
                  <a:spcPct val="90000"/>
                </a:lnSpc>
                <a:spcAft>
                  <a:spcPts val="981"/>
                </a:spcAft>
              </a:pPr>
              <a:r>
                <a:rPr b="1" lang="fi-FI" sz="2800" spc="-1" strike="noStrike">
                  <a:solidFill>
                    <a:srgbClr val="ffffff"/>
                  </a:solidFill>
                  <a:latin typeface="Calibri"/>
                </a:rPr>
                <a:t>Loppuraportti hankkeen päätyttyä</a:t>
              </a:r>
              <a:endParaRPr b="0" lang="fi-FI" sz="2800" spc="-1" strike="noStrike">
                <a:latin typeface="Arial"/>
              </a:endParaRPr>
            </a:p>
          </p:txBody>
        </p:sp>
        <p:sp>
          <p:nvSpPr>
            <p:cNvPr id="387" name="CustomShape 14"/>
            <p:cNvSpPr/>
            <p:nvPr/>
          </p:nvSpPr>
          <p:spPr>
            <a:xfrm>
              <a:off x="362160" y="5509440"/>
              <a:ext cx="695880" cy="695880"/>
            </a:xfrm>
            <a:prstGeom prst="ellipse">
              <a:avLst/>
            </a:prstGeom>
            <a:solidFill>
              <a:schemeClr val="lt1">
                <a:hueOff val="0"/>
                <a:satOff val="0"/>
                <a:lumOff val="0"/>
                <a:alphaOff val="0"/>
              </a:schemeClr>
            </a:solidFill>
            <a:ln>
              <a:solidFill>
                <a:schemeClr val="accent1"/>
              </a:solidFill>
            </a:ln>
          </p:spPr>
          <p:style>
            <a:lnRef idx="2"/>
            <a:fillRef idx="0"/>
            <a:effectRef idx="0"/>
            <a:fontRef idx="minor"/>
          </p:style>
        </p:sp>
      </p:grpSp>
      <p:grpSp>
        <p:nvGrpSpPr>
          <p:cNvPr id="388" name="Group 15"/>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Klubin LCIF koordinaattorit</a:t>
            </a:r>
            <a:endParaRPr b="0" lang="en-US" sz="4400" spc="-1" strike="noStrike">
              <a:solidFill>
                <a:srgbClr val="000000"/>
              </a:solidFill>
              <a:latin typeface="Calibri"/>
            </a:endParaRPr>
          </a:p>
        </p:txBody>
      </p:sp>
      <p:sp>
        <p:nvSpPr>
          <p:cNvPr id="390" name="TextShape 2"/>
          <p:cNvSpPr txBox="1"/>
          <p:nvPr/>
        </p:nvSpPr>
        <p:spPr>
          <a:xfrm>
            <a:off x="166320" y="1752480"/>
            <a:ext cx="11645640" cy="420876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2800" spc="-1" strike="noStrike">
                <a:solidFill>
                  <a:srgbClr val="000000"/>
                </a:solidFill>
                <a:latin typeface="Arial"/>
              </a:rPr>
              <a:t>Klubin LCIF koordinaattorin tehtävät:</a:t>
            </a:r>
            <a:endParaRPr b="0" lang="en-US" sz="2800" spc="-1" strike="noStrike">
              <a:solidFill>
                <a:srgbClr val="595959"/>
              </a:solidFill>
              <a:latin typeface="Arial"/>
            </a:endParaRPr>
          </a:p>
          <a:p>
            <a:pPr>
              <a:lnSpc>
                <a:spcPct val="90000"/>
              </a:lnSpc>
              <a:spcAft>
                <a:spcPts val="1199"/>
              </a:spcAft>
            </a:pPr>
            <a:endParaRPr b="0" lang="en-US" sz="2800" spc="-1" strike="noStrike">
              <a:solidFill>
                <a:srgbClr val="595959"/>
              </a:solidFill>
              <a:latin typeface="Arial"/>
            </a:endParaRPr>
          </a:p>
        </p:txBody>
      </p:sp>
      <p:grpSp>
        <p:nvGrpSpPr>
          <p:cNvPr id="391" name="Group 3"/>
          <p:cNvGrpSpPr/>
          <p:nvPr/>
        </p:nvGrpSpPr>
        <p:grpSpPr>
          <a:xfrm>
            <a:off x="169560" y="3281040"/>
            <a:ext cx="11881440" cy="1966320"/>
            <a:chOff x="169560" y="3281040"/>
            <a:chExt cx="11881440" cy="1966320"/>
          </a:xfrm>
        </p:grpSpPr>
        <p:sp>
          <p:nvSpPr>
            <p:cNvPr id="392" name="CustomShape 4"/>
            <p:cNvSpPr/>
            <p:nvPr/>
          </p:nvSpPr>
          <p:spPr>
            <a:xfrm>
              <a:off x="169560" y="3299040"/>
              <a:ext cx="2762640" cy="1930320"/>
            </a:xfrm>
            <a:prstGeom prst="rect">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Kehittää varainkeruu strategioita</a:t>
              </a:r>
              <a:endParaRPr b="0" lang="fi-FI" sz="2800" spc="-1" strike="noStrike">
                <a:latin typeface="Arial"/>
              </a:endParaRPr>
            </a:p>
          </p:txBody>
        </p:sp>
        <p:sp>
          <p:nvSpPr>
            <p:cNvPr id="393" name="CustomShape 5"/>
            <p:cNvSpPr/>
            <p:nvPr/>
          </p:nvSpPr>
          <p:spPr>
            <a:xfrm>
              <a:off x="3209400" y="3281040"/>
              <a:ext cx="2762640" cy="1966320"/>
            </a:xfrm>
            <a:prstGeom prst="rect">
              <a:avLst/>
            </a:prstGeom>
            <a:solidFill>
              <a:schemeClr val="accent5">
                <a:hueOff val="-2252848"/>
                <a:satOff val="-5806"/>
                <a:lumOff val="-3922"/>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Kertoa LCIF:n toiminnasta jäsenille ja suurelle yleisölle</a:t>
              </a:r>
              <a:endParaRPr b="0" lang="fi-FI" sz="2800" spc="-1" strike="noStrike">
                <a:latin typeface="Arial"/>
              </a:endParaRPr>
            </a:p>
          </p:txBody>
        </p:sp>
        <p:sp>
          <p:nvSpPr>
            <p:cNvPr id="394" name="CustomShape 6"/>
            <p:cNvSpPr/>
            <p:nvPr/>
          </p:nvSpPr>
          <p:spPr>
            <a:xfrm>
              <a:off x="6248880" y="3281040"/>
              <a:ext cx="2762640" cy="1966320"/>
            </a:xfrm>
            <a:prstGeom prst="rect">
              <a:avLst/>
            </a:prstGeom>
            <a:solidFill>
              <a:schemeClr val="accent5">
                <a:hueOff val="-4505695"/>
                <a:satOff val="-11613"/>
                <a:lumOff val="-7843"/>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Seurata klubin edistymistä</a:t>
              </a:r>
              <a:endParaRPr b="0" lang="fi-FI" sz="2800" spc="-1" strike="noStrike">
                <a:latin typeface="Arial"/>
              </a:endParaRPr>
            </a:p>
          </p:txBody>
        </p:sp>
        <p:sp>
          <p:nvSpPr>
            <p:cNvPr id="395" name="CustomShape 7"/>
            <p:cNvSpPr/>
            <p:nvPr/>
          </p:nvSpPr>
          <p:spPr>
            <a:xfrm>
              <a:off x="9288360" y="3299040"/>
              <a:ext cx="2762640" cy="1930320"/>
            </a:xfrm>
            <a:prstGeom prst="rect">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106560" rIns="106560" tIns="106560" bIns="106560" anchor="ctr">
              <a:noAutofit/>
            </a:bodyPr>
            <a:p>
              <a:pPr algn="ctr">
                <a:lnSpc>
                  <a:spcPct val="90000"/>
                </a:lnSpc>
                <a:spcAft>
                  <a:spcPts val="981"/>
                </a:spcAft>
              </a:pPr>
              <a:r>
                <a:rPr b="1" lang="fi-FI" sz="2800" spc="-1" strike="noStrike">
                  <a:solidFill>
                    <a:srgbClr val="ffffff"/>
                  </a:solidFill>
                  <a:latin typeface="Calibri"/>
                </a:rPr>
                <a:t>Kannustaa jäseniä osallistumaan</a:t>
              </a:r>
              <a:endParaRPr b="0" lang="fi-FI" sz="2800" spc="-1" strike="noStrike">
                <a:latin typeface="Arial"/>
              </a:endParaRPr>
            </a:p>
          </p:txBody>
        </p:sp>
      </p:grpSp>
      <p:grpSp>
        <p:nvGrpSpPr>
          <p:cNvPr id="396" name="Group 8"/>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Piirin LCIF-koordinaattorit</a:t>
            </a:r>
            <a:endParaRPr b="0" lang="en-US" sz="4400" spc="-1" strike="noStrike">
              <a:solidFill>
                <a:srgbClr val="000000"/>
              </a:solidFill>
              <a:latin typeface="Calibri"/>
            </a:endParaRPr>
          </a:p>
        </p:txBody>
      </p:sp>
      <p:sp>
        <p:nvSpPr>
          <p:cNvPr id="398" name="TextShape 2"/>
          <p:cNvSpPr txBox="1"/>
          <p:nvPr/>
        </p:nvSpPr>
        <p:spPr>
          <a:xfrm>
            <a:off x="322560" y="1495440"/>
            <a:ext cx="11489400" cy="4466160"/>
          </a:xfrm>
          <a:prstGeom prst="rect">
            <a:avLst/>
          </a:prstGeom>
          <a:noFill/>
          <a:ln>
            <a:noFill/>
          </a:ln>
        </p:spPr>
        <p:txBody>
          <a:bodyPr>
            <a:noAutofit/>
          </a:bodyPr>
          <a:p>
            <a:pPr marL="228600" indent="-228240">
              <a:lnSpc>
                <a:spcPct val="90000"/>
              </a:lnSpc>
              <a:spcAft>
                <a:spcPts val="1199"/>
              </a:spcAft>
              <a:buClr>
                <a:srgbClr val="467bbf"/>
              </a:buClr>
              <a:buSzPct val="105000"/>
              <a:buFont typeface="Arial"/>
              <a:buChar char="•"/>
            </a:pPr>
            <a:r>
              <a:rPr b="1" lang="en-US" sz="2400" spc="-1" strike="noStrike">
                <a:solidFill>
                  <a:srgbClr val="000000"/>
                </a:solidFill>
                <a:latin typeface="Arial"/>
              </a:rPr>
              <a:t>Kouluttavat ja ohjaavat klubien LCIF koordinaattoreita</a:t>
            </a:r>
            <a:endParaRPr b="0" lang="en-US" sz="24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2400" spc="-1" strike="noStrike">
                <a:solidFill>
                  <a:srgbClr val="000000"/>
                </a:solidFill>
                <a:latin typeface="Arial"/>
              </a:rPr>
              <a:t>Etsivät suurlahjoittajia: yritykset, yksityiset, yhteisöt</a:t>
            </a:r>
            <a:endParaRPr b="0" lang="en-US" sz="2400" spc="-1" strike="noStrike">
              <a:solidFill>
                <a:srgbClr val="595959"/>
              </a:solidFill>
              <a:latin typeface="Arial"/>
            </a:endParaRPr>
          </a:p>
          <a:p>
            <a:pPr marL="228600" indent="-228240">
              <a:lnSpc>
                <a:spcPct val="90000"/>
              </a:lnSpc>
              <a:spcAft>
                <a:spcPts val="1199"/>
              </a:spcAft>
              <a:buClr>
                <a:srgbClr val="467bbf"/>
              </a:buClr>
              <a:buSzPct val="105000"/>
              <a:buFont typeface="Arial"/>
              <a:buChar char="•"/>
            </a:pPr>
            <a:r>
              <a:rPr b="1" lang="en-US" sz="2400" spc="-1" strike="noStrike">
                <a:solidFill>
                  <a:srgbClr val="000000"/>
                </a:solidFill>
                <a:latin typeface="Arial"/>
              </a:rPr>
              <a:t>Klubin LCIF koordinaattorin koulutuksen aiheet:</a:t>
            </a:r>
            <a:endParaRPr b="0" lang="en-US" sz="2400" spc="-1" strike="noStrike">
              <a:solidFill>
                <a:srgbClr val="595959"/>
              </a:solidFill>
              <a:latin typeface="Arial"/>
            </a:endParaRPr>
          </a:p>
          <a:p>
            <a:pPr>
              <a:lnSpc>
                <a:spcPct val="90000"/>
              </a:lnSpc>
              <a:spcAft>
                <a:spcPts val="1199"/>
              </a:spcAft>
            </a:pPr>
            <a:endParaRPr b="0" lang="en-US" sz="2400" spc="-1" strike="noStrike">
              <a:solidFill>
                <a:srgbClr val="595959"/>
              </a:solidFill>
              <a:latin typeface="Arial"/>
            </a:endParaRPr>
          </a:p>
          <a:p>
            <a:pPr>
              <a:lnSpc>
                <a:spcPct val="90000"/>
              </a:lnSpc>
              <a:spcAft>
                <a:spcPts val="1199"/>
              </a:spcAft>
            </a:pPr>
            <a:endParaRPr b="0" lang="en-US" sz="2400" spc="-1" strike="noStrike">
              <a:solidFill>
                <a:srgbClr val="595959"/>
              </a:solidFill>
              <a:latin typeface="Arial"/>
            </a:endParaRPr>
          </a:p>
          <a:p>
            <a:pPr>
              <a:lnSpc>
                <a:spcPct val="90000"/>
              </a:lnSpc>
              <a:spcAft>
                <a:spcPts val="1199"/>
              </a:spcAft>
            </a:pPr>
            <a:endParaRPr b="0" lang="en-US" sz="2400" spc="-1" strike="noStrike">
              <a:solidFill>
                <a:srgbClr val="595959"/>
              </a:solidFill>
              <a:latin typeface="Arial"/>
            </a:endParaRPr>
          </a:p>
        </p:txBody>
      </p:sp>
      <p:grpSp>
        <p:nvGrpSpPr>
          <p:cNvPr id="399" name="Group 3"/>
          <p:cNvGrpSpPr/>
          <p:nvPr/>
        </p:nvGrpSpPr>
        <p:grpSpPr>
          <a:xfrm>
            <a:off x="383400" y="3238200"/>
            <a:ext cx="11248560" cy="3090600"/>
            <a:chOff x="383400" y="3238200"/>
            <a:chExt cx="11248560" cy="3090600"/>
          </a:xfrm>
        </p:grpSpPr>
        <p:sp>
          <p:nvSpPr>
            <p:cNvPr id="400" name="CustomShape 4"/>
            <p:cNvSpPr/>
            <p:nvPr/>
          </p:nvSpPr>
          <p:spPr>
            <a:xfrm>
              <a:off x="383400" y="3238200"/>
              <a:ext cx="2082600" cy="1249560"/>
            </a:xfrm>
            <a:prstGeom prst="rect">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LCIF:n missio ja historia</a:t>
              </a:r>
              <a:endParaRPr b="0" lang="fi-FI" sz="2400" spc="-1" strike="noStrike">
                <a:latin typeface="Arial"/>
              </a:endParaRPr>
            </a:p>
          </p:txBody>
        </p:sp>
        <p:sp>
          <p:nvSpPr>
            <p:cNvPr id="401" name="CustomShape 5"/>
            <p:cNvSpPr/>
            <p:nvPr/>
          </p:nvSpPr>
          <p:spPr>
            <a:xfrm>
              <a:off x="2674800" y="3238200"/>
              <a:ext cx="2082600" cy="1249560"/>
            </a:xfrm>
            <a:prstGeom prst="rect">
              <a:avLst/>
            </a:prstGeom>
            <a:solidFill>
              <a:schemeClr val="accent5">
                <a:hueOff val="-750949"/>
                <a:satOff val="-1935"/>
                <a:lumOff val="-1307"/>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LCIF apurahat ja ohjelmat</a:t>
              </a:r>
              <a:endParaRPr b="0" lang="fi-FI" sz="2400" spc="-1" strike="noStrike">
                <a:latin typeface="Arial"/>
              </a:endParaRPr>
            </a:p>
          </p:txBody>
        </p:sp>
        <p:sp>
          <p:nvSpPr>
            <p:cNvPr id="402" name="CustomShape 6"/>
            <p:cNvSpPr/>
            <p:nvPr/>
          </p:nvSpPr>
          <p:spPr>
            <a:xfrm>
              <a:off x="4966200" y="3238200"/>
              <a:ext cx="2082600" cy="1249560"/>
            </a:xfrm>
            <a:prstGeom prst="rect">
              <a:avLst/>
            </a:prstGeom>
            <a:solidFill>
              <a:schemeClr val="accent5">
                <a:hueOff val="-1501898"/>
                <a:satOff val="-3871"/>
                <a:lumOff val="-2614"/>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Miksi K</a:t>
              </a:r>
              <a:r>
                <a:rPr b="0" i="1" lang="fi-FI" sz="2400" spc="-1" strike="noStrike">
                  <a:solidFill>
                    <a:srgbClr val="ffffff"/>
                  </a:solidFill>
                  <a:latin typeface="Calibri"/>
                </a:rPr>
                <a:t>ampanja 100 on tärkeä</a:t>
              </a:r>
              <a:endParaRPr b="0" lang="fi-FI" sz="2400" spc="-1" strike="noStrike">
                <a:latin typeface="Arial"/>
              </a:endParaRPr>
            </a:p>
          </p:txBody>
        </p:sp>
        <p:sp>
          <p:nvSpPr>
            <p:cNvPr id="403" name="CustomShape 7"/>
            <p:cNvSpPr/>
            <p:nvPr/>
          </p:nvSpPr>
          <p:spPr>
            <a:xfrm>
              <a:off x="7257600" y="3238200"/>
              <a:ext cx="2082600" cy="1249560"/>
            </a:xfrm>
            <a:prstGeom prst="rect">
              <a:avLst/>
            </a:prstGeom>
            <a:solidFill>
              <a:schemeClr val="accent5">
                <a:hueOff val="-2252848"/>
                <a:satOff val="-5806"/>
                <a:lumOff val="-3922"/>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Tuen tarve</a:t>
              </a:r>
              <a:endParaRPr b="0" lang="fi-FI" sz="2400" spc="-1" strike="noStrike">
                <a:latin typeface="Arial"/>
              </a:endParaRPr>
            </a:p>
          </p:txBody>
        </p:sp>
        <p:sp>
          <p:nvSpPr>
            <p:cNvPr id="404" name="CustomShape 8"/>
            <p:cNvSpPr/>
            <p:nvPr/>
          </p:nvSpPr>
          <p:spPr>
            <a:xfrm>
              <a:off x="9549360" y="3238200"/>
              <a:ext cx="2082600" cy="1249560"/>
            </a:xfrm>
            <a:prstGeom prst="rect">
              <a:avLst/>
            </a:prstGeom>
            <a:solidFill>
              <a:schemeClr val="accent5">
                <a:hueOff val="-3003797"/>
                <a:satOff val="-7742"/>
                <a:lumOff val="-5229"/>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Malliklubit</a:t>
              </a:r>
              <a:endParaRPr b="0" lang="fi-FI" sz="2400" spc="-1" strike="noStrike">
                <a:latin typeface="Arial"/>
              </a:endParaRPr>
            </a:p>
          </p:txBody>
        </p:sp>
        <p:sp>
          <p:nvSpPr>
            <p:cNvPr id="405" name="CustomShape 9"/>
            <p:cNvSpPr/>
            <p:nvPr/>
          </p:nvSpPr>
          <p:spPr>
            <a:xfrm>
              <a:off x="383400" y="4696560"/>
              <a:ext cx="2082600" cy="1632240"/>
            </a:xfrm>
            <a:prstGeom prst="rect">
              <a:avLst/>
            </a:prstGeom>
            <a:solidFill>
              <a:schemeClr val="accent5">
                <a:hueOff val="-3754746"/>
                <a:satOff val="-9677"/>
                <a:lumOff val="-6536"/>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Kampanja-kohtainen       ja yleinen palkitseminen</a:t>
              </a:r>
              <a:endParaRPr b="0" lang="fi-FI" sz="2400" spc="-1" strike="noStrike">
                <a:latin typeface="Arial"/>
              </a:endParaRPr>
            </a:p>
          </p:txBody>
        </p:sp>
        <p:sp>
          <p:nvSpPr>
            <p:cNvPr id="406" name="CustomShape 10"/>
            <p:cNvSpPr/>
            <p:nvPr/>
          </p:nvSpPr>
          <p:spPr>
            <a:xfrm>
              <a:off x="2674800" y="4714560"/>
              <a:ext cx="2082600" cy="1596240"/>
            </a:xfrm>
            <a:prstGeom prst="rect">
              <a:avLst/>
            </a:prstGeom>
            <a:solidFill>
              <a:schemeClr val="accent5">
                <a:hueOff val="-4505695"/>
                <a:satOff val="-11613"/>
                <a:lumOff val="-7843"/>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Miten saat klubijäsenet mukaan</a:t>
              </a:r>
              <a:endParaRPr b="0" lang="fi-FI" sz="2400" spc="-1" strike="noStrike">
                <a:latin typeface="Arial"/>
              </a:endParaRPr>
            </a:p>
          </p:txBody>
        </p:sp>
        <p:sp>
          <p:nvSpPr>
            <p:cNvPr id="407" name="CustomShape 11"/>
            <p:cNvSpPr/>
            <p:nvPr/>
          </p:nvSpPr>
          <p:spPr>
            <a:xfrm>
              <a:off x="4966200" y="4750200"/>
              <a:ext cx="2082600" cy="1524600"/>
            </a:xfrm>
            <a:prstGeom prst="rect">
              <a:avLst/>
            </a:prstGeom>
            <a:solidFill>
              <a:schemeClr val="accent5">
                <a:hueOff val="-5256644"/>
                <a:satOff val="-13548"/>
                <a:lumOff val="-9151"/>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Varainkeruu tapahtumat</a:t>
              </a:r>
              <a:endParaRPr b="0" lang="fi-FI" sz="2400" spc="-1" strike="noStrike">
                <a:latin typeface="Arial"/>
              </a:endParaRPr>
            </a:p>
          </p:txBody>
        </p:sp>
        <p:sp>
          <p:nvSpPr>
            <p:cNvPr id="408" name="CustomShape 12"/>
            <p:cNvSpPr/>
            <p:nvPr/>
          </p:nvSpPr>
          <p:spPr>
            <a:xfrm>
              <a:off x="7309800" y="4717080"/>
              <a:ext cx="2082600" cy="1560600"/>
            </a:xfrm>
            <a:prstGeom prst="rect">
              <a:avLst/>
            </a:prstGeom>
            <a:solidFill>
              <a:schemeClr val="accent5">
                <a:hueOff val="-6007594"/>
                <a:satOff val="-15484"/>
                <a:lumOff val="-10458"/>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Johtajuus-kaavio ja raportointi</a:t>
              </a:r>
              <a:endParaRPr b="0" lang="fi-FI" sz="2400" spc="-1" strike="noStrike">
                <a:latin typeface="Arial"/>
              </a:endParaRPr>
            </a:p>
          </p:txBody>
        </p:sp>
        <p:sp>
          <p:nvSpPr>
            <p:cNvPr id="409" name="CustomShape 13"/>
            <p:cNvSpPr/>
            <p:nvPr/>
          </p:nvSpPr>
          <p:spPr>
            <a:xfrm>
              <a:off x="9549360" y="4732200"/>
              <a:ext cx="2082600" cy="1560600"/>
            </a:xfrm>
            <a:prstGeom prst="rect">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tIns="91440" bIns="91440" anchor="ctr">
              <a:noAutofit/>
            </a:bodyPr>
            <a:p>
              <a:pPr algn="ctr">
                <a:lnSpc>
                  <a:spcPct val="90000"/>
                </a:lnSpc>
                <a:spcAft>
                  <a:spcPts val="839"/>
                </a:spcAft>
              </a:pPr>
              <a:r>
                <a:rPr b="0" lang="fi-FI" sz="2400" spc="-1" strike="noStrike">
                  <a:solidFill>
                    <a:srgbClr val="ffffff"/>
                  </a:solidFill>
                  <a:latin typeface="Calibri"/>
                </a:rPr>
                <a:t>Osallistumisen merkitys</a:t>
              </a:r>
              <a:endParaRPr b="0" lang="fi-FI" sz="2400" spc="-1" strike="noStrike">
                <a:latin typeface="Arial"/>
              </a:endParaRPr>
            </a:p>
          </p:txBody>
        </p:sp>
      </p:grpSp>
      <p:grpSp>
        <p:nvGrpSpPr>
          <p:cNvPr id="410" name="Group 14"/>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TextShape 1"/>
          <p:cNvSpPr txBox="1"/>
          <p:nvPr/>
        </p:nvSpPr>
        <p:spPr>
          <a:xfrm>
            <a:off x="0" y="285480"/>
            <a:ext cx="1219176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Lahjoitukset ja sitoumukset</a:t>
            </a:r>
            <a:endParaRPr b="0" lang="en-US" sz="4400" spc="-1" strike="noStrike">
              <a:solidFill>
                <a:srgbClr val="000000"/>
              </a:solidFill>
              <a:latin typeface="Calibri"/>
            </a:endParaRPr>
          </a:p>
        </p:txBody>
      </p:sp>
      <p:sp>
        <p:nvSpPr>
          <p:cNvPr id="412" name="TextShape 2"/>
          <p:cNvSpPr txBox="1"/>
          <p:nvPr/>
        </p:nvSpPr>
        <p:spPr>
          <a:xfrm>
            <a:off x="994680" y="1486080"/>
            <a:ext cx="9684000" cy="906480"/>
          </a:xfrm>
          <a:prstGeom prst="rect">
            <a:avLst/>
          </a:prstGeom>
          <a:noFill/>
          <a:ln>
            <a:noFill/>
          </a:ln>
        </p:spPr>
        <p:txBody>
          <a:bodyPr>
            <a:normAutofit/>
          </a:bodyPr>
          <a:p>
            <a:pPr marL="228600" indent="-228240">
              <a:lnSpc>
                <a:spcPct val="90000"/>
              </a:lnSpc>
              <a:spcAft>
                <a:spcPts val="1199"/>
              </a:spcAft>
              <a:buClr>
                <a:srgbClr val="467bbf"/>
              </a:buClr>
              <a:buSzPct val="105000"/>
              <a:buFont typeface="Arial"/>
              <a:buChar char="•"/>
            </a:pPr>
            <a:r>
              <a:rPr b="1" lang="en-US" sz="2800" spc="-1" strike="noStrike">
                <a:solidFill>
                  <a:srgbClr val="000000"/>
                </a:solidFill>
                <a:latin typeface="Arial"/>
              </a:rPr>
              <a:t>Lahjoituksille, lupauksille ja sitoumuksille on/tulee omat lomakkeensa LCIF:n kotisivuille</a:t>
            </a:r>
            <a:endParaRPr b="0" lang="en-US" sz="2800" spc="-1" strike="noStrike">
              <a:solidFill>
                <a:srgbClr val="595959"/>
              </a:solidFill>
              <a:latin typeface="Arial"/>
            </a:endParaRPr>
          </a:p>
        </p:txBody>
      </p:sp>
      <p:grpSp>
        <p:nvGrpSpPr>
          <p:cNvPr id="413" name="Group 3"/>
          <p:cNvGrpSpPr/>
          <p:nvPr/>
        </p:nvGrpSpPr>
        <p:grpSpPr>
          <a:xfrm>
            <a:off x="198000" y="1924920"/>
            <a:ext cx="11799720" cy="4037760"/>
            <a:chOff x="198000" y="1924920"/>
            <a:chExt cx="11799720" cy="4037760"/>
          </a:xfrm>
        </p:grpSpPr>
        <p:sp>
          <p:nvSpPr>
            <p:cNvPr id="414" name="CustomShape 4"/>
            <p:cNvSpPr/>
            <p:nvPr/>
          </p:nvSpPr>
          <p:spPr>
            <a:xfrm>
              <a:off x="198000" y="1924920"/>
              <a:ext cx="11799720" cy="4037760"/>
            </a:xfrm>
            <a:prstGeom prst="rightArrow">
              <a:avLst>
                <a:gd name="adj1" fmla="val 50000"/>
                <a:gd name="adj2" fmla="val 50000"/>
              </a:avLst>
            </a:prstGeom>
            <a:solidFill>
              <a:schemeClr val="accent5">
                <a:tint val="40000"/>
                <a:hueOff val="0"/>
                <a:satOff val="0"/>
                <a:lumOff val="0"/>
                <a:alphaOff val="0"/>
              </a:schemeClr>
            </a:solidFill>
            <a:ln>
              <a:noFill/>
            </a:ln>
          </p:spPr>
          <p:style>
            <a:lnRef idx="0"/>
            <a:fillRef idx="0"/>
            <a:effectRef idx="0"/>
            <a:fontRef idx="minor"/>
          </p:style>
        </p:sp>
        <p:sp>
          <p:nvSpPr>
            <p:cNvPr id="415" name="CustomShape 5"/>
            <p:cNvSpPr/>
            <p:nvPr/>
          </p:nvSpPr>
          <p:spPr>
            <a:xfrm>
              <a:off x="200520" y="3136320"/>
              <a:ext cx="2398680" cy="1614960"/>
            </a:xfrm>
            <a:prstGeom prst="roundRect">
              <a:avLst>
                <a:gd name="adj" fmla="val 16667"/>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70280" tIns="170280" bIns="170280" anchor="ctr">
              <a:noAutofit/>
            </a:bodyPr>
            <a:p>
              <a:pPr algn="ctr">
                <a:lnSpc>
                  <a:spcPct val="90000"/>
                </a:lnSpc>
                <a:spcAft>
                  <a:spcPts val="839"/>
                </a:spcAft>
              </a:pPr>
              <a:r>
                <a:rPr b="1" lang="fi-FI" sz="2400" spc="-1" strike="noStrike">
                  <a:solidFill>
                    <a:srgbClr val="ffffff"/>
                  </a:solidFill>
                  <a:latin typeface="Calibri"/>
                </a:rPr>
                <a:t>Kampanjan lahjoitukset maksetaan suoraan LCIF:lle</a:t>
              </a:r>
              <a:endParaRPr b="0" lang="fi-FI" sz="2400" spc="-1" strike="noStrike">
                <a:latin typeface="Arial"/>
              </a:endParaRPr>
            </a:p>
          </p:txBody>
        </p:sp>
        <p:sp>
          <p:nvSpPr>
            <p:cNvPr id="416" name="CustomShape 6"/>
            <p:cNvSpPr/>
            <p:nvPr/>
          </p:nvSpPr>
          <p:spPr>
            <a:xfrm>
              <a:off x="2999520" y="3136320"/>
              <a:ext cx="2883960" cy="1614960"/>
            </a:xfrm>
            <a:prstGeom prst="roundRect">
              <a:avLst>
                <a:gd name="adj" fmla="val 16667"/>
              </a:avLst>
            </a:prstGeom>
            <a:solidFill>
              <a:schemeClr val="accent5">
                <a:hueOff val="-2252848"/>
                <a:satOff val="-5806"/>
                <a:lumOff val="-3922"/>
                <a:alphaOff val="0"/>
              </a:schemeClr>
            </a:solidFill>
            <a:ln>
              <a:solidFill>
                <a:schemeClr val="lt1">
                  <a:hueOff val="0"/>
                  <a:satOff val="0"/>
                  <a:lumOff val="0"/>
                  <a:alphaOff val="0"/>
                </a:schemeClr>
              </a:solidFill>
            </a:ln>
          </p:spPr>
          <p:style>
            <a:lnRef idx="2"/>
            <a:fillRef idx="0"/>
            <a:effectRef idx="0"/>
            <a:fontRef idx="minor"/>
          </p:style>
          <p:txBody>
            <a:bodyPr lIns="185400" rIns="106560" tIns="185400" bIns="185400" anchor="ctr">
              <a:noAutofit/>
            </a:bodyPr>
            <a:p>
              <a:pPr algn="ctr">
                <a:lnSpc>
                  <a:spcPct val="90000"/>
                </a:lnSpc>
                <a:spcAft>
                  <a:spcPts val="981"/>
                </a:spcAft>
              </a:pPr>
              <a:r>
                <a:rPr b="1" lang="fi-FI" sz="2800" spc="-1" strike="noStrike">
                  <a:solidFill>
                    <a:srgbClr val="ffffff"/>
                  </a:solidFill>
                  <a:latin typeface="Calibri"/>
                </a:rPr>
                <a:t>LCIF tiliöi lahjoitukset per piiri/klubi/jäsen</a:t>
              </a:r>
              <a:endParaRPr b="0" lang="fi-FI" sz="2800" spc="-1" strike="noStrike">
                <a:latin typeface="Arial"/>
              </a:endParaRPr>
            </a:p>
          </p:txBody>
        </p:sp>
        <p:sp>
          <p:nvSpPr>
            <p:cNvPr id="417" name="CustomShape 7"/>
            <p:cNvSpPr/>
            <p:nvPr/>
          </p:nvSpPr>
          <p:spPr>
            <a:xfrm>
              <a:off x="6284160" y="3136320"/>
              <a:ext cx="2912040" cy="1614960"/>
            </a:xfrm>
            <a:prstGeom prst="roundRect">
              <a:avLst>
                <a:gd name="adj" fmla="val 16667"/>
              </a:avLst>
            </a:prstGeom>
            <a:solidFill>
              <a:schemeClr val="accent5">
                <a:hueOff val="-4505695"/>
                <a:satOff val="-11613"/>
                <a:lumOff val="-7843"/>
                <a:alphaOff val="0"/>
              </a:schemeClr>
            </a:solidFill>
            <a:ln>
              <a:solidFill>
                <a:schemeClr val="lt1">
                  <a:hueOff val="0"/>
                  <a:satOff val="0"/>
                  <a:lumOff val="0"/>
                  <a:alphaOff val="0"/>
                </a:schemeClr>
              </a:solidFill>
            </a:ln>
          </p:spPr>
          <p:style>
            <a:lnRef idx="2"/>
            <a:fillRef idx="0"/>
            <a:effectRef idx="0"/>
            <a:fontRef idx="minor"/>
          </p:style>
          <p:txBody>
            <a:bodyPr lIns="185400" rIns="106560" tIns="185400" bIns="185400" anchor="ctr">
              <a:noAutofit/>
            </a:bodyPr>
            <a:p>
              <a:pPr algn="ctr">
                <a:lnSpc>
                  <a:spcPct val="90000"/>
                </a:lnSpc>
                <a:spcAft>
                  <a:spcPts val="981"/>
                </a:spcAft>
              </a:pPr>
              <a:r>
                <a:rPr b="1" lang="fi-FI" sz="2800" spc="-1" strike="noStrike">
                  <a:solidFill>
                    <a:srgbClr val="ffffff"/>
                  </a:solidFill>
                  <a:latin typeface="Calibri"/>
                </a:rPr>
                <a:t>Toistuva lahjoitus: automaatti tai muistutusviestit</a:t>
              </a:r>
              <a:endParaRPr b="0" lang="fi-FI" sz="2800" spc="-1" strike="noStrike">
                <a:latin typeface="Arial"/>
              </a:endParaRPr>
            </a:p>
          </p:txBody>
        </p:sp>
        <p:sp>
          <p:nvSpPr>
            <p:cNvPr id="418" name="CustomShape 8"/>
            <p:cNvSpPr/>
            <p:nvPr/>
          </p:nvSpPr>
          <p:spPr>
            <a:xfrm>
              <a:off x="9596520" y="3136320"/>
              <a:ext cx="2398680" cy="1614960"/>
            </a:xfrm>
            <a:prstGeom prst="roundRect">
              <a:avLst>
                <a:gd name="adj" fmla="val 16667"/>
              </a:avLst>
            </a:prstGeom>
            <a:solidFill>
              <a:schemeClr val="accent5">
                <a:hueOff val="-6758543"/>
                <a:satOff val="-17419"/>
                <a:lumOff val="-11765"/>
                <a:alphaOff val="0"/>
              </a:schemeClr>
            </a:solidFill>
            <a:ln>
              <a:solidFill>
                <a:schemeClr val="lt1">
                  <a:hueOff val="0"/>
                  <a:satOff val="0"/>
                  <a:lumOff val="0"/>
                  <a:alphaOff val="0"/>
                </a:schemeClr>
              </a:solidFill>
            </a:ln>
          </p:spPr>
          <p:style>
            <a:lnRef idx="2"/>
            <a:fillRef idx="0"/>
            <a:effectRef idx="0"/>
            <a:fontRef idx="minor"/>
          </p:style>
          <p:txBody>
            <a:bodyPr lIns="185400" rIns="106560" tIns="185400" bIns="185400" anchor="ctr">
              <a:noAutofit/>
            </a:bodyPr>
            <a:p>
              <a:pPr algn="ctr">
                <a:lnSpc>
                  <a:spcPct val="90000"/>
                </a:lnSpc>
                <a:spcAft>
                  <a:spcPts val="981"/>
                </a:spcAft>
              </a:pPr>
              <a:r>
                <a:rPr b="1" lang="fi-FI" sz="2800" spc="-1" strike="noStrike">
                  <a:solidFill>
                    <a:srgbClr val="ffffff"/>
                  </a:solidFill>
                  <a:latin typeface="Calibri"/>
                </a:rPr>
                <a:t>Kuukausi raportit koordinaat-toreille</a:t>
              </a:r>
              <a:endParaRPr b="0" lang="fi-FI" sz="2800" spc="-1" strike="noStrike">
                <a:latin typeface="Arial"/>
              </a:endParaRPr>
            </a:p>
          </p:txBody>
        </p:sp>
      </p:grpSp>
      <p:grpSp>
        <p:nvGrpSpPr>
          <p:cNvPr id="419" name="Group 9"/>
          <p:cNvGrpSpPr/>
          <p:nvPr/>
        </p:nvGrpSpPr>
        <p:grpSpPr>
          <a:xfrm>
            <a:off x="0" y="0"/>
            <a:ext cx="36000" cy="36000"/>
            <a:chOff x="0" y="0"/>
            <a:chExt cx="36000" cy="36000"/>
          </a:xfrm>
        </p:grpSpPr>
      </p:grpSp>
      <p:sp>
        <p:nvSpPr>
          <p:cNvPr id="420" name="CustomShape 10"/>
          <p:cNvSpPr/>
          <p:nvPr/>
        </p:nvSpPr>
        <p:spPr>
          <a:xfrm>
            <a:off x="380880" y="5074920"/>
            <a:ext cx="9524520" cy="1552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3200" spc="-1" strike="noStrike">
                <a:solidFill>
                  <a:srgbClr val="000000"/>
                </a:solidFill>
                <a:latin typeface="Arial"/>
              </a:rPr>
              <a:t>Siis maksu suoraan LCIF:lle, joko LCIF:n pankkitilille tai luottokortilla / PayPal:lla säätiön nettisivun kautta!</a:t>
            </a:r>
            <a:endParaRPr b="0" lang="fi-FI" sz="32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TextShape 1"/>
          <p:cNvSpPr txBox="1"/>
          <p:nvPr/>
        </p:nvSpPr>
        <p:spPr>
          <a:xfrm>
            <a:off x="166320" y="285480"/>
            <a:ext cx="11645640" cy="690120"/>
          </a:xfrm>
          <a:prstGeom prst="rect">
            <a:avLst/>
          </a:prstGeom>
          <a:noFill/>
          <a:ln>
            <a:noFill/>
          </a:ln>
        </p:spPr>
        <p:txBody>
          <a:bodyPr anchor="ctr">
            <a:noAutofit/>
          </a:bodyPr>
          <a:p>
            <a:pPr algn="ctr">
              <a:lnSpc>
                <a:spcPct val="90000"/>
              </a:lnSpc>
            </a:pPr>
            <a:r>
              <a:rPr b="1" lang="en-US" sz="4400" spc="-1" strike="noStrike">
                <a:solidFill>
                  <a:srgbClr val="ffffff"/>
                </a:solidFill>
                <a:latin typeface="Arial"/>
              </a:rPr>
              <a:t>Kampanja 100: Online Resurssit</a:t>
            </a:r>
            <a:endParaRPr b="0" lang="en-US" sz="4400" spc="-1" strike="noStrike">
              <a:solidFill>
                <a:srgbClr val="000000"/>
              </a:solidFill>
              <a:latin typeface="Calibri"/>
            </a:endParaRPr>
          </a:p>
        </p:txBody>
      </p:sp>
      <p:sp>
        <p:nvSpPr>
          <p:cNvPr id="422" name="TextShape 2"/>
          <p:cNvSpPr txBox="1"/>
          <p:nvPr/>
        </p:nvSpPr>
        <p:spPr>
          <a:xfrm>
            <a:off x="621000" y="1657440"/>
            <a:ext cx="11570400" cy="4304160"/>
          </a:xfrm>
          <a:prstGeom prst="rect">
            <a:avLst/>
          </a:prstGeom>
          <a:noFill/>
          <a:ln>
            <a:noFill/>
          </a:ln>
        </p:spPr>
        <p:txBody>
          <a:bodyPr>
            <a:normAutofit fontScale="91000"/>
          </a:bodyPr>
          <a:p>
            <a:pPr marL="228600" indent="-228240">
              <a:lnSpc>
                <a:spcPct val="90000"/>
              </a:lnSpc>
              <a:spcAft>
                <a:spcPts val="1800"/>
              </a:spcAft>
              <a:buClr>
                <a:srgbClr val="467bbf"/>
              </a:buClr>
              <a:buSzPct val="105000"/>
              <a:buFont typeface="Arial"/>
              <a:buChar char="•"/>
            </a:pPr>
            <a:r>
              <a:rPr b="0" lang="en-US" sz="3200" spc="-1" strike="noStrike">
                <a:solidFill>
                  <a:srgbClr val="000000"/>
                </a:solidFill>
                <a:latin typeface="Arial"/>
              </a:rPr>
              <a:t>Kampanjan nettisivut </a:t>
            </a:r>
            <a:r>
              <a:rPr b="0" lang="en-US" sz="3200" spc="-1" strike="noStrike" u="sng">
                <a:solidFill>
                  <a:srgbClr val="0563c1"/>
                </a:solidFill>
                <a:uFillTx/>
                <a:latin typeface="Arial"/>
                <a:hlinkClick r:id="rId1"/>
              </a:rPr>
              <a:t>http://www.lcif.org/be100</a:t>
            </a:r>
            <a:endParaRPr b="0" lang="en-US" sz="3200" spc="-1" strike="noStrike">
              <a:solidFill>
                <a:srgbClr val="595959"/>
              </a:solidFill>
              <a:latin typeface="Arial"/>
            </a:endParaRPr>
          </a:p>
          <a:p>
            <a:pPr marL="228600" indent="-228240">
              <a:lnSpc>
                <a:spcPct val="90000"/>
              </a:lnSpc>
              <a:spcAft>
                <a:spcPts val="1800"/>
              </a:spcAft>
              <a:buClr>
                <a:srgbClr val="467bbf"/>
              </a:buClr>
              <a:buSzPct val="105000"/>
              <a:buFont typeface="Arial"/>
              <a:buChar char="•"/>
            </a:pPr>
            <a:r>
              <a:rPr b="0" lang="en-US" sz="3200" spc="-1" strike="noStrike">
                <a:solidFill>
                  <a:srgbClr val="000000"/>
                </a:solidFill>
                <a:latin typeface="Arial"/>
              </a:rPr>
              <a:t>Kaikki yleismateriaali löytyy osoitteesta:</a:t>
            </a:r>
            <a:endParaRPr b="0" lang="en-US" sz="3200" spc="-1" strike="noStrike">
              <a:solidFill>
                <a:srgbClr val="595959"/>
              </a:solidFill>
              <a:latin typeface="Arial"/>
            </a:endParaRPr>
          </a:p>
          <a:p>
            <a:pPr marL="228600" indent="-228240">
              <a:lnSpc>
                <a:spcPct val="90000"/>
              </a:lnSpc>
              <a:spcAft>
                <a:spcPts val="1800"/>
              </a:spcAft>
              <a:buClr>
                <a:srgbClr val="467bbf"/>
              </a:buClr>
              <a:buSzPct val="105000"/>
              <a:buFont typeface="Arial"/>
              <a:buChar char="•"/>
            </a:pPr>
            <a:r>
              <a:rPr b="0" lang="en-US" sz="3200" spc="-1" strike="noStrike">
                <a:solidFill>
                  <a:srgbClr val="000000"/>
                </a:solidFill>
                <a:latin typeface="Arial"/>
              </a:rPr>
              <a:t> </a:t>
            </a:r>
            <a:r>
              <a:rPr b="0" lang="en-US" sz="3200" spc="-1" strike="noStrike" u="sng">
                <a:solidFill>
                  <a:srgbClr val="0563c1"/>
                </a:solidFill>
                <a:uFillTx/>
                <a:latin typeface="Arial"/>
                <a:hlinkClick r:id="rId2"/>
              </a:rPr>
              <a:t>http://</a:t>
            </a:r>
            <a:r>
              <a:rPr b="0" lang="en-US" sz="3200" spc="-1" strike="noStrike" u="sng">
                <a:solidFill>
                  <a:srgbClr val="0563c1"/>
                </a:solidFill>
                <a:uFillTx/>
                <a:latin typeface="Arial"/>
                <a:hlinkClick r:id="rId3"/>
              </a:rPr>
              <a:t>www.lcif.org/EN/resources/publications.php</a:t>
            </a:r>
            <a:endParaRPr b="0" lang="en-US" sz="3200" spc="-1" strike="noStrike">
              <a:solidFill>
                <a:srgbClr val="595959"/>
              </a:solidFill>
              <a:latin typeface="Arial"/>
            </a:endParaRPr>
          </a:p>
          <a:p>
            <a:pPr marL="228600" indent="-228240">
              <a:lnSpc>
                <a:spcPct val="90000"/>
              </a:lnSpc>
              <a:spcAft>
                <a:spcPts val="1800"/>
              </a:spcAft>
              <a:buClr>
                <a:srgbClr val="467bbf"/>
              </a:buClr>
              <a:buSzPct val="105000"/>
              <a:buFont typeface="Arial"/>
              <a:buChar char="•"/>
            </a:pPr>
            <a:r>
              <a:rPr b="0" lang="en-US" sz="3200" spc="-1" strike="noStrike">
                <a:solidFill>
                  <a:srgbClr val="000000"/>
                </a:solidFill>
                <a:latin typeface="Arial"/>
              </a:rPr>
              <a:t>Pankkitili: </a:t>
            </a:r>
            <a:r>
              <a:rPr b="1" lang="en-US" sz="3200" spc="-1" strike="noStrike">
                <a:solidFill>
                  <a:srgbClr val="000000"/>
                </a:solidFill>
                <a:latin typeface="Arial"/>
              </a:rPr>
              <a:t>JP Morgan Chase Bank</a:t>
            </a:r>
            <a:endParaRPr b="0" lang="en-US" sz="3200" spc="-1" strike="noStrike">
              <a:solidFill>
                <a:srgbClr val="595959"/>
              </a:solidFill>
              <a:latin typeface="Arial"/>
            </a:endParaRPr>
          </a:p>
          <a:p>
            <a:pPr lvl="4" marL="2057400" indent="-228240">
              <a:lnSpc>
                <a:spcPct val="90000"/>
              </a:lnSpc>
              <a:spcAft>
                <a:spcPts val="1800"/>
              </a:spcAft>
              <a:buClr>
                <a:srgbClr val="467bbf"/>
              </a:buClr>
              <a:buSzPct val="95000"/>
              <a:buFont typeface="Arial"/>
              <a:buChar char="̶"/>
            </a:pPr>
            <a:r>
              <a:rPr b="1" lang="en-US" sz="3200" spc="-1" strike="noStrike">
                <a:solidFill>
                  <a:srgbClr val="000000"/>
                </a:solidFill>
                <a:latin typeface="Arial"/>
              </a:rPr>
              <a:t>N.A. 10S Dearborn Str. Chicago, IL 60603, USA</a:t>
            </a:r>
            <a:endParaRPr b="0" lang="en-US" sz="3200" spc="-1" strike="noStrike">
              <a:solidFill>
                <a:srgbClr val="595959"/>
              </a:solidFill>
              <a:latin typeface="Arial"/>
            </a:endParaRPr>
          </a:p>
          <a:p>
            <a:pPr lvl="4" marL="2057400" indent="-228240">
              <a:lnSpc>
                <a:spcPct val="90000"/>
              </a:lnSpc>
              <a:spcAft>
                <a:spcPts val="1800"/>
              </a:spcAft>
              <a:buClr>
                <a:srgbClr val="467bbf"/>
              </a:buClr>
              <a:buSzPct val="95000"/>
              <a:buFont typeface="Arial"/>
              <a:buChar char="̶"/>
            </a:pPr>
            <a:r>
              <a:rPr b="1" lang="en-US" sz="3200" spc="-1" strike="noStrike">
                <a:solidFill>
                  <a:srgbClr val="000000"/>
                </a:solidFill>
                <a:latin typeface="Arial"/>
              </a:rPr>
              <a:t>Tili: 754487312   CHASUS33</a:t>
            </a:r>
            <a:endParaRPr b="0" lang="en-US" sz="3200" spc="-1" strike="noStrike">
              <a:solidFill>
                <a:srgbClr val="595959"/>
              </a:solidFill>
              <a:latin typeface="Arial"/>
            </a:endParaRPr>
          </a:p>
          <a:p>
            <a:pPr lvl="4" marL="2057400" indent="-228240">
              <a:lnSpc>
                <a:spcPct val="90000"/>
              </a:lnSpc>
              <a:spcAft>
                <a:spcPts val="1800"/>
              </a:spcAft>
              <a:buClr>
                <a:srgbClr val="467bbf"/>
              </a:buClr>
              <a:buSzPct val="95000"/>
              <a:buFont typeface="Arial"/>
              <a:buChar char="̶"/>
            </a:pPr>
            <a:r>
              <a:rPr b="1" lang="en-US" sz="3200" spc="-1" strike="noStrike">
                <a:solidFill>
                  <a:srgbClr val="000000"/>
                </a:solidFill>
                <a:latin typeface="Arial"/>
              </a:rPr>
              <a:t>ABA-reititys: 021000021</a:t>
            </a:r>
            <a:endParaRPr b="0" lang="en-US" sz="3200" spc="-1" strike="noStrike">
              <a:solidFill>
                <a:srgbClr val="595959"/>
              </a:solidFill>
              <a:latin typeface="Arial"/>
            </a:endParaRPr>
          </a:p>
          <a:p>
            <a:pPr marL="457200">
              <a:lnSpc>
                <a:spcPct val="90000"/>
              </a:lnSpc>
              <a:spcAft>
                <a:spcPts val="1800"/>
              </a:spcAft>
            </a:pPr>
            <a:endParaRPr b="0" lang="en-US" sz="3200" spc="-1" strike="noStrike">
              <a:solidFill>
                <a:srgbClr val="595959"/>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TextShape 1"/>
          <p:cNvSpPr txBox="1"/>
          <p:nvPr/>
        </p:nvSpPr>
        <p:spPr>
          <a:xfrm>
            <a:off x="180720" y="151200"/>
            <a:ext cx="11645640" cy="864720"/>
          </a:xfrm>
          <a:prstGeom prst="rect">
            <a:avLst/>
          </a:prstGeom>
          <a:noFill/>
          <a:ln>
            <a:noFill/>
          </a:ln>
        </p:spPr>
        <p:txBody>
          <a:bodyPr anchor="ctr">
            <a:normAutofit/>
          </a:bodyPr>
          <a:p>
            <a:pPr algn="ctr">
              <a:lnSpc>
                <a:spcPct val="90000"/>
              </a:lnSpc>
            </a:pPr>
            <a:r>
              <a:rPr b="1" lang="en-US" sz="4400" spc="-1" strike="noStrike">
                <a:solidFill>
                  <a:srgbClr val="ffffff"/>
                </a:solidFill>
                <a:latin typeface="Arial"/>
              </a:rPr>
              <a:t>Kampanja 100: Piirivastaavat</a:t>
            </a:r>
            <a:endParaRPr b="0" lang="en-US" sz="4400" spc="-1" strike="noStrike">
              <a:solidFill>
                <a:srgbClr val="000000"/>
              </a:solidFill>
              <a:latin typeface="Calibri"/>
            </a:endParaRPr>
          </a:p>
        </p:txBody>
      </p:sp>
      <p:sp>
        <p:nvSpPr>
          <p:cNvPr id="424" name="CustomShape 2"/>
          <p:cNvSpPr/>
          <p:nvPr/>
        </p:nvSpPr>
        <p:spPr>
          <a:xfrm>
            <a:off x="0" y="1415520"/>
            <a:ext cx="12008880" cy="5211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2400" spc="-1" strike="noStrike">
                <a:solidFill>
                  <a:srgbClr val="000000"/>
                </a:solidFill>
                <a:latin typeface="Arial"/>
                <a:ea typeface="Times New Roman"/>
              </a:rPr>
              <a:t>107 A   Kirsti Seppälä             p. 0500785108  </a:t>
            </a:r>
            <a:r>
              <a:rPr b="1" lang="fi-FI" sz="2400" spc="-1" strike="noStrike" u="sng">
                <a:solidFill>
                  <a:srgbClr val="0563c1"/>
                </a:solidFill>
                <a:uFillTx/>
                <a:latin typeface="Arial"/>
                <a:ea typeface="Times New Roman"/>
                <a:hlinkClick r:id="rId1"/>
              </a:rPr>
              <a:t>kirsti.seppala@lions.fi</a:t>
            </a:r>
            <a:r>
              <a:rPr b="1" lang="fi-FI" sz="2400" spc="-1" strike="noStrike">
                <a:solidFill>
                  <a:srgbClr val="000000"/>
                </a:solidFill>
                <a:latin typeface="Arial"/>
                <a:ea typeface="Times New Roman"/>
              </a:rPr>
              <a:t> </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B   Kimmo Markkanen     p. 0505922884  </a:t>
            </a:r>
            <a:r>
              <a:rPr b="1" lang="fi-FI" sz="2400" spc="-1" strike="noStrike" u="sng">
                <a:solidFill>
                  <a:srgbClr val="0563c1"/>
                </a:solidFill>
                <a:uFillTx/>
                <a:latin typeface="Arial"/>
                <a:ea typeface="Times New Roman"/>
                <a:hlinkClick r:id="rId2"/>
              </a:rPr>
              <a:t>kimmo.markkanen@lions.fi</a:t>
            </a:r>
            <a:r>
              <a:rPr b="1" lang="fi-FI" sz="2400" spc="-1" strike="noStrike">
                <a:solidFill>
                  <a:srgbClr val="000000"/>
                </a:solidFill>
                <a:latin typeface="Arial"/>
                <a:ea typeface="Times New Roman"/>
              </a:rPr>
              <a:t> </a:t>
            </a:r>
            <a:r>
              <a:rPr b="1" lang="fi-FI" sz="2400" spc="-1" strike="noStrike">
                <a:solidFill>
                  <a:srgbClr val="000000"/>
                </a:solidFill>
                <a:latin typeface="Arial"/>
                <a:ea typeface="Times New Roman"/>
              </a:rPr>
              <a:t>	</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C   Kaisa Vainio                p. 0405819834  </a:t>
            </a:r>
            <a:r>
              <a:rPr b="1" lang="fi-FI" sz="2400" spc="-1" strike="noStrike" u="sng">
                <a:solidFill>
                  <a:srgbClr val="0563c1"/>
                </a:solidFill>
                <a:uFillTx/>
                <a:latin typeface="Arial"/>
                <a:ea typeface="Times New Roman"/>
                <a:hlinkClick r:id="rId3"/>
              </a:rPr>
              <a:t>kaisa.vainio1967@gmail.com</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D   Unto Kiljunen              p. 0400654936  </a:t>
            </a:r>
            <a:r>
              <a:rPr b="1" lang="fi-FI" sz="2400" spc="-1" strike="noStrike" u="sng">
                <a:solidFill>
                  <a:srgbClr val="0563c1"/>
                </a:solidFill>
                <a:uFillTx/>
                <a:latin typeface="Arial"/>
                <a:ea typeface="Times New Roman"/>
                <a:hlinkClick r:id="rId4"/>
              </a:rPr>
              <a:t>unto.kiljunen@pp.inet.fi</a:t>
            </a:r>
            <a:r>
              <a:rPr b="1" lang="fi-FI" sz="2400" spc="-1" strike="noStrike">
                <a:solidFill>
                  <a:srgbClr val="000000"/>
                </a:solidFill>
                <a:latin typeface="Arial"/>
                <a:ea typeface="Times New Roman"/>
              </a:rPr>
              <a:t> </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E   Anita Tihveräinen       p. 0505952000  </a:t>
            </a:r>
            <a:r>
              <a:rPr b="1" lang="fi-FI" sz="2400" spc="-1" strike="noStrike" u="sng">
                <a:solidFill>
                  <a:srgbClr val="0563c1"/>
                </a:solidFill>
                <a:uFillTx/>
                <a:latin typeface="Arial"/>
                <a:ea typeface="Times New Roman"/>
                <a:hlinkClick r:id="rId5"/>
              </a:rPr>
              <a:t>anita.tihverainen@lions.fi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F   Matti Vaarasto             p. 0408307773  </a:t>
            </a:r>
            <a:r>
              <a:rPr b="1" lang="fi-FI" sz="2400" spc="-1" strike="noStrike" u="sng">
                <a:solidFill>
                  <a:srgbClr val="0563c1"/>
                </a:solidFill>
                <a:uFillTx/>
                <a:latin typeface="Arial"/>
                <a:ea typeface="Times New Roman"/>
                <a:hlinkClick r:id="rId6"/>
              </a:rPr>
              <a:t>matti.vaarasto@wartsila.com</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G  Kyösti Mikkonen         p. 0505938320  </a:t>
            </a:r>
            <a:r>
              <a:rPr b="1" lang="fi-FI" sz="2400" spc="-1" strike="noStrike" u="sng">
                <a:solidFill>
                  <a:srgbClr val="0563c1"/>
                </a:solidFill>
                <a:uFillTx/>
                <a:latin typeface="Arial"/>
                <a:ea typeface="Times New Roman"/>
                <a:hlinkClick r:id="rId7"/>
              </a:rPr>
              <a:t>kyosti.mikkonen@lions.fi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H  Juhani Kautonen         p. 0442549378  </a:t>
            </a:r>
            <a:r>
              <a:rPr b="1" lang="fi-FI" sz="2400" spc="-1" strike="noStrike" u="sng">
                <a:solidFill>
                  <a:srgbClr val="0563c1"/>
                </a:solidFill>
                <a:uFillTx/>
                <a:latin typeface="Arial"/>
                <a:ea typeface="Times New Roman"/>
                <a:hlinkClick r:id="rId8"/>
              </a:rPr>
              <a:t>juhani.kautonen@lions.fi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I    Kari Salmela                p. 0504225311  </a:t>
            </a:r>
            <a:r>
              <a:rPr b="1" lang="fi-FI" sz="2400" spc="-1" strike="noStrike" u="sng">
                <a:solidFill>
                  <a:srgbClr val="0563c1"/>
                </a:solidFill>
                <a:uFillTx/>
                <a:latin typeface="Arial"/>
                <a:ea typeface="Times New Roman"/>
                <a:hlinkClick r:id="rId9"/>
              </a:rPr>
              <a:t>kari.salmela@lions.fi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K  Pekka Leskinen           p. 0505319634  </a:t>
            </a:r>
            <a:r>
              <a:rPr b="1" lang="fi-FI" sz="2400" spc="-1" strike="noStrike" u="sng">
                <a:solidFill>
                  <a:srgbClr val="0563c1"/>
                </a:solidFill>
                <a:uFillTx/>
                <a:latin typeface="Arial"/>
                <a:ea typeface="Times New Roman"/>
                <a:hlinkClick r:id="rId10"/>
              </a:rPr>
              <a:t>pekka.leskinen@lions.fi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L   Matti Mälkiä                 p. 0407666650  </a:t>
            </a:r>
            <a:r>
              <a:rPr b="1" lang="fi-FI" sz="2400" spc="-1" strike="noStrike" u="sng">
                <a:solidFill>
                  <a:srgbClr val="0563c1"/>
                </a:solidFill>
                <a:uFillTx/>
                <a:latin typeface="Arial"/>
                <a:ea typeface="Times New Roman"/>
                <a:hlinkClick r:id="rId11"/>
              </a:rPr>
              <a:t>matti.malkia@lions.fi</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M  Veli-Matti Andersson  p. 0449585715  </a:t>
            </a:r>
            <a:r>
              <a:rPr b="1" lang="fi-FI" sz="2400" spc="-1" strike="noStrike" u="sng">
                <a:solidFill>
                  <a:srgbClr val="0563c1"/>
                </a:solidFill>
                <a:uFillTx/>
                <a:latin typeface="Arial"/>
                <a:ea typeface="Times New Roman"/>
                <a:hlinkClick r:id="rId12"/>
              </a:rPr>
              <a:t>veli-matti.andersson@hotmail.com</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N  Markku Vesikallio        p. 0503577678  </a:t>
            </a:r>
            <a:r>
              <a:rPr b="1" lang="fi-FI" sz="2400" spc="-1" strike="noStrike" u="sng">
                <a:solidFill>
                  <a:srgbClr val="0563c1"/>
                </a:solidFill>
                <a:uFillTx/>
                <a:latin typeface="Arial"/>
                <a:ea typeface="Times New Roman"/>
                <a:hlinkClick r:id="rId13"/>
              </a:rPr>
              <a:t>markku@vesikallio.com</a:t>
            </a:r>
            <a:endParaRPr b="0" lang="fi-FI" sz="2400" spc="-1" strike="noStrike">
              <a:latin typeface="Arial"/>
            </a:endParaRPr>
          </a:p>
          <a:p>
            <a:pPr>
              <a:lnSpc>
                <a:spcPct val="100000"/>
              </a:lnSpc>
            </a:pPr>
            <a:r>
              <a:rPr b="1" lang="fi-FI" sz="2400" spc="-1" strike="noStrike">
                <a:solidFill>
                  <a:srgbClr val="000000"/>
                </a:solidFill>
                <a:latin typeface="Arial"/>
                <a:ea typeface="Times New Roman"/>
              </a:rPr>
              <a:t>107 O  Heikki Hemmilä           p. 0405035598  </a:t>
            </a:r>
            <a:r>
              <a:rPr b="1" lang="fi-FI" sz="2400" spc="-1" strike="noStrike" u="sng">
                <a:solidFill>
                  <a:srgbClr val="0563c1"/>
                </a:solidFill>
                <a:uFillTx/>
                <a:latin typeface="Arial"/>
                <a:ea typeface="Times New Roman"/>
                <a:hlinkClick r:id="rId14"/>
              </a:rPr>
              <a:t>heikki.hemmila@pp.fimnet.fi</a:t>
            </a:r>
            <a:r>
              <a:rPr b="1" lang="fi-FI" sz="2400" spc="-1" strike="noStrike">
                <a:solidFill>
                  <a:srgbClr val="000000"/>
                </a:solidFill>
                <a:latin typeface="Arial"/>
                <a:ea typeface="Times New Roman"/>
              </a:rPr>
              <a:t>	</a:t>
            </a:r>
            <a:endParaRPr b="0" lang="fi-FI" sz="24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5" name="Kuva 3" descr=""/>
          <p:cNvPicPr/>
          <p:nvPr/>
        </p:nvPicPr>
        <p:blipFill>
          <a:blip r:embed="rId1"/>
          <a:stretch/>
        </p:blipFill>
        <p:spPr>
          <a:xfrm>
            <a:off x="-379440" y="0"/>
            <a:ext cx="9178200" cy="6882120"/>
          </a:xfrm>
          <a:prstGeom prst="rect">
            <a:avLst/>
          </a:prstGeom>
          <a:ln>
            <a:noFill/>
          </a:ln>
        </p:spPr>
      </p:pic>
      <p:sp>
        <p:nvSpPr>
          <p:cNvPr id="426" name="CustomShape 1"/>
          <p:cNvSpPr/>
          <p:nvPr/>
        </p:nvSpPr>
        <p:spPr>
          <a:xfrm>
            <a:off x="9144000" y="285840"/>
            <a:ext cx="3047760" cy="1552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800" spc="-1" strike="noStrike">
                <a:solidFill>
                  <a:srgbClr val="4472c4"/>
                </a:solidFill>
                <a:latin typeface="Arial Black"/>
              </a:rPr>
              <a:t>KIITOS!</a:t>
            </a:r>
            <a:endParaRPr b="0" lang="fi-FI" sz="4800" spc="-1" strike="noStrike">
              <a:latin typeface="Arial"/>
            </a:endParaRPr>
          </a:p>
          <a:p>
            <a:pPr>
              <a:lnSpc>
                <a:spcPct val="100000"/>
              </a:lnSpc>
            </a:pPr>
            <a:r>
              <a:rPr b="1" lang="fi-FI" sz="4800" spc="-1" strike="noStrike">
                <a:solidFill>
                  <a:srgbClr val="4472c4"/>
                </a:solidFill>
                <a:latin typeface="Arial Black"/>
              </a:rPr>
              <a:t>TACK!</a:t>
            </a:r>
            <a:endParaRPr b="0" lang="fi-FI" sz="4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Kuva 5" descr=""/>
          <p:cNvPicPr/>
          <p:nvPr/>
        </p:nvPicPr>
        <p:blipFill>
          <a:blip r:embed="rId1"/>
          <a:stretch/>
        </p:blipFill>
        <p:spPr>
          <a:xfrm>
            <a:off x="-655560" y="-384480"/>
            <a:ext cx="5917320" cy="4438440"/>
          </a:xfrm>
          <a:prstGeom prst="rect">
            <a:avLst/>
          </a:prstGeom>
          <a:ln>
            <a:noFill/>
          </a:ln>
        </p:spPr>
      </p:pic>
      <p:pic>
        <p:nvPicPr>
          <p:cNvPr id="192" name="Kuva 3" descr=""/>
          <p:cNvPicPr/>
          <p:nvPr/>
        </p:nvPicPr>
        <p:blipFill>
          <a:blip r:embed="rId2"/>
          <a:stretch/>
        </p:blipFill>
        <p:spPr>
          <a:xfrm>
            <a:off x="4255560" y="0"/>
            <a:ext cx="9143640" cy="6857640"/>
          </a:xfrm>
          <a:prstGeom prst="rect">
            <a:avLst/>
          </a:prstGeom>
          <a:ln>
            <a:noFill/>
          </a:ln>
        </p:spPr>
      </p:pic>
      <p:pic>
        <p:nvPicPr>
          <p:cNvPr id="193" name="Kuva 4" descr=""/>
          <p:cNvPicPr/>
          <p:nvPr/>
        </p:nvPicPr>
        <p:blipFill>
          <a:blip r:embed="rId3"/>
          <a:stretch/>
        </p:blipFill>
        <p:spPr>
          <a:xfrm>
            <a:off x="0" y="3349800"/>
            <a:ext cx="4678200" cy="3507840"/>
          </a:xfrm>
          <a:prstGeom prst="rect">
            <a:avLst/>
          </a:prstGeom>
          <a:ln>
            <a:noFill/>
          </a:ln>
        </p:spPr>
      </p:pic>
      <p:sp>
        <p:nvSpPr>
          <p:cNvPr id="194" name="CustomShape 1"/>
          <p:cNvSpPr/>
          <p:nvPr/>
        </p:nvSpPr>
        <p:spPr>
          <a:xfrm>
            <a:off x="7332480" y="241560"/>
            <a:ext cx="170784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1800" spc="-1" strike="noStrike">
                <a:solidFill>
                  <a:srgbClr val="ffffff"/>
                </a:solidFill>
                <a:latin typeface="Calibri"/>
              </a:rPr>
              <a:t>2010 SYDNEY</a:t>
            </a:r>
            <a:endParaRPr b="0" lang="fi-FI" sz="1800" spc="-1" strike="noStrike">
              <a:latin typeface="Arial"/>
            </a:endParaRPr>
          </a:p>
        </p:txBody>
      </p:sp>
      <p:sp>
        <p:nvSpPr>
          <p:cNvPr id="195" name="CustomShape 2"/>
          <p:cNvSpPr/>
          <p:nvPr/>
        </p:nvSpPr>
        <p:spPr>
          <a:xfrm>
            <a:off x="465840" y="0"/>
            <a:ext cx="172476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1800" spc="-1" strike="noStrike">
                <a:solidFill>
                  <a:srgbClr val="ffffff"/>
                </a:solidFill>
                <a:latin typeface="Calibri"/>
              </a:rPr>
              <a:t>2017 CHICAGO</a:t>
            </a:r>
            <a:endParaRPr b="0" lang="fi-FI" sz="1800" spc="-1" strike="noStrike">
              <a:latin typeface="Arial"/>
            </a:endParaRPr>
          </a:p>
        </p:txBody>
      </p:sp>
      <p:sp>
        <p:nvSpPr>
          <p:cNvPr id="196" name="CustomShape 3"/>
          <p:cNvSpPr/>
          <p:nvPr/>
        </p:nvSpPr>
        <p:spPr>
          <a:xfrm>
            <a:off x="2070360" y="3640320"/>
            <a:ext cx="2052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1800" spc="-1" strike="noStrike">
                <a:solidFill>
                  <a:srgbClr val="ffffff"/>
                </a:solidFill>
                <a:latin typeface="Calibri"/>
              </a:rPr>
              <a:t>2015 HONOLULU</a:t>
            </a:r>
            <a:endParaRPr b="0" lang="fi-FI"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166320" y="365040"/>
            <a:ext cx="11645640" cy="690120"/>
          </a:xfrm>
          <a:prstGeom prst="rect">
            <a:avLst/>
          </a:prstGeom>
          <a:noFill/>
          <a:ln>
            <a:noFill/>
          </a:ln>
        </p:spPr>
        <p:txBody>
          <a:bodyPr anchor="ctr">
            <a:noAutofit/>
          </a:bodyPr>
          <a:p>
            <a:pPr algn="ctr">
              <a:lnSpc>
                <a:spcPct val="90000"/>
              </a:lnSpc>
            </a:pPr>
            <a:r>
              <a:rPr b="1" lang="en-US" sz="4800" spc="-1" strike="noStrike">
                <a:solidFill>
                  <a:srgbClr val="467bbf"/>
                </a:solidFill>
                <a:latin typeface="Arial Black"/>
              </a:rPr>
              <a:t>KATASTROFIAPU</a:t>
            </a:r>
            <a:endParaRPr b="0" lang="en-US" sz="4800" spc="-1" strike="noStrike">
              <a:solidFill>
                <a:srgbClr val="000000"/>
              </a:solidFill>
              <a:latin typeface="Calibri"/>
            </a:endParaRPr>
          </a:p>
        </p:txBody>
      </p:sp>
      <p:pic>
        <p:nvPicPr>
          <p:cNvPr id="198" name="Sisällön paikkamerkki 3" descr=""/>
          <p:cNvPicPr/>
          <p:nvPr/>
        </p:nvPicPr>
        <p:blipFill>
          <a:blip r:embed="rId1"/>
          <a:stretch/>
        </p:blipFill>
        <p:spPr>
          <a:xfrm>
            <a:off x="6751800" y="3048120"/>
            <a:ext cx="5439600" cy="3809520"/>
          </a:xfrm>
          <a:prstGeom prst="rect">
            <a:avLst/>
          </a:prstGeom>
          <a:ln>
            <a:noFill/>
          </a:ln>
        </p:spPr>
      </p:pic>
      <p:pic>
        <p:nvPicPr>
          <p:cNvPr id="199" name="Kuva 4" descr=""/>
          <p:cNvPicPr/>
          <p:nvPr/>
        </p:nvPicPr>
        <p:blipFill>
          <a:blip r:embed="rId2"/>
          <a:stretch/>
        </p:blipFill>
        <p:spPr>
          <a:xfrm>
            <a:off x="0" y="3048120"/>
            <a:ext cx="5714640" cy="3809520"/>
          </a:xfrm>
          <a:prstGeom prst="rect">
            <a:avLst/>
          </a:prstGeom>
          <a:ln>
            <a:noFill/>
          </a:ln>
        </p:spPr>
      </p:pic>
      <p:sp>
        <p:nvSpPr>
          <p:cNvPr id="200" name="CustomShape 2"/>
          <p:cNvSpPr/>
          <p:nvPr/>
        </p:nvSpPr>
        <p:spPr>
          <a:xfrm>
            <a:off x="0" y="2453760"/>
            <a:ext cx="12191760" cy="577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i-FI" sz="3200" spc="-1" strike="noStrike">
                <a:solidFill>
                  <a:srgbClr val="000000"/>
                </a:solidFill>
                <a:latin typeface="Calibri"/>
              </a:rPr>
              <a:t>       </a:t>
            </a:r>
            <a:r>
              <a:rPr b="1" lang="fi-FI" sz="3200" spc="-1" strike="noStrike">
                <a:solidFill>
                  <a:srgbClr val="000000"/>
                </a:solidFill>
                <a:latin typeface="Calibri"/>
              </a:rPr>
              <a:t>Sri Lanka 2016 - 75.000</a:t>
            </a:r>
            <a:r>
              <a:rPr b="1" lang="fi-FI" sz="3200" spc="-1" strike="noStrike">
                <a:solidFill>
                  <a:srgbClr val="000000"/>
                </a:solidFill>
                <a:latin typeface="Calibri"/>
              </a:rPr>
              <a:t>	</a:t>
            </a:r>
            <a:r>
              <a:rPr b="1" lang="fi-FI" sz="3200" spc="-1" strike="noStrike">
                <a:solidFill>
                  <a:srgbClr val="000000"/>
                </a:solidFill>
                <a:latin typeface="Calibri"/>
              </a:rPr>
              <a:t>$</a:t>
            </a:r>
            <a:r>
              <a:rPr b="1" lang="fi-FI" sz="3200" spc="-1" strike="noStrike">
                <a:solidFill>
                  <a:srgbClr val="000000"/>
                </a:solidFill>
                <a:latin typeface="Calibri"/>
              </a:rPr>
              <a:t>	</a:t>
            </a:r>
            <a:r>
              <a:rPr b="1" lang="fi-FI" sz="3200" spc="-1" strike="noStrike">
                <a:solidFill>
                  <a:srgbClr val="000000"/>
                </a:solidFill>
                <a:latin typeface="Calibri"/>
              </a:rPr>
              <a:t>	</a:t>
            </a:r>
            <a:r>
              <a:rPr b="1" lang="fi-FI" sz="3200" spc="-1" strike="noStrike">
                <a:solidFill>
                  <a:srgbClr val="000000"/>
                </a:solidFill>
                <a:latin typeface="Calibri"/>
              </a:rPr>
              <a:t>       Indonesia 2018 – 100.000$</a:t>
            </a:r>
            <a:endParaRPr b="0" lang="fi-FI" sz="3200" spc="-1" strike="noStrike">
              <a:latin typeface="Arial"/>
            </a:endParaRPr>
          </a:p>
        </p:txBody>
      </p:sp>
      <p:sp>
        <p:nvSpPr>
          <p:cNvPr id="201" name="CustomShape 3"/>
          <p:cNvSpPr/>
          <p:nvPr/>
        </p:nvSpPr>
        <p:spPr>
          <a:xfrm>
            <a:off x="487800" y="1371600"/>
            <a:ext cx="1110960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3600" spc="-1" strike="noStrike">
                <a:solidFill>
                  <a:srgbClr val="ff0000"/>
                </a:solidFill>
                <a:latin typeface="Calibri"/>
              </a:rPr>
              <a:t>118</a:t>
            </a:r>
            <a:r>
              <a:rPr b="1" lang="fi-FI" sz="3600" spc="-1" strike="noStrike">
                <a:solidFill>
                  <a:srgbClr val="4472c4"/>
                </a:solidFill>
                <a:latin typeface="Calibri"/>
              </a:rPr>
              <a:t> miljoonaa USD hätäapuun ja jälleenrakennukseen</a:t>
            </a:r>
            <a:endParaRPr b="0" lang="fi-FI" sz="3600" spc="-1" strike="noStrike">
              <a:latin typeface="Arial"/>
            </a:endParaRPr>
          </a:p>
        </p:txBody>
      </p:sp>
      <p:pic>
        <p:nvPicPr>
          <p:cNvPr id="202" name="Kuva 8" descr=""/>
          <p:cNvPicPr/>
          <p:nvPr/>
        </p:nvPicPr>
        <p:blipFill>
          <a:blip r:embed="rId3"/>
          <a:stretch/>
        </p:blipFill>
        <p:spPr>
          <a:xfrm>
            <a:off x="259200" y="243720"/>
            <a:ext cx="1142640" cy="1047960"/>
          </a:xfrm>
          <a:prstGeom prst="rect">
            <a:avLst/>
          </a:prstGeom>
          <a:ln>
            <a:noFill/>
          </a:ln>
          <a:scene3d>
            <a:camera prst="orthographicFront">
              <a:rot lat="0" lon="0" rev="60000"/>
            </a:camera>
            <a:lightRig dir="t" rig="threePt"/>
          </a:scene3d>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TextShape 1"/>
          <p:cNvSpPr txBox="1"/>
          <p:nvPr/>
        </p:nvSpPr>
        <p:spPr>
          <a:xfrm>
            <a:off x="2408040" y="365040"/>
            <a:ext cx="5735520" cy="690120"/>
          </a:xfrm>
          <a:prstGeom prst="rect">
            <a:avLst/>
          </a:prstGeom>
          <a:noFill/>
          <a:ln>
            <a:noFill/>
          </a:ln>
        </p:spPr>
        <p:txBody>
          <a:bodyPr anchor="ctr">
            <a:noAutofit/>
          </a:bodyPr>
          <a:p>
            <a:pPr algn="ctr">
              <a:lnSpc>
                <a:spcPct val="90000"/>
              </a:lnSpc>
            </a:pPr>
            <a:r>
              <a:rPr b="1" lang="en-US" sz="4800" spc="-1" strike="noStrike">
                <a:solidFill>
                  <a:srgbClr val="467bbf"/>
                </a:solidFill>
                <a:latin typeface="Arial Black"/>
              </a:rPr>
              <a:t>NÄKÖKYKY</a:t>
            </a:r>
            <a:endParaRPr b="0" lang="en-US" sz="4800" spc="-1" strike="noStrike">
              <a:solidFill>
                <a:srgbClr val="000000"/>
              </a:solidFill>
              <a:latin typeface="Calibri"/>
            </a:endParaRPr>
          </a:p>
        </p:txBody>
      </p:sp>
      <p:pic>
        <p:nvPicPr>
          <p:cNvPr id="204" name="Kuva 3" descr=""/>
          <p:cNvPicPr/>
          <p:nvPr/>
        </p:nvPicPr>
        <p:blipFill>
          <a:blip r:embed="rId1"/>
          <a:stretch/>
        </p:blipFill>
        <p:spPr>
          <a:xfrm>
            <a:off x="259200" y="243720"/>
            <a:ext cx="1142640" cy="1047960"/>
          </a:xfrm>
          <a:prstGeom prst="rect">
            <a:avLst/>
          </a:prstGeom>
          <a:ln>
            <a:noFill/>
          </a:ln>
          <a:scene3d>
            <a:camera prst="orthographicFront">
              <a:rot lat="0" lon="0" rev="60000"/>
            </a:camera>
            <a:lightRig dir="t" rig="threePt"/>
          </a:scene3d>
        </p:spPr>
      </p:pic>
      <p:pic>
        <p:nvPicPr>
          <p:cNvPr id="205" name="Kuva 4" descr=""/>
          <p:cNvPicPr/>
          <p:nvPr/>
        </p:nvPicPr>
        <p:blipFill>
          <a:blip r:embed="rId2"/>
          <a:stretch/>
        </p:blipFill>
        <p:spPr>
          <a:xfrm>
            <a:off x="7843680" y="2468880"/>
            <a:ext cx="5018760" cy="3763800"/>
          </a:xfrm>
          <a:prstGeom prst="rect">
            <a:avLst/>
          </a:prstGeom>
          <a:ln>
            <a:noFill/>
          </a:ln>
          <a:scene3d>
            <a:camera prst="orthographicFront">
              <a:rot lat="0" lon="0" rev="16200000"/>
            </a:camera>
            <a:lightRig dir="t" rig="threePt"/>
          </a:scene3d>
        </p:spPr>
      </p:pic>
      <p:pic>
        <p:nvPicPr>
          <p:cNvPr id="206" name="Kuva 5" descr=""/>
          <p:cNvPicPr/>
          <p:nvPr/>
        </p:nvPicPr>
        <p:blipFill>
          <a:blip r:embed="rId3"/>
          <a:stretch/>
        </p:blipFill>
        <p:spPr>
          <a:xfrm>
            <a:off x="3246120" y="2949120"/>
            <a:ext cx="5211720" cy="3908880"/>
          </a:xfrm>
          <a:prstGeom prst="rect">
            <a:avLst/>
          </a:prstGeom>
          <a:ln>
            <a:noFill/>
          </a:ln>
        </p:spPr>
      </p:pic>
      <p:sp>
        <p:nvSpPr>
          <p:cNvPr id="207" name="CustomShape 2"/>
          <p:cNvSpPr/>
          <p:nvPr/>
        </p:nvSpPr>
        <p:spPr>
          <a:xfrm>
            <a:off x="2560320" y="1188720"/>
            <a:ext cx="5699520" cy="1431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400" spc="-1" strike="noStrike">
                <a:solidFill>
                  <a:srgbClr val="4472c4"/>
                </a:solidFill>
                <a:latin typeface="Calibri"/>
              </a:rPr>
              <a:t>Palautettu tai turvattu </a:t>
            </a:r>
            <a:endParaRPr b="0" lang="fi-FI" sz="4400" spc="-1" strike="noStrike">
              <a:latin typeface="Arial"/>
            </a:endParaRPr>
          </a:p>
          <a:p>
            <a:pPr>
              <a:lnSpc>
                <a:spcPct val="100000"/>
              </a:lnSpc>
            </a:pPr>
            <a:r>
              <a:rPr b="1" lang="fi-FI" sz="4400" spc="-1" strike="noStrike">
                <a:solidFill>
                  <a:srgbClr val="4472c4"/>
                </a:solidFill>
                <a:latin typeface="Calibri"/>
              </a:rPr>
              <a:t>näkö yli </a:t>
            </a:r>
            <a:r>
              <a:rPr b="1" lang="fi-FI" sz="4400" spc="-1" strike="noStrike">
                <a:solidFill>
                  <a:srgbClr val="ff0000"/>
                </a:solidFill>
                <a:latin typeface="Calibri"/>
              </a:rPr>
              <a:t>30</a:t>
            </a:r>
            <a:r>
              <a:rPr b="1" lang="fi-FI" sz="4400" spc="-1" strike="noStrike">
                <a:solidFill>
                  <a:srgbClr val="4472c4"/>
                </a:solidFill>
                <a:latin typeface="Calibri"/>
              </a:rPr>
              <a:t> miljoonalle </a:t>
            </a:r>
            <a:endParaRPr b="0" lang="fi-FI" sz="4400" spc="-1" strike="noStrike">
              <a:latin typeface="Arial"/>
            </a:endParaRPr>
          </a:p>
        </p:txBody>
      </p:sp>
      <p:pic>
        <p:nvPicPr>
          <p:cNvPr id="208" name="Picture 2" descr=""/>
          <p:cNvPicPr/>
          <p:nvPr/>
        </p:nvPicPr>
        <p:blipFill>
          <a:blip r:embed="rId4"/>
          <a:stretch/>
        </p:blipFill>
        <p:spPr>
          <a:xfrm>
            <a:off x="0" y="3611880"/>
            <a:ext cx="3245760" cy="3245760"/>
          </a:xfrm>
          <a:prstGeom prst="rect">
            <a:avLst/>
          </a:prstGeom>
          <a:ln w="9360">
            <a:noFill/>
          </a:ln>
        </p:spPr>
      </p:pic>
      <p:pic>
        <p:nvPicPr>
          <p:cNvPr id="209" name="Kuva 7" descr=""/>
          <p:cNvPicPr/>
          <p:nvPr/>
        </p:nvPicPr>
        <p:blipFill>
          <a:blip r:embed="rId5"/>
          <a:stretch/>
        </p:blipFill>
        <p:spPr>
          <a:xfrm>
            <a:off x="8970480" y="186840"/>
            <a:ext cx="2437920" cy="147888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Shape 1"/>
          <p:cNvSpPr txBox="1"/>
          <p:nvPr/>
        </p:nvSpPr>
        <p:spPr>
          <a:xfrm>
            <a:off x="1691640" y="365040"/>
            <a:ext cx="8640720" cy="690120"/>
          </a:xfrm>
          <a:prstGeom prst="rect">
            <a:avLst/>
          </a:prstGeom>
          <a:noFill/>
          <a:ln>
            <a:noFill/>
          </a:ln>
        </p:spPr>
        <p:txBody>
          <a:bodyPr anchor="ctr">
            <a:noAutofit/>
          </a:bodyPr>
          <a:p>
            <a:pPr algn="ctr">
              <a:lnSpc>
                <a:spcPct val="90000"/>
              </a:lnSpc>
            </a:pPr>
            <a:r>
              <a:rPr b="1" lang="en-US" sz="4800" spc="-1" strike="noStrike">
                <a:solidFill>
                  <a:srgbClr val="467bbf"/>
                </a:solidFill>
                <a:latin typeface="Arial Black"/>
              </a:rPr>
              <a:t>LIONS QUEST</a:t>
            </a:r>
            <a:endParaRPr b="0" lang="en-US" sz="4800" spc="-1" strike="noStrike">
              <a:solidFill>
                <a:srgbClr val="000000"/>
              </a:solidFill>
              <a:latin typeface="Calibri"/>
            </a:endParaRPr>
          </a:p>
        </p:txBody>
      </p:sp>
      <p:pic>
        <p:nvPicPr>
          <p:cNvPr id="211" name="Kuva 3" descr=""/>
          <p:cNvPicPr/>
          <p:nvPr/>
        </p:nvPicPr>
        <p:blipFill>
          <a:blip r:embed="rId1"/>
          <a:stretch/>
        </p:blipFill>
        <p:spPr>
          <a:xfrm>
            <a:off x="259200" y="243720"/>
            <a:ext cx="1142640" cy="1047960"/>
          </a:xfrm>
          <a:prstGeom prst="rect">
            <a:avLst/>
          </a:prstGeom>
          <a:ln>
            <a:noFill/>
          </a:ln>
          <a:scene3d>
            <a:camera prst="orthographicFront">
              <a:rot lat="0" lon="0" rev="60000"/>
            </a:camera>
            <a:lightRig dir="t" rig="threePt"/>
          </a:scene3d>
        </p:spPr>
      </p:pic>
      <p:pic>
        <p:nvPicPr>
          <p:cNvPr id="212" name="Kuva 4" descr=""/>
          <p:cNvPicPr/>
          <p:nvPr/>
        </p:nvPicPr>
        <p:blipFill>
          <a:blip r:embed="rId2"/>
          <a:stretch/>
        </p:blipFill>
        <p:spPr>
          <a:xfrm>
            <a:off x="0" y="3166200"/>
            <a:ext cx="4922280" cy="3691440"/>
          </a:xfrm>
          <a:prstGeom prst="rect">
            <a:avLst/>
          </a:prstGeom>
          <a:ln>
            <a:noFill/>
          </a:ln>
        </p:spPr>
      </p:pic>
      <p:pic>
        <p:nvPicPr>
          <p:cNvPr id="213" name="Kuva 5" descr=""/>
          <p:cNvPicPr/>
          <p:nvPr/>
        </p:nvPicPr>
        <p:blipFill>
          <a:blip r:embed="rId3"/>
          <a:stretch/>
        </p:blipFill>
        <p:spPr>
          <a:xfrm>
            <a:off x="7300080" y="3188880"/>
            <a:ext cx="4891680" cy="3668760"/>
          </a:xfrm>
          <a:prstGeom prst="rect">
            <a:avLst/>
          </a:prstGeom>
          <a:ln>
            <a:noFill/>
          </a:ln>
        </p:spPr>
      </p:pic>
      <p:pic>
        <p:nvPicPr>
          <p:cNvPr id="214" name="Kuva 6" descr=""/>
          <p:cNvPicPr/>
          <p:nvPr/>
        </p:nvPicPr>
        <p:blipFill>
          <a:blip r:embed="rId4"/>
          <a:stretch/>
        </p:blipFill>
        <p:spPr>
          <a:xfrm>
            <a:off x="4925880" y="2328840"/>
            <a:ext cx="2346480" cy="1968480"/>
          </a:xfrm>
          <a:prstGeom prst="rect">
            <a:avLst/>
          </a:prstGeom>
          <a:ln>
            <a:noFill/>
          </a:ln>
        </p:spPr>
      </p:pic>
      <p:sp>
        <p:nvSpPr>
          <p:cNvPr id="215" name="CustomShape 2"/>
          <p:cNvSpPr/>
          <p:nvPr/>
        </p:nvSpPr>
        <p:spPr>
          <a:xfrm>
            <a:off x="0" y="1432440"/>
            <a:ext cx="12191760" cy="760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4400" spc="-1" strike="noStrike">
                <a:solidFill>
                  <a:srgbClr val="4472c4"/>
                </a:solidFill>
                <a:latin typeface="Calibri"/>
              </a:rPr>
              <a:t>Elämisen taitoja </a:t>
            </a:r>
            <a:r>
              <a:rPr b="1" lang="fi-FI" sz="4400" spc="-1" strike="noStrike">
                <a:solidFill>
                  <a:srgbClr val="ff0000"/>
                </a:solidFill>
                <a:latin typeface="Calibri"/>
              </a:rPr>
              <a:t>16</a:t>
            </a:r>
            <a:r>
              <a:rPr b="1" lang="fi-FI" sz="4400" spc="-1" strike="noStrike">
                <a:solidFill>
                  <a:srgbClr val="4472c4"/>
                </a:solidFill>
                <a:latin typeface="Calibri"/>
              </a:rPr>
              <a:t> miljoonalle lapselle ja nuorelle</a:t>
            </a:r>
            <a:endParaRPr b="0" lang="fi-FI" sz="4400" spc="-1" strike="noStrike">
              <a:latin typeface="Arial"/>
            </a:endParaRPr>
          </a:p>
        </p:txBody>
      </p:sp>
      <p:pic>
        <p:nvPicPr>
          <p:cNvPr id="216" name="Kuva 8" descr=""/>
          <p:cNvPicPr/>
          <p:nvPr/>
        </p:nvPicPr>
        <p:blipFill>
          <a:blip r:embed="rId5"/>
          <a:stretch/>
        </p:blipFill>
        <p:spPr>
          <a:xfrm>
            <a:off x="9339120" y="275040"/>
            <a:ext cx="1938240" cy="133416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2133720" y="365040"/>
            <a:ext cx="7452000" cy="690120"/>
          </a:xfrm>
          <a:prstGeom prst="rect">
            <a:avLst/>
          </a:prstGeom>
          <a:noFill/>
          <a:ln>
            <a:noFill/>
          </a:ln>
        </p:spPr>
        <p:txBody>
          <a:bodyPr anchor="ctr">
            <a:noAutofit/>
          </a:bodyPr>
          <a:p>
            <a:pPr algn="ctr">
              <a:lnSpc>
                <a:spcPct val="90000"/>
              </a:lnSpc>
            </a:pPr>
            <a:r>
              <a:rPr b="1" lang="en-US" sz="4800" spc="-1" strike="noStrike">
                <a:solidFill>
                  <a:srgbClr val="467bbf"/>
                </a:solidFill>
                <a:latin typeface="Arial Black"/>
              </a:rPr>
              <a:t>TUHKAROKKO</a:t>
            </a:r>
            <a:endParaRPr b="0" lang="en-US" sz="4800" spc="-1" strike="noStrike">
              <a:solidFill>
                <a:srgbClr val="000000"/>
              </a:solidFill>
              <a:latin typeface="Calibri"/>
            </a:endParaRPr>
          </a:p>
        </p:txBody>
      </p:sp>
      <p:pic>
        <p:nvPicPr>
          <p:cNvPr id="218" name="Kuva 3" descr=""/>
          <p:cNvPicPr/>
          <p:nvPr/>
        </p:nvPicPr>
        <p:blipFill>
          <a:blip r:embed="rId1"/>
          <a:stretch/>
        </p:blipFill>
        <p:spPr>
          <a:xfrm>
            <a:off x="259200" y="243720"/>
            <a:ext cx="1142640" cy="1047960"/>
          </a:xfrm>
          <a:prstGeom prst="rect">
            <a:avLst/>
          </a:prstGeom>
          <a:ln>
            <a:noFill/>
          </a:ln>
          <a:scene3d>
            <a:camera prst="orthographicFront">
              <a:rot lat="0" lon="0" rev="60000"/>
            </a:camera>
            <a:lightRig dir="t" rig="threePt"/>
          </a:scene3d>
        </p:spPr>
      </p:pic>
      <p:pic>
        <p:nvPicPr>
          <p:cNvPr id="219" name="Picture 48" descr=""/>
          <p:cNvPicPr/>
          <p:nvPr/>
        </p:nvPicPr>
        <p:blipFill>
          <a:blip r:embed="rId2"/>
          <a:stretch/>
        </p:blipFill>
        <p:spPr>
          <a:xfrm>
            <a:off x="8473320" y="3244680"/>
            <a:ext cx="4053600" cy="3612960"/>
          </a:xfrm>
          <a:prstGeom prst="rect">
            <a:avLst/>
          </a:prstGeom>
          <a:ln w="9360">
            <a:noFill/>
          </a:ln>
        </p:spPr>
      </p:pic>
      <p:sp>
        <p:nvSpPr>
          <p:cNvPr id="220" name="CustomShape 2"/>
          <p:cNvSpPr/>
          <p:nvPr/>
        </p:nvSpPr>
        <p:spPr>
          <a:xfrm>
            <a:off x="1217520" y="1087920"/>
            <a:ext cx="9662400" cy="1736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i-FI" sz="3600" spc="-1" strike="noStrike">
                <a:solidFill>
                  <a:srgbClr val="4472c4"/>
                </a:solidFill>
                <a:latin typeface="Calibri"/>
              </a:rPr>
              <a:t>Rokotettu yli </a:t>
            </a:r>
            <a:r>
              <a:rPr b="1" lang="fi-FI" sz="3600" spc="-1" strike="noStrike">
                <a:solidFill>
                  <a:srgbClr val="ff0000"/>
                </a:solidFill>
                <a:latin typeface="Calibri"/>
              </a:rPr>
              <a:t>87</a:t>
            </a:r>
            <a:r>
              <a:rPr b="1" lang="fi-FI" sz="3600" spc="-1" strike="noStrike">
                <a:solidFill>
                  <a:srgbClr val="4472c4"/>
                </a:solidFill>
                <a:latin typeface="Calibri"/>
              </a:rPr>
              <a:t> miljoonaa lasta,  tartunnat vähentyneet 75% 2010 luvulla, mutta palannut</a:t>
            </a:r>
            <a:endParaRPr b="0" lang="fi-FI" sz="3600" spc="-1" strike="noStrike">
              <a:latin typeface="Arial"/>
            </a:endParaRPr>
          </a:p>
          <a:p>
            <a:pPr algn="ctr">
              <a:lnSpc>
                <a:spcPct val="100000"/>
              </a:lnSpc>
            </a:pPr>
            <a:r>
              <a:rPr b="1" lang="fi-FI" sz="3600" spc="-1" strike="noStrike">
                <a:solidFill>
                  <a:srgbClr val="4472c4"/>
                </a:solidFill>
                <a:latin typeface="Calibri"/>
              </a:rPr>
              <a:t>taas </a:t>
            </a:r>
            <a:r>
              <a:rPr b="1" lang="fi-FI" sz="3600" spc="-1" strike="noStrike">
                <a:solidFill>
                  <a:srgbClr val="4472c4"/>
                </a:solidFill>
                <a:latin typeface="Calibri"/>
              </a:rPr>
              <a:t>	</a:t>
            </a:r>
            <a:r>
              <a:rPr b="1" lang="fi-FI" sz="3600" spc="-1" strike="noStrike">
                <a:solidFill>
                  <a:srgbClr val="4472c4"/>
                </a:solidFill>
                <a:latin typeface="Calibri"/>
              </a:rPr>
              <a:t>Eurooppaankin. </a:t>
            </a:r>
            <a:endParaRPr b="0" lang="fi-FI" sz="3600" spc="-1" strike="noStrike">
              <a:latin typeface="Arial"/>
            </a:endParaRPr>
          </a:p>
        </p:txBody>
      </p:sp>
      <p:sp>
        <p:nvSpPr>
          <p:cNvPr id="221" name="CustomShape 3"/>
          <p:cNvSpPr/>
          <p:nvPr/>
        </p:nvSpPr>
        <p:spPr>
          <a:xfrm>
            <a:off x="0" y="2501280"/>
            <a:ext cx="5638320" cy="41137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fi-FI" sz="2400" spc="-1" strike="noStrike">
                <a:solidFill>
                  <a:srgbClr val="000000"/>
                </a:solidFill>
                <a:latin typeface="Calibri"/>
              </a:rPr>
              <a:t>DUODECIM 2018</a:t>
            </a:r>
            <a:endParaRPr b="0" lang="fi-FI" sz="2400" spc="-1" strike="noStrike">
              <a:latin typeface="Arial"/>
            </a:endParaRPr>
          </a:p>
          <a:p>
            <a:pPr algn="just">
              <a:lnSpc>
                <a:spcPct val="100000"/>
              </a:lnSpc>
            </a:pPr>
            <a:r>
              <a:rPr b="0" lang="fi-FI" sz="2400" spc="-1" strike="noStrike">
                <a:solidFill>
                  <a:srgbClr val="000000"/>
                </a:solidFill>
                <a:latin typeface="Calibri"/>
              </a:rPr>
              <a:t>Heikki Peltola: </a:t>
            </a:r>
            <a:r>
              <a:rPr b="1" lang="fi-FI" sz="2400" spc="-1" strike="noStrike">
                <a:solidFill>
                  <a:srgbClr val="000000"/>
                </a:solidFill>
                <a:latin typeface="Calibri"/>
              </a:rPr>
              <a:t>Tuhkarokko – unohtuva uhka</a:t>
            </a:r>
            <a:endParaRPr b="0" lang="fi-FI" sz="2400" spc="-1" strike="noStrike">
              <a:latin typeface="Arial"/>
            </a:endParaRPr>
          </a:p>
          <a:p>
            <a:pPr algn="just">
              <a:lnSpc>
                <a:spcPct val="100000"/>
              </a:lnSpc>
            </a:pPr>
            <a:r>
              <a:rPr b="0" lang="fi-FI" sz="2400" spc="-1" strike="noStrike">
                <a:solidFill>
                  <a:srgbClr val="000000"/>
                </a:solidFill>
                <a:latin typeface="Calibri"/>
              </a:rPr>
              <a:t>Tuhkarokko on paramyksoviruksen aiheuttama infektio ja vanhimpia tunnettuja tauteja. Helpon leviämisen, suuren tappavuuden ja taudin tuottaman elinikäisen immuniteetin vaikutus eristyneissä väestöissä, kuten valtamerten saarilla, on ollut voimakas. Suomessa epidemiat toistuivat aiemmin 5–7v välein…</a:t>
            </a:r>
            <a:endParaRPr b="0" lang="fi-FI" sz="2400" spc="-1" strike="noStrike">
              <a:latin typeface="Arial"/>
            </a:endParaRPr>
          </a:p>
        </p:txBody>
      </p:sp>
      <p:pic>
        <p:nvPicPr>
          <p:cNvPr id="222" name="Picture 3" descr=""/>
          <p:cNvPicPr/>
          <p:nvPr/>
        </p:nvPicPr>
        <p:blipFill>
          <a:blip r:embed="rId3"/>
          <a:stretch/>
        </p:blipFill>
        <p:spPr>
          <a:xfrm>
            <a:off x="5715000" y="3246120"/>
            <a:ext cx="2772720" cy="3611520"/>
          </a:xfrm>
          <a:prstGeom prst="rect">
            <a:avLst/>
          </a:prstGeom>
          <a:ln w="9360">
            <a:noFill/>
          </a:ln>
        </p:spPr>
      </p:pic>
      <p:pic>
        <p:nvPicPr>
          <p:cNvPr id="223" name="Kuva 10" descr=""/>
          <p:cNvPicPr/>
          <p:nvPr/>
        </p:nvPicPr>
        <p:blipFill>
          <a:blip r:embed="rId4"/>
          <a:stretch/>
        </p:blipFill>
        <p:spPr>
          <a:xfrm>
            <a:off x="10728720" y="405000"/>
            <a:ext cx="1249560" cy="242928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166320" y="365040"/>
            <a:ext cx="11645640" cy="690120"/>
          </a:xfrm>
          <a:prstGeom prst="rect">
            <a:avLst/>
          </a:prstGeom>
          <a:noFill/>
          <a:ln>
            <a:noFill/>
          </a:ln>
        </p:spPr>
        <p:txBody>
          <a:bodyPr anchor="ctr">
            <a:noAutofit/>
          </a:bodyPr>
          <a:p>
            <a:pPr algn="ctr">
              <a:lnSpc>
                <a:spcPct val="90000"/>
              </a:lnSpc>
            </a:pPr>
            <a:r>
              <a:rPr b="1" lang="en-US" sz="4400" spc="-1" strike="noStrike">
                <a:solidFill>
                  <a:srgbClr val="467bbf"/>
                </a:solidFill>
                <a:latin typeface="Arial Black"/>
              </a:rPr>
              <a:t>LCIF SUOMESSA</a:t>
            </a:r>
            <a:endParaRPr b="0" lang="en-US" sz="4400" spc="-1" strike="noStrike">
              <a:solidFill>
                <a:srgbClr val="000000"/>
              </a:solidFill>
              <a:latin typeface="Calibri"/>
            </a:endParaRPr>
          </a:p>
        </p:txBody>
      </p:sp>
      <p:pic>
        <p:nvPicPr>
          <p:cNvPr id="225" name="Kuva 3" descr=""/>
          <p:cNvPicPr/>
          <p:nvPr/>
        </p:nvPicPr>
        <p:blipFill>
          <a:blip r:embed="rId1"/>
          <a:stretch/>
        </p:blipFill>
        <p:spPr>
          <a:xfrm>
            <a:off x="259200" y="243720"/>
            <a:ext cx="1142640" cy="1047960"/>
          </a:xfrm>
          <a:prstGeom prst="rect">
            <a:avLst/>
          </a:prstGeom>
          <a:ln>
            <a:noFill/>
          </a:ln>
          <a:scene3d>
            <a:camera prst="orthographicFront">
              <a:rot lat="0" lon="0" rev="60000"/>
            </a:camera>
            <a:lightRig dir="t" rig="threePt"/>
          </a:scene3d>
        </p:spPr>
      </p:pic>
      <p:pic>
        <p:nvPicPr>
          <p:cNvPr id="226" name="Kuva 4" descr=""/>
          <p:cNvPicPr/>
          <p:nvPr/>
        </p:nvPicPr>
        <p:blipFill>
          <a:blip r:embed="rId2"/>
          <a:stretch/>
        </p:blipFill>
        <p:spPr>
          <a:xfrm>
            <a:off x="0" y="3146760"/>
            <a:ext cx="5610600" cy="3710880"/>
          </a:xfrm>
          <a:prstGeom prst="rect">
            <a:avLst/>
          </a:prstGeom>
          <a:ln>
            <a:noFill/>
          </a:ln>
        </p:spPr>
      </p:pic>
      <p:pic>
        <p:nvPicPr>
          <p:cNvPr id="227" name="Kuva 5" descr=""/>
          <p:cNvPicPr/>
          <p:nvPr/>
        </p:nvPicPr>
        <p:blipFill>
          <a:blip r:embed="rId3"/>
          <a:stretch/>
        </p:blipFill>
        <p:spPr>
          <a:xfrm>
            <a:off x="7238880" y="3143160"/>
            <a:ext cx="4952520" cy="3714480"/>
          </a:xfrm>
          <a:prstGeom prst="rect">
            <a:avLst/>
          </a:prstGeom>
          <a:ln>
            <a:noFill/>
          </a:ln>
        </p:spPr>
      </p:pic>
      <p:sp>
        <p:nvSpPr>
          <p:cNvPr id="228" name="CustomShape 2"/>
          <p:cNvSpPr/>
          <p:nvPr/>
        </p:nvSpPr>
        <p:spPr>
          <a:xfrm>
            <a:off x="2910960" y="1066680"/>
            <a:ext cx="646128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fi-FI" sz="4000" spc="-1" strike="noStrike">
                <a:solidFill>
                  <a:srgbClr val="4472c4"/>
                </a:solidFill>
                <a:latin typeface="Calibri"/>
              </a:rPr>
              <a:t>Lahjoitukset </a:t>
            </a:r>
            <a:r>
              <a:rPr b="1" lang="fi-FI" sz="4000" spc="-1" strike="noStrike">
                <a:solidFill>
                  <a:srgbClr val="ff0000"/>
                </a:solidFill>
                <a:latin typeface="Calibri"/>
              </a:rPr>
              <a:t>8,6</a:t>
            </a:r>
            <a:r>
              <a:rPr b="1" lang="fi-FI" sz="4000" spc="-1" strike="noStrike">
                <a:solidFill>
                  <a:srgbClr val="4472c4"/>
                </a:solidFill>
                <a:latin typeface="Calibri"/>
              </a:rPr>
              <a:t> miljoonaa $</a:t>
            </a:r>
            <a:endParaRPr b="0" lang="fi-FI" sz="4000" spc="-1" strike="noStrike">
              <a:latin typeface="Arial"/>
            </a:endParaRPr>
          </a:p>
          <a:p>
            <a:pPr algn="ctr">
              <a:lnSpc>
                <a:spcPct val="100000"/>
              </a:lnSpc>
            </a:pPr>
            <a:r>
              <a:rPr b="1" lang="fi-FI" sz="4000" spc="-1" strike="noStrike">
                <a:solidFill>
                  <a:srgbClr val="4472c4"/>
                </a:solidFill>
                <a:latin typeface="Calibri"/>
              </a:rPr>
              <a:t>Apurahat </a:t>
            </a:r>
            <a:r>
              <a:rPr b="1" lang="fi-FI" sz="4000" spc="-1" strike="noStrike">
                <a:solidFill>
                  <a:srgbClr val="ff0000"/>
                </a:solidFill>
                <a:latin typeface="Calibri"/>
              </a:rPr>
              <a:t>1,4</a:t>
            </a:r>
            <a:r>
              <a:rPr b="1" lang="fi-FI" sz="4000" spc="-1" strike="noStrike">
                <a:solidFill>
                  <a:srgbClr val="4472c4"/>
                </a:solidFill>
                <a:latin typeface="Calibri"/>
              </a:rPr>
              <a:t> miljoonaa $</a:t>
            </a:r>
            <a:endParaRPr b="0" lang="fi-FI" sz="4000" spc="-1" strike="noStrike">
              <a:latin typeface="Arial"/>
            </a:endParaRPr>
          </a:p>
        </p:txBody>
      </p:sp>
      <p:sp>
        <p:nvSpPr>
          <p:cNvPr id="229" name="CustomShape 3"/>
          <p:cNvSpPr/>
          <p:nvPr/>
        </p:nvSpPr>
        <p:spPr>
          <a:xfrm>
            <a:off x="0" y="2230920"/>
            <a:ext cx="12191760" cy="943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Lapuan pamaus 1976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Kenian Aurinkokeittimet </a:t>
            </a:r>
            <a:endParaRPr b="0" lang="fi-FI" sz="2800" spc="-1" strike="noStrike">
              <a:latin typeface="Arial"/>
            </a:endParaRPr>
          </a:p>
          <a:p>
            <a:pPr>
              <a:lnSpc>
                <a:spcPct val="100000"/>
              </a:lnSpc>
            </a:pP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5.000 $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	</a:t>
            </a:r>
            <a:r>
              <a:rPr b="1" lang="fi-FI" sz="2800" spc="-1" strike="noStrike">
                <a:solidFill>
                  <a:srgbClr val="000000"/>
                </a:solidFill>
                <a:latin typeface="Calibri"/>
              </a:rPr>
              <a:t>30.000 $</a:t>
            </a:r>
            <a:endParaRPr b="0" lang="fi-FI"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Lions_Campaign100_Template_3-15-18</Template>
  <TotalTime>4326</TotalTime>
  <Application>LibreOffice/6.1.4.2$Windows_X86_64 LibreOffice_project/9d0f32d1f0b509096fd65e0d4bec26ddd1938fd3</Application>
  <Words>3381</Words>
  <Paragraphs>413</Paragraphs>
  <Company>Lions Clubs International</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2018-06-18T23:15:54Z</dcterms:created>
  <dc:creator>Nunez, Gabriela</dc:creator>
  <dc:description/>
  <dc:language>fi-FI</dc:language>
  <cp:lastModifiedBy>varpuy</cp:lastModifiedBy>
  <cp:lastPrinted>2018-07-18T19:35:24Z</cp:lastPrinted>
  <dcterms:modified xsi:type="dcterms:W3CDTF">2018-10-20T10:54:51Z</dcterms:modified>
  <cp:revision>466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Lions Clubs International</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22</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36</vt:i4>
  </property>
</Properties>
</file>